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672" r:id="rId2"/>
    <p:sldMasterId id="2147483686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81" r:id="rId16"/>
    <p:sldId id="282" r:id="rId17"/>
    <p:sldId id="293" r:id="rId18"/>
    <p:sldId id="283" r:id="rId19"/>
    <p:sldId id="294" r:id="rId20"/>
    <p:sldId id="285" r:id="rId21"/>
    <p:sldId id="295" r:id="rId22"/>
    <p:sldId id="296" r:id="rId23"/>
    <p:sldId id="284" r:id="rId24"/>
    <p:sldId id="297" r:id="rId25"/>
    <p:sldId id="286" r:id="rId26"/>
    <p:sldId id="287" r:id="rId27"/>
    <p:sldId id="298" r:id="rId28"/>
    <p:sldId id="299" r:id="rId29"/>
    <p:sldId id="300" r:id="rId30"/>
    <p:sldId id="301" r:id="rId31"/>
    <p:sldId id="302" r:id="rId32"/>
    <p:sldId id="263" r:id="rId33"/>
    <p:sldId id="303" r:id="rId34"/>
    <p:sldId id="288" r:id="rId35"/>
    <p:sldId id="304" r:id="rId36"/>
    <p:sldId id="264" r:id="rId37"/>
    <p:sldId id="289" r:id="rId38"/>
    <p:sldId id="265" r:id="rId39"/>
    <p:sldId id="266" r:id="rId40"/>
    <p:sldId id="269" r:id="rId41"/>
    <p:sldId id="267" r:id="rId42"/>
    <p:sldId id="270" r:id="rId43"/>
    <p:sldId id="271" r:id="rId44"/>
    <p:sldId id="272" r:id="rId45"/>
    <p:sldId id="273" r:id="rId46"/>
    <p:sldId id="274" r:id="rId47"/>
    <p:sldId id="290" r:id="rId48"/>
    <p:sldId id="306" r:id="rId49"/>
    <p:sldId id="305" r:id="rId50"/>
    <p:sldId id="307" r:id="rId51"/>
    <p:sldId id="308" r:id="rId52"/>
    <p:sldId id="292" r:id="rId53"/>
    <p:sldId id="310" r:id="rId54"/>
    <p:sldId id="275" r:id="rId55"/>
    <p:sldId id="313" r:id="rId56"/>
    <p:sldId id="312" r:id="rId57"/>
    <p:sldId id="314" r:id="rId58"/>
    <p:sldId id="315" r:id="rId59"/>
    <p:sldId id="276" r:id="rId60"/>
    <p:sldId id="316" r:id="rId61"/>
    <p:sldId id="280" r:id="rId62"/>
    <p:sldId id="278" r:id="rId63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64"/>
      <p:bold r:id="rId65"/>
      <p:italic r:id="rId66"/>
      <p:boldItalic r:id="rId67"/>
    </p:embeddedFont>
    <p:embeddedFont>
      <p:font typeface="Helvetica" panose="020B0604020202020204" pitchFamily="34" charset="0"/>
      <p:regular r:id="rId68"/>
      <p:bold r:id="rId69"/>
      <p:italic r:id="rId70"/>
      <p:boldItalic r:id="rId71"/>
    </p:embeddedFont>
    <p:embeddedFont>
      <p:font typeface="Tahoma" panose="020B0604030504040204" pitchFamily="34" charset="0"/>
      <p:regular r:id="rId72"/>
      <p:bold r:id="rId73"/>
    </p:embeddedFont>
    <p:embeddedFont>
      <p:font typeface="Palatino Linotype" panose="02040502050505030304" pitchFamily="18" charset="0"/>
      <p:regular r:id="rId74"/>
      <p:bold r:id="rId75"/>
      <p:italic r:id="rId76"/>
      <p:boldItalic r:id="rId77"/>
    </p:embeddedFont>
    <p:embeddedFont>
      <p:font typeface="Verdana" panose="020B0604030504040204" pitchFamily="34" charset="0"/>
      <p:regular r:id="rId78"/>
      <p:bold r:id="rId79"/>
      <p:italic r:id="rId80"/>
      <p:boldItalic r:id="rId81"/>
    </p:embeddedFont>
    <p:embeddedFont>
      <p:font typeface="Calibri" panose="020F0502020204030204" pitchFamily="34" charset="0"/>
      <p:regular r:id="rId82"/>
      <p:bold r:id="rId83"/>
      <p:italic r:id="rId84"/>
      <p:boldItalic r:id="rId8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>
        <p:scale>
          <a:sx n="58" d="100"/>
          <a:sy n="58" d="100"/>
        </p:scale>
        <p:origin x="-67" y="-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font" Target="fonts/font5.fntdata"/><Relationship Id="rId76" Type="http://schemas.openxmlformats.org/officeDocument/2006/relationships/font" Target="fonts/font13.fntdata"/><Relationship Id="rId84" Type="http://schemas.openxmlformats.org/officeDocument/2006/relationships/font" Target="fonts/font21.fntdata"/><Relationship Id="rId89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font" Target="fonts/font3.fntdata"/><Relationship Id="rId74" Type="http://schemas.openxmlformats.org/officeDocument/2006/relationships/font" Target="fonts/font11.fntdata"/><Relationship Id="rId79" Type="http://schemas.openxmlformats.org/officeDocument/2006/relationships/font" Target="fonts/font16.fntdata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font" Target="fonts/font19.fntdata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77" Type="http://schemas.openxmlformats.org/officeDocument/2006/relationships/font" Target="fonts/font14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font" Target="fonts/font9.fntdata"/><Relationship Id="rId80" Type="http://schemas.openxmlformats.org/officeDocument/2006/relationships/font" Target="fonts/font17.fntdata"/><Relationship Id="rId85" Type="http://schemas.openxmlformats.org/officeDocument/2006/relationships/font" Target="fonts/font2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font" Target="fonts/font4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font" Target="fonts/font7.fntdata"/><Relationship Id="rId75" Type="http://schemas.openxmlformats.org/officeDocument/2006/relationships/font" Target="fonts/font12.fntdata"/><Relationship Id="rId83" Type="http://schemas.openxmlformats.org/officeDocument/2006/relationships/font" Target="fonts/font20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78" Type="http://schemas.openxmlformats.org/officeDocument/2006/relationships/font" Target="fonts/font15.fntdata"/><Relationship Id="rId81" Type="http://schemas.openxmlformats.org/officeDocument/2006/relationships/font" Target="fonts/font18.fntdata"/><Relationship Id="rId86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0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2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30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514600" cy="2438400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12000" b="1" i="0" baseline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52578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75" b="1" baseline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939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438401"/>
            <a:ext cx="6324600" cy="3352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275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057400" y="762000"/>
            <a:ext cx="6172200" cy="1219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5100" b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3705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760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54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55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03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366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39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064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1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09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36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740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62800" cy="1828800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5625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2971800"/>
            <a:ext cx="7239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975" b="1" baseline="0">
                <a:solidFill>
                  <a:srgbClr val="007DC5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2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2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2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45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5820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5844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83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9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1697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42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213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726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81816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248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402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4441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13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2578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020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A11860-5660-4FA8-8EFC-6BEBCD0A86A6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79458F-F77D-48A8-91F3-BCEBD991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5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057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389245-84A6-4CF0-9589-D98BCBD9AA65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981063-9F7C-4838-A2C7-F13B1823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32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80096-D8EC-4893-B0DB-A3CFBD67D9D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A61C68-A937-4229-A0EB-0CAECF1A8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412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305754-C817-4590-BCFE-936FE32D0EC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5D8605-2826-4220-8A82-C7EB128F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432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06C0C-0F19-458A-B761-D2A1EC83926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DE2005-1F81-4663-A854-2665F185C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72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9E9C31-7E36-4807-A8D2-1BF4F1FDBE2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238620-B695-4B1D-A929-54AC74828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51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39E047-293E-4383-9719-86AF151EC76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CC28B8-B5C8-44F5-8BD1-A513D8D3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65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20E2A0-1986-403C-94F6-3E8090CAD0A7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069DED-6E12-4511-AAE3-7250ECD4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979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686F3E-2778-4619-A97D-681FA34472F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5A5FF5-0694-4FCA-812D-941877FD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079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CA2435-25FC-4CB3-AE07-DBAEC48A662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EDFAB4-55D3-41DF-80D6-EBB37780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091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181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35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757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6B18C-97A3-48EE-B141-AACFFBB3D57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56211-1A65-4657-BBDE-FE5950C87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831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161345-985F-49AE-95BC-A663D4491E4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D1D2CC-F196-40D8-874B-413A5FA2A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465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886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39624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282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21CFE4-644C-4C16-BD00-D1F8ECAF945E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26B331-A833-4AFC-AE3E-388A4FDE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40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09EC08-9EEF-4060-B0EA-0627B9ECFE5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21D266-684E-491E-AC49-09017C01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366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88A3B7-B10F-4330-BD11-69973305A6B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00F1E9-C46F-4454-BB4E-11B5213DF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625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3DF749-F943-4131-B033-BD8F81D60556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830AE8-6AF0-4A82-88FF-16422949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856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EC951E-3E7F-46E9-9236-4430FE5B25B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88C5E6-CAD5-4BB2-BFEE-E9BA17502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04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08CB16-CA05-45A8-BC7F-6764EAE9586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5825E6-3B12-4B74-BC4E-AF5A91F9B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881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83C20-05AD-46FD-B469-A06416591D4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EC84E-6EB8-4105-A958-17A8E8180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0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849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8006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83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15ADE8-A47A-42DD-BB30-F1575BDBA63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426F25-879D-4696-A57B-EF7A40E04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755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C57220-7F54-4184-87E5-26925D70774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0CFA01-08B2-4382-8A73-79151F8E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458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DBB288-117D-4A05-A166-0B9CFCBFCD5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0FD645-6891-4574-B396-906F0B3C4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93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822C8-3F38-462A-A492-BEE6BD0D945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E74565-8032-432F-B831-D7E94122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075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CDF9FB-0797-4575-9211-E1E1089439B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72B102-F4E5-442D-B4CD-C0E776E0A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932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97DD5C-193C-4222-8BF5-D67E61F30697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0CF685-088A-42BA-94E0-C0EF2ED06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699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A7A3A6-3E4E-42B7-A146-41F8FF308F15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91AA7B-27B2-47EC-8614-BF2BDB67E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564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1FD0D7-A692-41BD-95D6-E47350BDF92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24F5C-A3F8-4366-8E8D-F6F063FFF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047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05646F-3DB9-4954-8E69-B99A94029C6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B179E-FB4A-467A-B8C4-2F8FE8A8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2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8292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600A51-9F94-4D79-BB51-FC4B71CFCE0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AC57D-318E-4278-B1CF-814128021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794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15200" cy="7620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705600" cy="4800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95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1600200" y="914400"/>
            <a:ext cx="70866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Trebuchet MS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00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910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436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218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39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597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411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361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1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11582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824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553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315200" cy="44958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632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15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1679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0CC84A-D191-47FD-821B-762991DA984D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93B232-AB3B-47BD-A02F-3BDCFACF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293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0A037-1486-4F0C-8861-95A85C1A923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FFAB7-0EB0-4289-83E7-7033B0CF5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355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747BC5-5F91-46C7-82AA-487A713FABB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A326CB-F0F6-4597-9102-42D9AB66E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292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21276E-F39D-471E-9ED3-99DD823F3AD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5C4C3-27A3-4374-B88A-BAEA881C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684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68D479-AA92-4B0D-82D5-4D1CDA36C7A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302A26-95E0-498F-BBFC-28FF0FA32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631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733C93-0FCB-4A0C-85C4-31493FCF880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B702C7-590B-47F8-B11F-0F8A583A5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877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4F742-3A6F-42B3-971E-BCDB2C35F62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3B09FE-931C-41C3-8AE4-D43121982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59572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9C1FD8-117C-4E14-A2F2-C26D4D033B1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6FB567-676C-4AD8-A810-CCB7D5F83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935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51DC2B-A3AA-4CB6-93DF-B9F5F093149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C0C501-DF73-41FF-8CD7-E10F213FC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059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6871C0-E172-404B-B967-CC0596E6C19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3A30A0-AFA2-42F2-9C5D-66603F12F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6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35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28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43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96614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53249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96577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1524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52627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75" b="1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05861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5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49" y="5688171"/>
            <a:ext cx="1790701" cy="228601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  <a:p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399" y="2352674"/>
            <a:ext cx="6981826" cy="333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34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Qualitative data </a:t>
            </a:r>
            <a:r>
              <a:rPr lang="en-US" sz="2600" dirty="0" smtClean="0"/>
              <a:t>provide insight into what people think about a topic</a:t>
            </a:r>
          </a:p>
          <a:p>
            <a:r>
              <a:rPr lang="en-US" sz="2600" b="1" dirty="0" smtClean="0"/>
              <a:t>Quantitative data </a:t>
            </a:r>
            <a:r>
              <a:rPr lang="en-US" sz="2600" dirty="0" smtClean="0"/>
              <a:t>are facts and figures from which conclusions can be drawn</a:t>
            </a:r>
          </a:p>
          <a:p>
            <a:r>
              <a:rPr lang="en-US" sz="2600" dirty="0" smtClean="0"/>
              <a:t>Common ways to collect primary data include:</a:t>
            </a:r>
          </a:p>
          <a:p>
            <a:pPr lvl="1"/>
            <a:r>
              <a:rPr lang="en-US" sz="2525" dirty="0" smtClean="0"/>
              <a:t>Observations</a:t>
            </a:r>
          </a:p>
          <a:p>
            <a:pPr lvl="1"/>
            <a:r>
              <a:rPr lang="en-US" sz="2525" dirty="0" smtClean="0"/>
              <a:t>Interviews</a:t>
            </a:r>
          </a:p>
          <a:p>
            <a:pPr lvl="1"/>
            <a:r>
              <a:rPr lang="en-US" sz="2525" dirty="0" smtClean="0"/>
              <a:t>Surveys</a:t>
            </a:r>
          </a:p>
          <a:p>
            <a:pPr lvl="1"/>
            <a:r>
              <a:rPr lang="en-US" sz="2525" dirty="0" smtClean="0"/>
              <a:t>Diaries</a:t>
            </a:r>
          </a:p>
          <a:p>
            <a:pPr lvl="1"/>
            <a:r>
              <a:rPr lang="en-US" sz="2525" dirty="0" smtClean="0"/>
              <a:t>Experiments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958800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Observations</a:t>
            </a:r>
          </a:p>
          <a:p>
            <a:pPr lvl="1"/>
            <a:r>
              <a:rPr lang="en-US" sz="2525" dirty="0" smtClean="0"/>
              <a:t>Researcher watches people or situations and records facts</a:t>
            </a:r>
          </a:p>
          <a:p>
            <a:pPr lvl="1"/>
            <a:r>
              <a:rPr lang="en-US" sz="2525" dirty="0" smtClean="0"/>
              <a:t>Central research issue: consumer behavior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secret shopper</a:t>
            </a:r>
            <a:r>
              <a:rPr lang="en-US" sz="2525" dirty="0" smtClean="0"/>
              <a:t> is a person hired by a company to visit its place of business and observe the quality of service</a:t>
            </a:r>
          </a:p>
          <a:p>
            <a:pPr lvl="1"/>
            <a:r>
              <a:rPr lang="en-US" sz="2525" dirty="0" smtClean="0"/>
              <a:t>To have </a:t>
            </a:r>
            <a:r>
              <a:rPr lang="en-US" sz="2525" i="1" dirty="0" smtClean="0"/>
              <a:t>objectivity</a:t>
            </a:r>
            <a:r>
              <a:rPr lang="en-US" sz="2525" dirty="0" smtClean="0"/>
              <a:t> is to be free of personal feelings, prejudices, or interpretations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4215060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An </a:t>
            </a:r>
            <a:r>
              <a:rPr lang="en-US" sz="2600" i="1" dirty="0" smtClean="0"/>
              <a:t>interview</a:t>
            </a:r>
            <a:r>
              <a:rPr lang="en-US" sz="2600" dirty="0" smtClean="0"/>
              <a:t> is a formal meeting between two or more people to obtain certain information</a:t>
            </a:r>
          </a:p>
          <a:p>
            <a:pPr lvl="1"/>
            <a:r>
              <a:rPr lang="en-US" sz="2725" dirty="0"/>
              <a:t>Central research issue: </a:t>
            </a:r>
            <a:r>
              <a:rPr lang="en-US" sz="2725" dirty="0" smtClean="0"/>
              <a:t>insight into thoughts and opinions of people about product or business</a:t>
            </a:r>
          </a:p>
          <a:p>
            <a:pPr lvl="1"/>
            <a:r>
              <a:rPr lang="en-US" sz="2725" dirty="0" smtClean="0"/>
              <a:t>Conducted through</a:t>
            </a:r>
            <a:endParaRPr lang="en-US" sz="2450" dirty="0" smtClean="0"/>
          </a:p>
          <a:p>
            <a:pPr lvl="2"/>
            <a:r>
              <a:rPr lang="en-US" sz="2450" b="1" dirty="0" smtClean="0"/>
              <a:t>Focus group: </a:t>
            </a:r>
            <a:r>
              <a:rPr lang="en-US" sz="2450" dirty="0" smtClean="0"/>
              <a:t>group of people brought together to discuss a specific topic</a:t>
            </a:r>
          </a:p>
          <a:p>
            <a:pPr lvl="2"/>
            <a:r>
              <a:rPr lang="en-US" sz="2450" dirty="0" smtClean="0"/>
              <a:t>One-on-one interviews</a:t>
            </a:r>
          </a:p>
        </p:txBody>
      </p:sp>
    </p:spTree>
    <p:extLst>
      <p:ext uri="{BB962C8B-B14F-4D97-AF65-F5344CB8AC3E}">
        <p14:creationId xmlns:p14="http://schemas.microsoft.com/office/powerpoint/2010/main" val="618324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752600"/>
            <a:ext cx="8658225" cy="4800600"/>
          </a:xfrm>
        </p:spPr>
        <p:txBody>
          <a:bodyPr/>
          <a:lstStyle/>
          <a:p>
            <a:r>
              <a:rPr lang="en-US" sz="2500" dirty="0"/>
              <a:t>A </a:t>
            </a:r>
            <a:r>
              <a:rPr lang="en-US" sz="2500" b="1" dirty="0"/>
              <a:t>survey </a:t>
            </a:r>
            <a:r>
              <a:rPr lang="en-US" sz="2500" dirty="0"/>
              <a:t>is a set of questions posed to a group of people to determine how that group thinks, feels, or </a:t>
            </a:r>
            <a:r>
              <a:rPr lang="en-US" sz="2500" dirty="0" smtClean="0"/>
              <a:t>acts</a:t>
            </a:r>
          </a:p>
          <a:p>
            <a:pPr lvl="1"/>
            <a:r>
              <a:rPr lang="en-US" sz="2400" dirty="0" smtClean="0"/>
              <a:t>Central research issue: gathering facts and figures about a group of consumers</a:t>
            </a:r>
          </a:p>
          <a:p>
            <a:r>
              <a:rPr lang="en-US" sz="2500" dirty="0" smtClean="0"/>
              <a:t>Before deciding to use a written survey, consider the following:</a:t>
            </a:r>
          </a:p>
          <a:p>
            <a:pPr lvl="1"/>
            <a:r>
              <a:rPr lang="en-US" sz="2400" dirty="0" smtClean="0"/>
              <a:t>What is the best method for getting information?</a:t>
            </a:r>
          </a:p>
          <a:p>
            <a:pPr lvl="1"/>
            <a:r>
              <a:rPr lang="en-US" sz="2400" dirty="0" smtClean="0"/>
              <a:t>Who is the target audience?</a:t>
            </a:r>
          </a:p>
          <a:p>
            <a:pPr lvl="1"/>
            <a:r>
              <a:rPr lang="en-US" sz="2400" dirty="0" smtClean="0"/>
              <a:t>How many people should receive the survey to get an adequate number of responses?</a:t>
            </a:r>
          </a:p>
          <a:p>
            <a:pPr lvl="1"/>
            <a:r>
              <a:rPr lang="en-US" sz="2400" dirty="0" smtClean="0"/>
              <a:t>How will a representative sampling be selected?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257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8225" y="6296025"/>
            <a:ext cx="1800225" cy="171450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  <a:p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6072" y="1838325"/>
            <a:ext cx="428705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96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i="1" dirty="0" smtClean="0"/>
              <a:t>diary </a:t>
            </a:r>
            <a:r>
              <a:rPr lang="en-US" sz="2600" dirty="0" smtClean="0"/>
              <a:t>is a written record of the thoughts, activities, or plans of the writer during a given period of time</a:t>
            </a:r>
          </a:p>
          <a:p>
            <a:pPr lvl="1"/>
            <a:r>
              <a:rPr lang="en-US" sz="2525" dirty="0" smtClean="0"/>
              <a:t>Central research issue: learning about the activities of consumers</a:t>
            </a:r>
          </a:p>
          <a:p>
            <a:pPr lvl="1"/>
            <a:r>
              <a:rPr lang="en-US" sz="2525" dirty="0" smtClean="0"/>
              <a:t>An </a:t>
            </a:r>
            <a:r>
              <a:rPr lang="en-US" sz="2525" i="1" dirty="0" smtClean="0"/>
              <a:t>open-response format</a:t>
            </a:r>
            <a:r>
              <a:rPr lang="en-US" sz="2525" dirty="0" smtClean="0"/>
              <a:t> allows respondents to write whatever they want about their experiences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forced-choice format</a:t>
            </a:r>
            <a:r>
              <a:rPr lang="en-US" sz="2525" dirty="0" smtClean="0"/>
              <a:t> is like a multiple-choice test, where only one answer can be chosen from several options</a:t>
            </a:r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27946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8475" y="5257800"/>
            <a:ext cx="1838325" cy="281899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  <a:p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" y="2590800"/>
            <a:ext cx="80581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96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An </a:t>
            </a:r>
            <a:r>
              <a:rPr lang="en-US" sz="2600" i="1" dirty="0" smtClean="0"/>
              <a:t>experiment</a:t>
            </a:r>
            <a:r>
              <a:rPr lang="en-US" sz="2600" dirty="0" smtClean="0"/>
              <a:t> is a procedure performed in a controlled environment in order to test or discover something</a:t>
            </a:r>
          </a:p>
          <a:p>
            <a:pPr lvl="1"/>
            <a:r>
              <a:rPr lang="en-US" sz="2525" dirty="0" smtClean="0"/>
              <a:t>Central research issue: testing a variable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variable </a:t>
            </a:r>
            <a:r>
              <a:rPr lang="en-US" sz="2525" dirty="0" smtClean="0"/>
              <a:t>is something that changes or can be changed</a:t>
            </a:r>
          </a:p>
          <a:p>
            <a:pPr lvl="1"/>
            <a:r>
              <a:rPr lang="en-US" sz="2525" dirty="0" smtClean="0"/>
              <a:t>Research sets up two situations that differ in only one variable</a:t>
            </a:r>
          </a:p>
          <a:p>
            <a:pPr lvl="1"/>
            <a:r>
              <a:rPr lang="en-US" sz="2525" dirty="0" smtClean="0"/>
              <a:t>Results from two experiment situations are compared for results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809149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Secondary data </a:t>
            </a:r>
            <a:r>
              <a:rPr lang="en-US" sz="2600" dirty="0" smtClean="0"/>
              <a:t>are information, statistics, or another type of data that already exists </a:t>
            </a:r>
          </a:p>
          <a:p>
            <a:pPr lvl="1"/>
            <a:r>
              <a:rPr lang="en-US" sz="2525" i="1" dirty="0" smtClean="0"/>
              <a:t>Secondary research </a:t>
            </a:r>
            <a:r>
              <a:rPr lang="en-US" sz="2525" dirty="0" smtClean="0"/>
              <a:t>is searching data already assembled and recorded by someone else </a:t>
            </a:r>
          </a:p>
          <a:p>
            <a:pPr lvl="1"/>
            <a:r>
              <a:rPr lang="en-US" sz="2525" dirty="0" smtClean="0"/>
              <a:t>Resources can include internal and external sources</a:t>
            </a:r>
          </a:p>
          <a:p>
            <a:pPr lvl="2"/>
            <a:r>
              <a:rPr lang="en-US" sz="2450" dirty="0" smtClean="0"/>
              <a:t>Governmental sources</a:t>
            </a:r>
          </a:p>
          <a:p>
            <a:pPr lvl="2"/>
            <a:r>
              <a:rPr lang="en-US" sz="2450" dirty="0" smtClean="0"/>
              <a:t>Market-research sources</a:t>
            </a:r>
          </a:p>
          <a:p>
            <a:pPr lvl="2"/>
            <a:r>
              <a:rPr lang="en-US" sz="2450" dirty="0" smtClean="0"/>
              <a:t>Academic sources</a:t>
            </a:r>
          </a:p>
          <a:p>
            <a:pPr lvl="2"/>
            <a:r>
              <a:rPr lang="en-US" sz="2450" dirty="0" smtClean="0"/>
              <a:t>Trade associations</a:t>
            </a:r>
          </a:p>
          <a:p>
            <a:pPr lvl="2"/>
            <a:r>
              <a:rPr lang="en-US" sz="2450" dirty="0" smtClean="0"/>
              <a:t>The Internet</a:t>
            </a:r>
          </a:p>
          <a:p>
            <a:pPr lvl="1"/>
            <a:endParaRPr lang="en-US" sz="2525" dirty="0"/>
          </a:p>
          <a:p>
            <a:pPr lvl="1"/>
            <a:endParaRPr lang="en-US" sz="2525" dirty="0" smtClean="0"/>
          </a:p>
          <a:p>
            <a:pPr lvl="1"/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95344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700" dirty="0" smtClean="0"/>
              <a:t>Marketing</a:t>
            </a:r>
          </a:p>
          <a:p>
            <a:r>
              <a:rPr lang="en-US" sz="5700" dirty="0" smtClean="0"/>
              <a:t>Research</a:t>
            </a:r>
            <a:endParaRPr lang="en-US" sz="5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6800" dirty="0" smtClean="0"/>
              <a:t>Chapter 8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2109151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524" y="6252331"/>
            <a:ext cx="1847851" cy="228600"/>
          </a:xfrm>
        </p:spPr>
        <p:txBody>
          <a:bodyPr/>
          <a:lstStyle/>
          <a:p>
            <a:pPr marL="0" lvl="1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  <a:r>
              <a:rPr lang="en-US" sz="1000" dirty="0" smtClean="0"/>
              <a:t> </a:t>
            </a:r>
            <a:endParaRPr lang="en-US" sz="1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6362" y="1990725"/>
            <a:ext cx="6086475" cy="42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18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Market-research sources</a:t>
            </a:r>
          </a:p>
          <a:p>
            <a:pPr lvl="1"/>
            <a:r>
              <a:rPr lang="en-US" sz="2525" dirty="0" smtClean="0"/>
              <a:t>Companies’ websites</a:t>
            </a:r>
          </a:p>
          <a:p>
            <a:pPr lvl="1"/>
            <a:r>
              <a:rPr lang="en-US" sz="2525" dirty="0" smtClean="0"/>
              <a:t>Research firms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chamber of commerce </a:t>
            </a:r>
            <a:r>
              <a:rPr lang="en-US" sz="2525" dirty="0" smtClean="0"/>
              <a:t>is a group of businesses whose main purpose is to encourage local business development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446237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Academic sources</a:t>
            </a:r>
          </a:p>
          <a:p>
            <a:pPr lvl="1"/>
            <a:r>
              <a:rPr lang="en-US" sz="2525" dirty="0" smtClean="0"/>
              <a:t>Universities</a:t>
            </a:r>
          </a:p>
          <a:p>
            <a:pPr lvl="1"/>
            <a:r>
              <a:rPr lang="en-US" sz="2525" dirty="0" smtClean="0"/>
              <a:t>Community colleges</a:t>
            </a:r>
          </a:p>
          <a:p>
            <a:pPr lvl="1"/>
            <a:r>
              <a:rPr lang="en-US" sz="2525" dirty="0" smtClean="0"/>
              <a:t>Local libraries</a:t>
            </a:r>
          </a:p>
          <a:p>
            <a:pPr lvl="1"/>
            <a:r>
              <a:rPr lang="en-US" sz="2525" dirty="0" smtClean="0"/>
              <a:t>Small-business organizations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4168160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i="1" dirty="0" smtClean="0"/>
              <a:t>trade association</a:t>
            </a:r>
            <a:r>
              <a:rPr lang="en-US" sz="2600" dirty="0" smtClean="0"/>
              <a:t> is an organization of people in a specific type of business or industry</a:t>
            </a:r>
          </a:p>
          <a:p>
            <a:pPr lvl="1"/>
            <a:r>
              <a:rPr lang="en-US" sz="2525" dirty="0" smtClean="0"/>
              <a:t>Association websites</a:t>
            </a:r>
          </a:p>
          <a:p>
            <a:pPr lvl="1"/>
            <a:r>
              <a:rPr lang="en-US" sz="2525" i="1" dirty="0" smtClean="0"/>
              <a:t>Industry publications</a:t>
            </a:r>
            <a:r>
              <a:rPr lang="en-US" sz="2525" dirty="0" smtClean="0"/>
              <a:t>, or </a:t>
            </a:r>
            <a:r>
              <a:rPr lang="en-US" sz="2525" i="1" dirty="0" smtClean="0"/>
              <a:t>trade journals</a:t>
            </a:r>
            <a:r>
              <a:rPr lang="en-US" sz="2525" dirty="0" smtClean="0"/>
              <a:t>, are magazines or newsletters focusing on a specific industry</a:t>
            </a:r>
            <a:endParaRPr lang="en-US" sz="2525" i="1" dirty="0"/>
          </a:p>
        </p:txBody>
      </p:sp>
    </p:spTree>
    <p:extLst>
      <p:ext uri="{BB962C8B-B14F-4D97-AF65-F5344CB8AC3E}">
        <p14:creationId xmlns:p14="http://schemas.microsoft.com/office/powerpoint/2010/main" val="721699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Internet</a:t>
            </a:r>
          </a:p>
          <a:p>
            <a:pPr lvl="1"/>
            <a:r>
              <a:rPr lang="en-US" sz="2525" dirty="0" smtClean="0"/>
              <a:t>Using search engines can add efficiency to the research process</a:t>
            </a:r>
          </a:p>
          <a:p>
            <a:pPr lvl="1"/>
            <a:r>
              <a:rPr lang="en-US" sz="2525" dirty="0" smtClean="0"/>
              <a:t>Information about the competition, its marketing mixes, and its promotions can be learned by viewing competitors’ websites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267996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Trend Research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i="1" dirty="0" smtClean="0"/>
              <a:t>trend </a:t>
            </a:r>
            <a:r>
              <a:rPr lang="en-US" sz="2600" dirty="0" smtClean="0"/>
              <a:t>is an emerging pattern of change</a:t>
            </a:r>
          </a:p>
          <a:p>
            <a:r>
              <a:rPr lang="en-US" sz="2600" dirty="0" smtClean="0"/>
              <a:t>A </a:t>
            </a:r>
            <a:r>
              <a:rPr lang="en-US" sz="2600" b="1" dirty="0" smtClean="0"/>
              <a:t>marketing trend </a:t>
            </a:r>
            <a:r>
              <a:rPr lang="en-US" sz="2600" dirty="0" smtClean="0"/>
              <a:t>is a pattern of change in consumer behavior that leads to changes in the marketing mix</a:t>
            </a:r>
          </a:p>
          <a:p>
            <a:r>
              <a:rPr lang="en-US" sz="2600" dirty="0" smtClean="0"/>
              <a:t>A </a:t>
            </a:r>
            <a:r>
              <a:rPr lang="en-US" sz="2600" i="1" dirty="0" smtClean="0"/>
              <a:t>fad </a:t>
            </a:r>
            <a:r>
              <a:rPr lang="en-US" sz="2600" dirty="0" smtClean="0"/>
              <a:t>is something that is very popular for a short time and dies out quickly</a:t>
            </a:r>
          </a:p>
          <a:p>
            <a:r>
              <a:rPr lang="en-US" sz="2600" dirty="0" smtClean="0"/>
              <a:t>Marketers interested in three types of trends</a:t>
            </a:r>
          </a:p>
          <a:p>
            <a:pPr lvl="1"/>
            <a:r>
              <a:rPr lang="en-US" sz="2525" dirty="0" smtClean="0"/>
              <a:t>Social</a:t>
            </a:r>
          </a:p>
          <a:p>
            <a:pPr lvl="1"/>
            <a:r>
              <a:rPr lang="en-US" sz="2525" dirty="0" smtClean="0"/>
              <a:t>Demographic</a:t>
            </a:r>
          </a:p>
          <a:p>
            <a:pPr lvl="1"/>
            <a:r>
              <a:rPr lang="en-US" sz="2525" dirty="0" smtClean="0"/>
              <a:t>Product</a:t>
            </a:r>
          </a:p>
        </p:txBody>
      </p:sp>
    </p:spTree>
    <p:extLst>
      <p:ext uri="{BB962C8B-B14F-4D97-AF65-F5344CB8AC3E}">
        <p14:creationId xmlns:p14="http://schemas.microsoft.com/office/powerpoint/2010/main" val="4256145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Trend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Social trends </a:t>
            </a:r>
            <a:r>
              <a:rPr lang="en-US" sz="2600" dirty="0"/>
              <a:t>are the patterns of change in society as a whole </a:t>
            </a:r>
            <a:endParaRPr lang="en-US" sz="2600" dirty="0" smtClean="0"/>
          </a:p>
          <a:p>
            <a:pPr lvl="1"/>
            <a:r>
              <a:rPr lang="en-US" sz="2525" dirty="0" smtClean="0"/>
              <a:t>Often lead to changes in consumer behavior</a:t>
            </a:r>
          </a:p>
          <a:p>
            <a:pPr lvl="1"/>
            <a:r>
              <a:rPr lang="en-US" sz="2525" dirty="0" smtClean="0"/>
              <a:t>A major social trend is the availability and integration of technology into our daily lives</a:t>
            </a:r>
            <a:endParaRPr lang="en-US" sz="2525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26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Trend Research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Demographics</a:t>
            </a:r>
            <a:r>
              <a:rPr lang="en-US" sz="2600" dirty="0" smtClean="0"/>
              <a:t> are the qualities of a specific group of people, such as age, gender, and income</a:t>
            </a:r>
            <a:endParaRPr lang="en-US" sz="2600" i="1" dirty="0" smtClean="0"/>
          </a:p>
          <a:p>
            <a:pPr lvl="1"/>
            <a:r>
              <a:rPr lang="en-US" sz="2525" i="1" dirty="0" smtClean="0"/>
              <a:t>Demographic trends </a:t>
            </a:r>
            <a:r>
              <a:rPr lang="en-US" sz="2525" dirty="0" smtClean="0"/>
              <a:t>are changes in the size of different segments of the population</a:t>
            </a:r>
          </a:p>
          <a:p>
            <a:pPr lvl="1"/>
            <a:r>
              <a:rPr lang="en-US" sz="2525" dirty="0" smtClean="0"/>
              <a:t>Often bring changes in product preferences</a:t>
            </a:r>
          </a:p>
        </p:txBody>
      </p:sp>
    </p:spTree>
    <p:extLst>
      <p:ext uri="{BB962C8B-B14F-4D97-AF65-F5344CB8AC3E}">
        <p14:creationId xmlns:p14="http://schemas.microsoft.com/office/powerpoint/2010/main" val="3562079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Trend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/>
              <a:t>Product trends </a:t>
            </a:r>
            <a:r>
              <a:rPr lang="en-US" sz="2600" dirty="0"/>
              <a:t>are changes in current product features or new products being </a:t>
            </a:r>
            <a:r>
              <a:rPr lang="en-US" sz="2600" dirty="0" smtClean="0"/>
              <a:t>developed</a:t>
            </a:r>
          </a:p>
          <a:p>
            <a:pPr lvl="1"/>
            <a:r>
              <a:rPr lang="en-US" sz="2525" dirty="0" smtClean="0"/>
              <a:t>Marketers must know these trends to meet customer needs</a:t>
            </a:r>
          </a:p>
          <a:p>
            <a:pPr lvl="1"/>
            <a:r>
              <a:rPr lang="en-US" sz="2525" dirty="0" smtClean="0"/>
              <a:t>Trend in electronic devices is toward interactive, wearable designs</a:t>
            </a:r>
            <a:endParaRPr lang="en-US" sz="2525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042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266700"/>
            <a:ext cx="8467725" cy="1295400"/>
          </a:xfrm>
        </p:spPr>
        <p:txBody>
          <a:bodyPr/>
          <a:lstStyle/>
          <a:p>
            <a:r>
              <a:rPr lang="en-US" sz="4000" dirty="0" smtClean="0"/>
              <a:t>Marketing-Information System (</a:t>
            </a:r>
            <a:r>
              <a:rPr lang="en-US" sz="4000" dirty="0" err="1" smtClean="0"/>
              <a:t>MkIS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marketing-information system (</a:t>
            </a:r>
            <a:r>
              <a:rPr lang="en-US" sz="2600" b="1" dirty="0" err="1" smtClean="0"/>
              <a:t>MkIS</a:t>
            </a:r>
            <a:r>
              <a:rPr lang="en-US" sz="2600" b="1" dirty="0" smtClean="0"/>
              <a:t>) </a:t>
            </a:r>
            <a:r>
              <a:rPr lang="en-US" sz="2600" dirty="0" smtClean="0"/>
              <a:t>is the organized system of gathering, sorting, analyzing, evaluating, distributing, and storing information for marketing purposes</a:t>
            </a:r>
          </a:p>
          <a:p>
            <a:pPr lvl="1"/>
            <a:r>
              <a:rPr lang="en-US" sz="2525" dirty="0" smtClean="0"/>
              <a:t>Provides marketing intelligence so decisions can be made and problems can be solved</a:t>
            </a:r>
          </a:p>
          <a:p>
            <a:pPr lvl="1"/>
            <a:r>
              <a:rPr lang="en-US" sz="2525" b="1" dirty="0"/>
              <a:t>Database marketing </a:t>
            </a:r>
            <a:r>
              <a:rPr lang="en-US" sz="2525" dirty="0"/>
              <a:t>consists of gathering, storing, and using customer data for marketing directly to </a:t>
            </a:r>
            <a:r>
              <a:rPr lang="en-US" sz="2525" dirty="0" smtClean="0"/>
              <a:t>customers, </a:t>
            </a:r>
            <a:r>
              <a:rPr lang="en-US" sz="2525" dirty="0"/>
              <a:t>based on their </a:t>
            </a:r>
            <a:r>
              <a:rPr lang="en-US" sz="2525" dirty="0" smtClean="0"/>
              <a:t>histories </a:t>
            </a:r>
            <a:endParaRPr lang="en-US" sz="2525" b="1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39052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8.1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Marketing-Research Data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1363413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6" y="266700"/>
            <a:ext cx="8477250" cy="1295400"/>
          </a:xfrm>
        </p:spPr>
        <p:txBody>
          <a:bodyPr/>
          <a:lstStyle/>
          <a:p>
            <a:r>
              <a:rPr lang="en-US" sz="4000" dirty="0" smtClean="0"/>
              <a:t>Marketing-Information System (</a:t>
            </a:r>
            <a:r>
              <a:rPr lang="en-US" sz="4000" dirty="0" err="1" smtClean="0"/>
              <a:t>MkIS</a:t>
            </a:r>
            <a:r>
              <a:rPr lang="en-US" sz="4000" dirty="0" smtClean="0"/>
              <a:t>)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9649" y="6290397"/>
            <a:ext cx="1828801" cy="276226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  <a:p>
            <a:endParaRPr lang="en-US" sz="1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5520" y="1820565"/>
            <a:ext cx="4310062" cy="448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61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57325" y="1876425"/>
            <a:ext cx="7315200" cy="4495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marketing-information management (MIM)?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Marketing-information </a:t>
            </a:r>
            <a:r>
              <a:rPr lang="en-US" sz="2800" dirty="0">
                <a:solidFill>
                  <a:srgbClr val="00B0F0"/>
                </a:solidFill>
              </a:rPr>
              <a:t>management (MIM) is the </a:t>
            </a:r>
            <a:r>
              <a:rPr lang="en-US" sz="2800" dirty="0" smtClean="0">
                <a:solidFill>
                  <a:srgbClr val="00B0F0"/>
                </a:solidFill>
              </a:rPr>
              <a:t>marketing </a:t>
            </a:r>
            <a:r>
              <a:rPr lang="en-US" sz="2800" dirty="0">
                <a:solidFill>
                  <a:srgbClr val="00B0F0"/>
                </a:solidFill>
              </a:rPr>
              <a:t>function that involves gathering and </a:t>
            </a:r>
            <a:r>
              <a:rPr lang="en-US" sz="2800" dirty="0" smtClean="0">
                <a:solidFill>
                  <a:srgbClr val="00B0F0"/>
                </a:solidFill>
              </a:rPr>
              <a:t>analyzing </a:t>
            </a:r>
            <a:r>
              <a:rPr lang="en-US" sz="2800" dirty="0">
                <a:solidFill>
                  <a:srgbClr val="00B0F0"/>
                </a:solidFill>
              </a:rPr>
              <a:t>information about markets, customers, </a:t>
            </a:r>
            <a:r>
              <a:rPr lang="en-US" sz="2800" dirty="0" smtClean="0">
                <a:solidFill>
                  <a:srgbClr val="00B0F0"/>
                </a:solidFill>
              </a:rPr>
              <a:t>industry </a:t>
            </a:r>
            <a:r>
              <a:rPr lang="en-US" sz="2800" dirty="0">
                <a:solidFill>
                  <a:srgbClr val="00B0F0"/>
                </a:solidFill>
              </a:rPr>
              <a:t>trends, new technology, and competing </a:t>
            </a:r>
            <a:r>
              <a:rPr lang="en-US" sz="2800" dirty="0" smtClean="0">
                <a:solidFill>
                  <a:srgbClr val="00B0F0"/>
                </a:solidFill>
              </a:rPr>
              <a:t>businesses</a:t>
            </a:r>
            <a:r>
              <a:rPr lang="en-US" sz="2800" dirty="0">
                <a:solidFill>
                  <a:srgbClr val="00B0F0"/>
                </a:solidFill>
              </a:rPr>
              <a:t>. It also includes making sure the right </a:t>
            </a:r>
            <a:r>
              <a:rPr lang="en-US" sz="2800" dirty="0" smtClean="0">
                <a:solidFill>
                  <a:srgbClr val="00B0F0"/>
                </a:solidFill>
              </a:rPr>
              <a:t>people </a:t>
            </a:r>
            <a:r>
              <a:rPr lang="en-US" sz="2800" dirty="0">
                <a:solidFill>
                  <a:srgbClr val="00B0F0"/>
                </a:solidFill>
              </a:rPr>
              <a:t>in an organization get the information needed </a:t>
            </a:r>
            <a:r>
              <a:rPr lang="en-US" sz="2800" dirty="0" smtClean="0">
                <a:solidFill>
                  <a:srgbClr val="00B0F0"/>
                </a:solidFill>
              </a:rPr>
              <a:t>to </a:t>
            </a:r>
            <a:r>
              <a:rPr lang="en-US" sz="2800" dirty="0">
                <a:solidFill>
                  <a:srgbClr val="00B0F0"/>
                </a:solidFill>
              </a:rPr>
              <a:t>make good business decisions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r>
              <a:rPr lang="en-US" sz="28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8.1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72206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866900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What </a:t>
            </a:r>
            <a:r>
              <a:rPr lang="en-US" sz="2800" dirty="0"/>
              <a:t>are the benefits of using primary data and </a:t>
            </a:r>
            <a:r>
              <a:rPr lang="en-US" sz="2800" dirty="0" smtClean="0"/>
              <a:t>secondary </a:t>
            </a:r>
            <a:r>
              <a:rPr lang="en-US" sz="2800" dirty="0"/>
              <a:t>data?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Primary </a:t>
            </a:r>
            <a:r>
              <a:rPr lang="en-US" sz="2800" dirty="0">
                <a:solidFill>
                  <a:srgbClr val="00B0F0"/>
                </a:solidFill>
              </a:rPr>
              <a:t>data is beneficial to researchers </a:t>
            </a:r>
            <a:r>
              <a:rPr lang="en-US" sz="2800" dirty="0" smtClean="0">
                <a:solidFill>
                  <a:srgbClr val="00B0F0"/>
                </a:solidFill>
              </a:rPr>
              <a:t>because </a:t>
            </a:r>
            <a:r>
              <a:rPr lang="en-US" sz="2800" dirty="0">
                <a:solidFill>
                  <a:srgbClr val="00B0F0"/>
                </a:solidFill>
              </a:rPr>
              <a:t>it is information they </a:t>
            </a:r>
            <a:r>
              <a:rPr lang="en-US" sz="2800" dirty="0" smtClean="0">
                <a:solidFill>
                  <a:srgbClr val="00B0F0"/>
                </a:solidFill>
              </a:rPr>
              <a:t>have personally collected </a:t>
            </a:r>
            <a:r>
              <a:rPr lang="en-US" sz="2800" dirty="0">
                <a:solidFill>
                  <a:srgbClr val="00B0F0"/>
                </a:solidFill>
              </a:rPr>
              <a:t>and evaluated. Researchers can design their </a:t>
            </a:r>
            <a:r>
              <a:rPr lang="en-US" sz="2800" dirty="0" smtClean="0">
                <a:solidFill>
                  <a:srgbClr val="00B0F0"/>
                </a:solidFill>
              </a:rPr>
              <a:t>data-collection </a:t>
            </a:r>
            <a:r>
              <a:rPr lang="en-US" sz="2800" dirty="0">
                <a:solidFill>
                  <a:srgbClr val="00B0F0"/>
                </a:solidFill>
              </a:rPr>
              <a:t>methods to meet their </a:t>
            </a:r>
            <a:r>
              <a:rPr lang="en-US" sz="2800" dirty="0" smtClean="0">
                <a:solidFill>
                  <a:srgbClr val="00B0F0"/>
                </a:solidFill>
              </a:rPr>
              <a:t>needs. The research </a:t>
            </a:r>
            <a:r>
              <a:rPr lang="en-US" sz="2800" dirty="0">
                <a:solidFill>
                  <a:srgbClr val="00B0F0"/>
                </a:solidFill>
              </a:rPr>
              <a:t>can be tailored to a specific target market. </a:t>
            </a:r>
            <a:r>
              <a:rPr lang="en-US" sz="2800" dirty="0" smtClean="0">
                <a:solidFill>
                  <a:srgbClr val="00B0F0"/>
                </a:solidFill>
              </a:rPr>
              <a:t>Secondary </a:t>
            </a:r>
            <a:r>
              <a:rPr lang="en-US" sz="2800" dirty="0">
                <a:solidFill>
                  <a:srgbClr val="00B0F0"/>
                </a:solidFill>
              </a:rPr>
              <a:t>data are usually easier to find and less </a:t>
            </a:r>
            <a:r>
              <a:rPr lang="en-US" sz="2800" dirty="0" smtClean="0">
                <a:solidFill>
                  <a:srgbClr val="00B0F0"/>
                </a:solidFill>
              </a:rPr>
              <a:t>expensive </a:t>
            </a:r>
            <a:r>
              <a:rPr lang="en-US" sz="2800" dirty="0">
                <a:solidFill>
                  <a:srgbClr val="00B0F0"/>
                </a:solidFill>
              </a:rPr>
              <a:t>than primary data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r>
              <a:rPr lang="en-US" sz="28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8.1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20242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What </a:t>
            </a:r>
            <a:r>
              <a:rPr lang="en-US" sz="2800" dirty="0"/>
              <a:t>is sample size?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sample size is the number </a:t>
            </a:r>
            <a:r>
              <a:rPr lang="en-US" sz="2800" dirty="0" smtClean="0">
                <a:solidFill>
                  <a:srgbClr val="00B0F0"/>
                </a:solidFill>
              </a:rPr>
              <a:t>of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people </a:t>
            </a:r>
            <a:r>
              <a:rPr lang="en-US" sz="2800" dirty="0">
                <a:solidFill>
                  <a:srgbClr val="00B0F0"/>
                </a:solidFill>
              </a:rPr>
              <a:t>in </a:t>
            </a:r>
            <a:r>
              <a:rPr lang="en-US" sz="2800" dirty="0" smtClean="0">
                <a:solidFill>
                  <a:srgbClr val="00B0F0"/>
                </a:solidFill>
              </a:rPr>
              <a:t>a </a:t>
            </a:r>
            <a:r>
              <a:rPr lang="en-US" sz="2800" dirty="0">
                <a:solidFill>
                  <a:srgbClr val="00B0F0"/>
                </a:solidFill>
              </a:rPr>
              <a:t>research sample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/>
              <a:t>How are trends different from fads?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Fads </a:t>
            </a:r>
            <a:r>
              <a:rPr lang="en-US" sz="2800" dirty="0">
                <a:solidFill>
                  <a:srgbClr val="00B0F0"/>
                </a:solidFill>
              </a:rPr>
              <a:t>are very popular for a short time and die out quickly. Trends develop over a long period of time and affect large numbers of people.</a:t>
            </a:r>
            <a:r>
              <a:rPr lang="en-US" sz="2800" dirty="0"/>
              <a:t>	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8.1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7702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How </a:t>
            </a:r>
            <a:r>
              <a:rPr lang="en-US" sz="2800" dirty="0"/>
              <a:t>is a marketing-information system </a:t>
            </a:r>
            <a:r>
              <a:rPr lang="en-US" sz="2800" dirty="0" smtClean="0"/>
              <a:t>(</a:t>
            </a:r>
            <a:r>
              <a:rPr lang="en-US" sz="2800" dirty="0" err="1"/>
              <a:t>MkIS</a:t>
            </a:r>
            <a:r>
              <a:rPr lang="en-US" sz="2800" dirty="0"/>
              <a:t>) </a:t>
            </a:r>
            <a:r>
              <a:rPr lang="en-US" sz="2800" dirty="0" smtClean="0"/>
              <a:t>used </a:t>
            </a:r>
            <a:r>
              <a:rPr lang="en-US" sz="2800" dirty="0"/>
              <a:t>in customer relationship </a:t>
            </a:r>
            <a:r>
              <a:rPr lang="en-US" sz="2800" dirty="0" smtClean="0"/>
              <a:t>management</a:t>
            </a:r>
            <a:r>
              <a:rPr lang="en-US" sz="2800" dirty="0"/>
              <a:t>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information stored in a company’s </a:t>
            </a:r>
            <a:r>
              <a:rPr lang="en-US" sz="2800" dirty="0" err="1">
                <a:solidFill>
                  <a:srgbClr val="00B0F0"/>
                </a:solidFill>
              </a:rPr>
              <a:t>MkIS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can </a:t>
            </a:r>
            <a:r>
              <a:rPr lang="en-US" sz="2800" dirty="0">
                <a:solidFill>
                  <a:srgbClr val="00B0F0"/>
                </a:solidFill>
              </a:rPr>
              <a:t>help target offers to customers </a:t>
            </a:r>
            <a:r>
              <a:rPr lang="en-US" sz="2800" dirty="0" smtClean="0">
                <a:solidFill>
                  <a:srgbClr val="00B0F0"/>
                </a:solidFill>
              </a:rPr>
              <a:t>based </a:t>
            </a:r>
            <a:r>
              <a:rPr lang="en-US" sz="2800" dirty="0">
                <a:solidFill>
                  <a:srgbClr val="00B0F0"/>
                </a:solidFill>
              </a:rPr>
              <a:t>on </a:t>
            </a:r>
            <a:r>
              <a:rPr lang="en-US" sz="2800" dirty="0" smtClean="0">
                <a:solidFill>
                  <a:srgbClr val="00B0F0"/>
                </a:solidFill>
              </a:rPr>
              <a:t>products </a:t>
            </a:r>
            <a:r>
              <a:rPr lang="en-US" sz="2800" dirty="0">
                <a:solidFill>
                  <a:srgbClr val="00B0F0"/>
                </a:solidFill>
              </a:rPr>
              <a:t>they have already purchased. In doing </a:t>
            </a:r>
            <a:r>
              <a:rPr lang="en-US" sz="2800" dirty="0" smtClean="0">
                <a:solidFill>
                  <a:srgbClr val="00B0F0"/>
                </a:solidFill>
              </a:rPr>
              <a:t>this</a:t>
            </a:r>
            <a:r>
              <a:rPr lang="en-US" sz="2800" dirty="0">
                <a:solidFill>
                  <a:srgbClr val="00B0F0"/>
                </a:solidFill>
              </a:rPr>
              <a:t>, customers feel like the company knows </a:t>
            </a:r>
            <a:r>
              <a:rPr lang="en-US" sz="2800" dirty="0" smtClean="0">
                <a:solidFill>
                  <a:srgbClr val="00B0F0"/>
                </a:solidFill>
              </a:rPr>
              <a:t>them </a:t>
            </a:r>
            <a:r>
              <a:rPr lang="en-US" sz="2800" dirty="0">
                <a:solidFill>
                  <a:srgbClr val="00B0F0"/>
                </a:solidFill>
              </a:rPr>
              <a:t>and what they want or need.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8.1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02072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8.2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Conducting Marketing Research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272271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304800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8.2-1 Identify steps in the marketing-research process.</a:t>
            </a:r>
          </a:p>
          <a:p>
            <a:r>
              <a:rPr lang="en-US" sz="2800" dirty="0" smtClean="0"/>
              <a:t>8.2-2 Describe reasons why marketing research may be unreliable.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450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6225"/>
            <a:ext cx="8001000" cy="7620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hypothesis</a:t>
            </a:r>
          </a:p>
          <a:p>
            <a:r>
              <a:rPr lang="en-US" sz="2800" dirty="0" smtClean="0"/>
              <a:t>raw data</a:t>
            </a:r>
          </a:p>
          <a:p>
            <a:r>
              <a:rPr lang="en-US" sz="2800" dirty="0" smtClean="0"/>
              <a:t>data mining</a:t>
            </a:r>
          </a:p>
          <a:p>
            <a:r>
              <a:rPr lang="en-US" sz="2800" dirty="0" smtClean="0"/>
              <a:t>table</a:t>
            </a:r>
          </a:p>
          <a:p>
            <a:r>
              <a:rPr lang="en-US" sz="2800" dirty="0" smtClean="0"/>
              <a:t>graph</a:t>
            </a:r>
          </a:p>
          <a:p>
            <a:r>
              <a:rPr lang="en-US" sz="2800" dirty="0" smtClean="0"/>
              <a:t>chart</a:t>
            </a:r>
          </a:p>
          <a:p>
            <a:r>
              <a:rPr lang="en-US" sz="2800" dirty="0" smtClean="0"/>
              <a:t>reliability </a:t>
            </a:r>
          </a:p>
          <a:p>
            <a:r>
              <a:rPr lang="en-US" sz="2800" dirty="0" smtClean="0"/>
              <a:t>validity </a:t>
            </a:r>
          </a:p>
          <a:p>
            <a:r>
              <a:rPr lang="en-US" sz="2800" dirty="0" smtClean="0"/>
              <a:t>order bias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33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Why is accuracy important for marketing research?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61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Marketing-Research Process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Informal and formal research methods help businesses understand what customers really want and need</a:t>
            </a:r>
          </a:p>
          <a:p>
            <a:r>
              <a:rPr lang="en-US" sz="2600" i="1" dirty="0" smtClean="0"/>
              <a:t>Informal research </a:t>
            </a:r>
            <a:r>
              <a:rPr lang="en-US" sz="2600" dirty="0" smtClean="0"/>
              <a:t>might take place with little or no planning </a:t>
            </a:r>
          </a:p>
          <a:p>
            <a:pPr lvl="1"/>
            <a:r>
              <a:rPr lang="en-US" sz="2525" dirty="0" smtClean="0"/>
              <a:t>Talking with customers about what they think of products and services</a:t>
            </a:r>
          </a:p>
          <a:p>
            <a:pPr lvl="1"/>
            <a:r>
              <a:rPr lang="en-US" sz="2525" dirty="0" smtClean="0"/>
              <a:t>Asking customers questions about the products and what they are buying</a:t>
            </a:r>
          </a:p>
        </p:txBody>
      </p:sp>
    </p:spTree>
    <p:extLst>
      <p:ext uri="{BB962C8B-B14F-4D97-AF65-F5344CB8AC3E}">
        <p14:creationId xmlns:p14="http://schemas.microsoft.com/office/powerpoint/2010/main" val="3276238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8.1-1 Identify two types of data gathered through marketing research. </a:t>
            </a:r>
          </a:p>
          <a:p>
            <a:r>
              <a:rPr lang="en-US" sz="2800" dirty="0" smtClean="0"/>
              <a:t>8.1-2 Discuss trend research. </a:t>
            </a:r>
          </a:p>
          <a:p>
            <a:r>
              <a:rPr lang="en-US" sz="2800" dirty="0" smtClean="0"/>
              <a:t>8.1-3 Explain the purpose of a marketing-information system.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40436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Marketing-Research Process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/>
              <a:t>Formal research </a:t>
            </a:r>
            <a:r>
              <a:rPr lang="en-US" sz="2600" dirty="0"/>
              <a:t>involves a strategy and requires </a:t>
            </a:r>
            <a:r>
              <a:rPr lang="en-US" sz="2600" dirty="0" smtClean="0"/>
              <a:t>planning </a:t>
            </a:r>
            <a:endParaRPr lang="en-US" sz="2600" dirty="0"/>
          </a:p>
          <a:p>
            <a:pPr marL="857250" lvl="1" indent="-514350">
              <a:buFont typeface="+mj-lt"/>
              <a:buAutoNum type="arabicPeriod"/>
            </a:pPr>
            <a:r>
              <a:rPr lang="en-US" sz="2525" dirty="0"/>
              <a:t>Define the problem. 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525" dirty="0"/>
              <a:t>Conduct background research. 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525" dirty="0"/>
              <a:t>State a hypothesis. 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525" dirty="0"/>
              <a:t>Develop a research plan. 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525" dirty="0"/>
              <a:t>Collect the data. 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525" dirty="0"/>
              <a:t>Analyze the data. 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525" dirty="0"/>
              <a:t>Draw conclusions and make recommendations. 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525" dirty="0"/>
              <a:t>Follow up. </a:t>
            </a:r>
          </a:p>
        </p:txBody>
      </p:sp>
    </p:spTree>
    <p:extLst>
      <p:ext uri="{BB962C8B-B14F-4D97-AF65-F5344CB8AC3E}">
        <p14:creationId xmlns:p14="http://schemas.microsoft.com/office/powerpoint/2010/main" val="31050237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Marketing-Research Process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/>
              <a:t>1. Define the problem</a:t>
            </a:r>
          </a:p>
          <a:p>
            <a:pPr lvl="1"/>
            <a:r>
              <a:rPr lang="en-US" sz="2525" dirty="0" smtClean="0"/>
              <a:t>Ask the questions for which answers are needed</a:t>
            </a:r>
          </a:p>
          <a:p>
            <a:pPr lvl="1"/>
            <a:r>
              <a:rPr lang="en-US" sz="2525" dirty="0" smtClean="0"/>
              <a:t>Create a written statement precisely defining the problem</a:t>
            </a:r>
          </a:p>
          <a:p>
            <a:pPr lvl="1"/>
            <a:r>
              <a:rPr lang="en-US" sz="2525" dirty="0" smtClean="0"/>
              <a:t>Analyze the problem or situation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9275580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Marketing-Research Process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/>
              <a:t>2. Conduct background research</a:t>
            </a:r>
          </a:p>
          <a:p>
            <a:pPr lvl="1"/>
            <a:r>
              <a:rPr lang="en-US" sz="2525" dirty="0" smtClean="0"/>
              <a:t>Personal interviews with current and potential customers</a:t>
            </a:r>
          </a:p>
          <a:p>
            <a:pPr lvl="1"/>
            <a:r>
              <a:rPr lang="en-US" sz="2525" dirty="0" smtClean="0"/>
              <a:t>Gather research about the competition and industry</a:t>
            </a:r>
          </a:p>
          <a:p>
            <a:pPr marL="0" indent="0">
              <a:buNone/>
            </a:pPr>
            <a:r>
              <a:rPr lang="en-US" sz="2525" dirty="0"/>
              <a:t>3. State a hypothesis</a:t>
            </a:r>
          </a:p>
          <a:p>
            <a:pPr lvl="1"/>
            <a:r>
              <a:rPr lang="en-US" sz="2450" dirty="0"/>
              <a:t>A </a:t>
            </a:r>
            <a:r>
              <a:rPr lang="en-US" sz="2450" b="1" dirty="0"/>
              <a:t>hypothesis </a:t>
            </a:r>
            <a:r>
              <a:rPr lang="en-US" sz="2450" dirty="0"/>
              <a:t>is a statement that can be tested and proved to be either true or false </a:t>
            </a:r>
          </a:p>
          <a:p>
            <a:pPr lvl="1"/>
            <a:r>
              <a:rPr lang="en-US" sz="2450" dirty="0"/>
              <a:t>Always stated in the positive</a:t>
            </a:r>
          </a:p>
          <a:p>
            <a:pPr lvl="1"/>
            <a:r>
              <a:rPr lang="en-US" sz="2450" dirty="0"/>
              <a:t>Test the hypothesis before creating a marketing plan based on </a:t>
            </a:r>
            <a:r>
              <a:rPr lang="en-US" sz="2450" dirty="0" smtClean="0"/>
              <a:t>it</a:t>
            </a:r>
            <a:endParaRPr lang="en-US" sz="2525" dirty="0" smtClean="0"/>
          </a:p>
          <a:p>
            <a:pPr marL="342900" lvl="1" indent="0">
              <a:buNone/>
            </a:pP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4097512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Marketing-Research Process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/>
              <a:t>4. Develop a research plan</a:t>
            </a:r>
          </a:p>
          <a:p>
            <a:pPr lvl="1"/>
            <a:r>
              <a:rPr lang="en-US" sz="2525" dirty="0" smtClean="0"/>
              <a:t>Necessary to test the hypothesis and produce a desired outcome</a:t>
            </a:r>
          </a:p>
          <a:p>
            <a:pPr lvl="1"/>
            <a:r>
              <a:rPr lang="en-US" sz="2525" dirty="0" smtClean="0"/>
              <a:t>Must be in place to accommodate the requirement of quantitative date, qualitative data, or both</a:t>
            </a:r>
          </a:p>
          <a:p>
            <a:pPr lvl="1"/>
            <a:r>
              <a:rPr lang="en-US" sz="2525" dirty="0" smtClean="0"/>
              <a:t>Choose and design research instruments</a:t>
            </a:r>
          </a:p>
          <a:p>
            <a:pPr lvl="1"/>
            <a:r>
              <a:rPr lang="en-US" sz="2525" dirty="0" smtClean="0"/>
              <a:t>Develop budgets to accommodate costs</a:t>
            </a:r>
          </a:p>
          <a:p>
            <a:pPr lvl="1"/>
            <a:r>
              <a:rPr lang="en-US" sz="2525" dirty="0" smtClean="0"/>
              <a:t>Identify the type of data needed and where it can be found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9366691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Marketing-Research Process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/>
              <a:t>5. Collect the data</a:t>
            </a:r>
          </a:p>
          <a:p>
            <a:pPr lvl="1"/>
            <a:r>
              <a:rPr lang="en-US" sz="2525" dirty="0" smtClean="0"/>
              <a:t>Might be done by internal marketing employees or by hiring an external firm</a:t>
            </a:r>
          </a:p>
          <a:p>
            <a:pPr lvl="1"/>
            <a:r>
              <a:rPr lang="en-US" sz="2525" dirty="0" smtClean="0"/>
              <a:t>Requires training for the people who are doing the research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2806096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Marketing-Research Process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43075"/>
            <a:ext cx="84582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525" dirty="0" smtClean="0"/>
              <a:t>6. Analyze the data</a:t>
            </a:r>
          </a:p>
          <a:p>
            <a:pPr lvl="1"/>
            <a:r>
              <a:rPr lang="en-US" sz="2450" dirty="0" smtClean="0"/>
              <a:t>Research that has not yet been analyzed is called </a:t>
            </a:r>
            <a:r>
              <a:rPr lang="en-US" sz="2450" b="1" dirty="0" smtClean="0"/>
              <a:t>raw data </a:t>
            </a:r>
          </a:p>
          <a:p>
            <a:pPr lvl="1"/>
            <a:r>
              <a:rPr lang="en-US" sz="2450" b="1" dirty="0" smtClean="0"/>
              <a:t>Data mining </a:t>
            </a:r>
            <a:r>
              <a:rPr lang="en-US" sz="2450" dirty="0" smtClean="0"/>
              <a:t>is searching through large amounts of digital data to find useful patterns or trends</a:t>
            </a:r>
          </a:p>
          <a:p>
            <a:pPr lvl="1"/>
            <a:r>
              <a:rPr lang="en-US" sz="2450" dirty="0" smtClean="0"/>
              <a:t>After data is analyzed, it can presented in:</a:t>
            </a:r>
          </a:p>
          <a:p>
            <a:pPr lvl="2"/>
            <a:r>
              <a:rPr lang="en-US" sz="2375" dirty="0"/>
              <a:t>A </a:t>
            </a:r>
            <a:r>
              <a:rPr lang="en-US" sz="2375" b="1" dirty="0"/>
              <a:t>table</a:t>
            </a:r>
            <a:r>
              <a:rPr lang="en-US" sz="2375" dirty="0"/>
              <a:t> displays information in columns and rows and is often used to compare data </a:t>
            </a:r>
          </a:p>
          <a:p>
            <a:pPr lvl="2"/>
            <a:r>
              <a:rPr lang="en-US" sz="2375" dirty="0"/>
              <a:t>A </a:t>
            </a:r>
            <a:r>
              <a:rPr lang="en-US" sz="2375" b="1" dirty="0"/>
              <a:t>graph</a:t>
            </a:r>
            <a:r>
              <a:rPr lang="en-US" sz="2375" dirty="0"/>
              <a:t> depicts information through the use of lines, bars, or other symbols</a:t>
            </a:r>
          </a:p>
          <a:p>
            <a:pPr lvl="2"/>
            <a:r>
              <a:rPr lang="en-US" sz="2375" dirty="0"/>
              <a:t>A </a:t>
            </a:r>
            <a:r>
              <a:rPr lang="en-US" sz="2375" b="1" dirty="0" smtClean="0"/>
              <a:t>chart </a:t>
            </a:r>
            <a:r>
              <a:rPr lang="en-US" sz="2375" dirty="0" smtClean="0"/>
              <a:t>shows </a:t>
            </a:r>
            <a:r>
              <a:rPr lang="en-US" sz="2375" dirty="0"/>
              <a:t>a process or </a:t>
            </a:r>
            <a:r>
              <a:rPr lang="en-US" sz="2375" dirty="0" smtClean="0"/>
              <a:t>hierarchy</a:t>
            </a:r>
            <a:endParaRPr lang="en-US" sz="2375" dirty="0"/>
          </a:p>
        </p:txBody>
      </p:sp>
    </p:spTree>
    <p:extLst>
      <p:ext uri="{BB962C8B-B14F-4D97-AF65-F5344CB8AC3E}">
        <p14:creationId xmlns:p14="http://schemas.microsoft.com/office/powerpoint/2010/main" val="17046636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Marketing-Research Process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/>
              <a:t>7. Draw conclusions and make recommendations</a:t>
            </a:r>
          </a:p>
          <a:p>
            <a:pPr lvl="1"/>
            <a:r>
              <a:rPr lang="en-US" sz="2525" dirty="0" smtClean="0"/>
              <a:t>Based on data analysis</a:t>
            </a:r>
          </a:p>
          <a:p>
            <a:pPr lvl="1"/>
            <a:r>
              <a:rPr lang="en-US" sz="2525" dirty="0" smtClean="0"/>
              <a:t>Share results of research with others in the company</a:t>
            </a:r>
          </a:p>
          <a:p>
            <a:pPr lvl="1"/>
            <a:r>
              <a:rPr lang="en-US" sz="2525" dirty="0" smtClean="0"/>
              <a:t>Usually written in a formal report</a:t>
            </a:r>
          </a:p>
          <a:p>
            <a:pPr marL="0" indent="0">
              <a:buNone/>
            </a:pPr>
            <a:r>
              <a:rPr lang="en-US" sz="2600" dirty="0"/>
              <a:t>8. Follow up</a:t>
            </a:r>
          </a:p>
          <a:p>
            <a:pPr lvl="1"/>
            <a:r>
              <a:rPr lang="en-US" sz="2525" dirty="0"/>
              <a:t>Determine if the recommendations from the research were implemented</a:t>
            </a:r>
          </a:p>
          <a:p>
            <a:pPr lvl="1"/>
            <a:r>
              <a:rPr lang="en-US" sz="2525" dirty="0"/>
              <a:t>Give feedback to the researcher on the results and if the goals were </a:t>
            </a:r>
            <a:r>
              <a:rPr lang="en-US" sz="2525" dirty="0" smtClean="0"/>
              <a:t>met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4404965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Reliability of Marketing Research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Reliability </a:t>
            </a:r>
            <a:r>
              <a:rPr lang="en-US" sz="2600" dirty="0" smtClean="0"/>
              <a:t>is the quality of providing consistent and dependable measurement and results</a:t>
            </a:r>
          </a:p>
          <a:p>
            <a:r>
              <a:rPr lang="en-US" sz="2600" dirty="0" smtClean="0"/>
              <a:t>Marketing research can be unreliable for several reasons</a:t>
            </a:r>
          </a:p>
          <a:p>
            <a:pPr lvl="1"/>
            <a:r>
              <a:rPr lang="en-US" sz="2525" dirty="0" smtClean="0"/>
              <a:t>Research sample</a:t>
            </a:r>
          </a:p>
          <a:p>
            <a:pPr lvl="1"/>
            <a:r>
              <a:rPr lang="en-US" sz="2525" dirty="0" smtClean="0"/>
              <a:t>Question structure</a:t>
            </a:r>
          </a:p>
          <a:p>
            <a:pPr lvl="1"/>
            <a:r>
              <a:rPr lang="en-US" sz="2525" dirty="0" smtClean="0"/>
              <a:t>Data analysis</a:t>
            </a:r>
          </a:p>
          <a:p>
            <a:pPr lvl="1"/>
            <a:r>
              <a:rPr lang="en-US" sz="2525" dirty="0" smtClean="0"/>
              <a:t>Reporting errors</a:t>
            </a:r>
          </a:p>
        </p:txBody>
      </p:sp>
    </p:spTree>
    <p:extLst>
      <p:ext uri="{BB962C8B-B14F-4D97-AF65-F5344CB8AC3E}">
        <p14:creationId xmlns:p14="http://schemas.microsoft.com/office/powerpoint/2010/main" val="41032930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Reliability of 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Research samples</a:t>
            </a:r>
          </a:p>
          <a:p>
            <a:pPr lvl="1"/>
            <a:r>
              <a:rPr lang="en-US" sz="2525" dirty="0" smtClean="0"/>
              <a:t>Might be too small</a:t>
            </a:r>
          </a:p>
          <a:p>
            <a:pPr lvl="1"/>
            <a:r>
              <a:rPr lang="en-US" sz="2525" dirty="0" smtClean="0"/>
              <a:t>Might include people who are not in the targeted market</a:t>
            </a:r>
          </a:p>
          <a:p>
            <a:pPr lvl="1"/>
            <a:r>
              <a:rPr lang="en-US" sz="2525" dirty="0" smtClean="0"/>
              <a:t>The wrong target market might have been used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9509861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Reliability of 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Question structure</a:t>
            </a:r>
          </a:p>
          <a:p>
            <a:pPr lvl="1"/>
            <a:r>
              <a:rPr lang="en-US" sz="2525" b="1" dirty="0" smtClean="0"/>
              <a:t>Validity </a:t>
            </a:r>
            <a:r>
              <a:rPr lang="en-US" sz="2525" dirty="0"/>
              <a:t>is the extent to which questions address the intended marketing-research </a:t>
            </a:r>
            <a:r>
              <a:rPr lang="en-US" sz="2525" dirty="0" smtClean="0"/>
              <a:t>topic </a:t>
            </a:r>
            <a:endParaRPr lang="en-US" sz="2525" dirty="0"/>
          </a:p>
          <a:p>
            <a:pPr lvl="1"/>
            <a:r>
              <a:rPr lang="en-US" sz="2525" b="1" dirty="0"/>
              <a:t>Order bias </a:t>
            </a:r>
            <a:r>
              <a:rPr lang="en-US" sz="2525" dirty="0"/>
              <a:t>is the skewing of results caused by the order in which questions are placed in a </a:t>
            </a:r>
            <a:r>
              <a:rPr lang="en-US" sz="2525" dirty="0" smtClean="0"/>
              <a:t>survey </a:t>
            </a:r>
            <a:endParaRPr lang="en-US" sz="2525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0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75"/>
            <a:ext cx="8458200" cy="9144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marketing research</a:t>
            </a:r>
          </a:p>
          <a:p>
            <a:r>
              <a:rPr lang="en-US" sz="2800" dirty="0" smtClean="0"/>
              <a:t>data</a:t>
            </a:r>
          </a:p>
          <a:p>
            <a:r>
              <a:rPr lang="en-US" sz="2800" dirty="0" smtClean="0"/>
              <a:t>database</a:t>
            </a:r>
          </a:p>
          <a:p>
            <a:r>
              <a:rPr lang="en-US" sz="2800" dirty="0" smtClean="0"/>
              <a:t>primary data</a:t>
            </a:r>
          </a:p>
          <a:p>
            <a:r>
              <a:rPr lang="en-US" sz="2800" dirty="0" smtClean="0"/>
              <a:t>representative sampling</a:t>
            </a:r>
          </a:p>
          <a:p>
            <a:r>
              <a:rPr lang="en-US" sz="2800" dirty="0" smtClean="0"/>
              <a:t>qualitative data</a:t>
            </a:r>
          </a:p>
          <a:p>
            <a:r>
              <a:rPr lang="en-US" sz="2800" dirty="0" smtClean="0"/>
              <a:t>quantitative data</a:t>
            </a:r>
          </a:p>
          <a:p>
            <a:r>
              <a:rPr lang="en-US" sz="2800" dirty="0" smtClean="0"/>
              <a:t>focus group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survey</a:t>
            </a:r>
          </a:p>
          <a:p>
            <a:r>
              <a:rPr lang="en-US" sz="2800" dirty="0"/>
              <a:t>variable</a:t>
            </a:r>
          </a:p>
          <a:p>
            <a:r>
              <a:rPr lang="en-US" sz="2800" dirty="0"/>
              <a:t>secondary data</a:t>
            </a:r>
          </a:p>
          <a:p>
            <a:r>
              <a:rPr lang="en-US" sz="2800" dirty="0"/>
              <a:t>marketing trend</a:t>
            </a:r>
          </a:p>
          <a:p>
            <a:r>
              <a:rPr lang="en-US" sz="2800" dirty="0"/>
              <a:t>social trend </a:t>
            </a:r>
          </a:p>
          <a:p>
            <a:r>
              <a:rPr lang="en-US" sz="2800" dirty="0"/>
              <a:t>marketing-information system (</a:t>
            </a:r>
            <a:r>
              <a:rPr lang="en-US" sz="2800" dirty="0" err="1"/>
              <a:t>MkIS</a:t>
            </a:r>
            <a:r>
              <a:rPr lang="en-US" sz="2800" dirty="0"/>
              <a:t>)</a:t>
            </a:r>
          </a:p>
          <a:p>
            <a:r>
              <a:rPr lang="en-US" sz="2800" dirty="0"/>
              <a:t>database marketing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4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Reliability of 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Data analysis</a:t>
            </a:r>
          </a:p>
          <a:p>
            <a:pPr lvl="1"/>
            <a:r>
              <a:rPr lang="en-US" sz="2525" dirty="0" smtClean="0"/>
              <a:t>An </a:t>
            </a:r>
            <a:r>
              <a:rPr lang="en-US" sz="2525" i="1" dirty="0" smtClean="0"/>
              <a:t>error </a:t>
            </a:r>
            <a:r>
              <a:rPr lang="en-US" sz="2525" dirty="0" smtClean="0"/>
              <a:t>is a mistake, usually unintentional, that can cause misinterpretation or misunderstanding</a:t>
            </a:r>
          </a:p>
          <a:p>
            <a:pPr lvl="1"/>
            <a:r>
              <a:rPr lang="en-US" sz="2525" dirty="0" smtClean="0"/>
              <a:t>Some researchers say that a </a:t>
            </a:r>
            <a:r>
              <a:rPr lang="en-US" sz="2525" i="1" dirty="0" smtClean="0"/>
              <a:t>gut feeling</a:t>
            </a:r>
            <a:r>
              <a:rPr lang="en-US" sz="2525" dirty="0" smtClean="0"/>
              <a:t> gives them better results than costly marketing research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1059019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Reliability of 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Reporting errors</a:t>
            </a:r>
          </a:p>
          <a:p>
            <a:pPr lvl="1"/>
            <a:r>
              <a:rPr lang="en-US" sz="2525" dirty="0" smtClean="0"/>
              <a:t>Most common is misrepresenting the research results</a:t>
            </a:r>
          </a:p>
          <a:p>
            <a:pPr lvl="1"/>
            <a:r>
              <a:rPr lang="en-US" sz="2525" dirty="0" smtClean="0"/>
              <a:t>Can be as simple as poor grammar and sentence structure</a:t>
            </a:r>
          </a:p>
          <a:p>
            <a:pPr lvl="1"/>
            <a:r>
              <a:rPr lang="en-US" sz="2525" dirty="0" smtClean="0"/>
              <a:t>Can be as complex as choosing poor visuals to show research results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044431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57325" y="1990725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the difference between informal </a:t>
            </a:r>
            <a:r>
              <a:rPr lang="en-US" sz="2800" dirty="0" smtClean="0"/>
              <a:t>research </a:t>
            </a:r>
            <a:r>
              <a:rPr lang="en-US" sz="2800" dirty="0"/>
              <a:t>and formal research?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Informal </a:t>
            </a:r>
            <a:r>
              <a:rPr lang="en-US" sz="2800" dirty="0">
                <a:solidFill>
                  <a:srgbClr val="00B0F0"/>
                </a:solidFill>
              </a:rPr>
              <a:t>research </a:t>
            </a:r>
            <a:r>
              <a:rPr lang="en-US" sz="2800" dirty="0" smtClean="0">
                <a:solidFill>
                  <a:srgbClr val="00B0F0"/>
                </a:solidFill>
              </a:rPr>
              <a:t>can </a:t>
            </a:r>
            <a:r>
              <a:rPr lang="en-US" sz="2800" dirty="0">
                <a:solidFill>
                  <a:srgbClr val="00B0F0"/>
                </a:solidFill>
              </a:rPr>
              <a:t>take place with little </a:t>
            </a:r>
            <a:r>
              <a:rPr lang="en-US" sz="2800" dirty="0" smtClean="0">
                <a:solidFill>
                  <a:srgbClr val="00B0F0"/>
                </a:solidFill>
              </a:rPr>
              <a:t>or </a:t>
            </a:r>
            <a:r>
              <a:rPr lang="en-US" sz="2800" dirty="0">
                <a:solidFill>
                  <a:srgbClr val="00B0F0"/>
                </a:solidFill>
              </a:rPr>
              <a:t>no planning, such as a </a:t>
            </a:r>
            <a:r>
              <a:rPr lang="en-US" sz="2800" dirty="0" smtClean="0">
                <a:solidFill>
                  <a:srgbClr val="00B0F0"/>
                </a:solidFill>
              </a:rPr>
              <a:t>casual conversation </a:t>
            </a:r>
            <a:r>
              <a:rPr lang="en-US" sz="2800" dirty="0">
                <a:solidFill>
                  <a:srgbClr val="00B0F0"/>
                </a:solidFill>
              </a:rPr>
              <a:t>with customers in a store. </a:t>
            </a:r>
            <a:r>
              <a:rPr lang="en-US" sz="2800" dirty="0" smtClean="0">
                <a:solidFill>
                  <a:srgbClr val="00B0F0"/>
                </a:solidFill>
              </a:rPr>
              <a:t>Formal </a:t>
            </a:r>
            <a:r>
              <a:rPr lang="en-US" sz="2800" dirty="0">
                <a:solidFill>
                  <a:srgbClr val="00B0F0"/>
                </a:solidFill>
              </a:rPr>
              <a:t>research involves a strategy, </a:t>
            </a:r>
            <a:r>
              <a:rPr lang="en-US" sz="2800" dirty="0" smtClean="0">
                <a:solidFill>
                  <a:srgbClr val="00B0F0"/>
                </a:solidFill>
              </a:rPr>
              <a:t>requires </a:t>
            </a:r>
            <a:r>
              <a:rPr lang="en-US" sz="2800" dirty="0">
                <a:solidFill>
                  <a:srgbClr val="00B0F0"/>
                </a:solidFill>
              </a:rPr>
              <a:t>planning, and follows the formal </a:t>
            </a:r>
            <a:r>
              <a:rPr lang="en-US" sz="2800" dirty="0" smtClean="0">
                <a:solidFill>
                  <a:srgbClr val="00B0F0"/>
                </a:solidFill>
              </a:rPr>
              <a:t>research </a:t>
            </a:r>
            <a:r>
              <a:rPr lang="en-US" sz="2800" dirty="0">
                <a:solidFill>
                  <a:srgbClr val="00B0F0"/>
                </a:solidFill>
              </a:rPr>
              <a:t>process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8.2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0847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57325" y="1990725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How does all research begin?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All research begins by identifying the problem and defining it.</a:t>
            </a:r>
          </a:p>
          <a:p>
            <a:pPr marL="571500" indent="-571500">
              <a:buFont typeface="+mj-lt"/>
              <a:buAutoNum type="arabicPeriod" startAt="3"/>
            </a:pPr>
            <a:r>
              <a:rPr lang="en-US" sz="2800" dirty="0"/>
              <a:t>What is involved in the process of analyzing and presenting data?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Analyzing involves studying the data for patterns, organizing the information into graphs and charts, and making comparisons with previous studies.</a:t>
            </a:r>
            <a:endParaRPr lang="en-US" sz="2800" dirty="0"/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/>
              <a:t>	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599" y="457200"/>
            <a:ext cx="8162925" cy="990600"/>
          </a:xfrm>
        </p:spPr>
        <p:txBody>
          <a:bodyPr/>
          <a:lstStyle/>
          <a:p>
            <a:r>
              <a:rPr lang="en-US" sz="4200" dirty="0" smtClean="0"/>
              <a:t>Section 8.2 </a:t>
            </a:r>
            <a:r>
              <a:rPr lang="en-US" sz="4200" dirty="0"/>
              <a:t>Review (Continued)</a:t>
            </a:r>
          </a:p>
        </p:txBody>
      </p:sp>
    </p:spTree>
    <p:extLst>
      <p:ext uri="{BB962C8B-B14F-4D97-AF65-F5344CB8AC3E}">
        <p14:creationId xmlns:p14="http://schemas.microsoft.com/office/powerpoint/2010/main" val="427729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990725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What </a:t>
            </a:r>
            <a:r>
              <a:rPr lang="en-US" sz="2800" dirty="0"/>
              <a:t>is one of the dangers of flawed marketing research?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Research </a:t>
            </a:r>
            <a:r>
              <a:rPr lang="en-US" sz="2800" dirty="0">
                <a:solidFill>
                  <a:srgbClr val="00B0F0"/>
                </a:solidFill>
              </a:rPr>
              <a:t>results that are wrong lead to poor business decisions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8.2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80840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/>
              <a:t>Identify reasons that marketing research may be unreliable.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Marketing research can be unreliable for a number of reasons, including problems with the research sample, the question structure, data analysis, or reporting errors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endParaRPr lang="en-US" sz="3000" dirty="0"/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8.2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68466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</a:t>
            </a:r>
            <a:endParaRPr lang="en-US" sz="33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What is the role of data in marketing research?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1932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Research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Marketing research </a:t>
            </a:r>
            <a:r>
              <a:rPr lang="en-US" sz="2600" dirty="0" smtClean="0"/>
              <a:t>is gathering and analyzing information to help make sound marketing decisions</a:t>
            </a:r>
          </a:p>
          <a:p>
            <a:pPr lvl="1"/>
            <a:r>
              <a:rPr lang="en-US" sz="2525" i="1" dirty="0" smtClean="0"/>
              <a:t>Market intelligence</a:t>
            </a:r>
            <a:r>
              <a:rPr lang="en-US" sz="2525" dirty="0" smtClean="0"/>
              <a:t> is information provided by marketing research</a:t>
            </a:r>
          </a:p>
          <a:p>
            <a:pPr lvl="1"/>
            <a:r>
              <a:rPr lang="en-US" sz="2525" i="1" dirty="0" smtClean="0"/>
              <a:t>Marketing-information management (MIM)</a:t>
            </a:r>
            <a:r>
              <a:rPr lang="en-US" sz="2525" dirty="0" smtClean="0"/>
              <a:t> involves gathering and analyzing information about markets, customers, industry trends, new technology, and competing businesses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i="1" dirty="0" smtClean="0"/>
              <a:t>marketing concept</a:t>
            </a:r>
            <a:r>
              <a:rPr lang="en-US" sz="2525" dirty="0" smtClean="0"/>
              <a:t> focuses on satisfying customers as the means of achieving profit goals</a:t>
            </a:r>
            <a:endParaRPr lang="en-US" sz="2525" i="1" dirty="0"/>
          </a:p>
        </p:txBody>
      </p:sp>
    </p:spTree>
    <p:extLst>
      <p:ext uri="{BB962C8B-B14F-4D97-AF65-F5344CB8AC3E}">
        <p14:creationId xmlns:p14="http://schemas.microsoft.com/office/powerpoint/2010/main" val="3679027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Data </a:t>
            </a:r>
            <a:r>
              <a:rPr lang="en-US" sz="2600" dirty="0" smtClean="0"/>
              <a:t>are pieces of information gained through research </a:t>
            </a:r>
            <a:endParaRPr lang="en-US" sz="2600" dirty="0"/>
          </a:p>
          <a:p>
            <a:r>
              <a:rPr lang="en-US" sz="2600" dirty="0" smtClean="0"/>
              <a:t>A </a:t>
            </a:r>
            <a:r>
              <a:rPr lang="en-US" sz="2600" b="1" dirty="0" smtClean="0"/>
              <a:t>database</a:t>
            </a:r>
            <a:r>
              <a:rPr lang="en-US" sz="2600" dirty="0" smtClean="0"/>
              <a:t> is an organized collection of data in digital form</a:t>
            </a:r>
          </a:p>
          <a:p>
            <a:pPr lvl="1"/>
            <a:r>
              <a:rPr lang="en-US" sz="2525" dirty="0" smtClean="0"/>
              <a:t>Many businesses collect data and contact information about their current customers and store the information in a </a:t>
            </a:r>
            <a:r>
              <a:rPr lang="en-US" sz="2525" i="1" dirty="0" smtClean="0"/>
              <a:t>customer database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marketing research database</a:t>
            </a:r>
            <a:r>
              <a:rPr lang="en-US" sz="2525" dirty="0" smtClean="0"/>
              <a:t> contains the results of marketing research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85195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Primary data </a:t>
            </a:r>
            <a:r>
              <a:rPr lang="en-US" sz="2600" dirty="0" smtClean="0"/>
              <a:t>are pieces of information collected directly by an individual or organization </a:t>
            </a:r>
          </a:p>
          <a:p>
            <a:pPr lvl="1"/>
            <a:r>
              <a:rPr lang="en-US" sz="2525" i="1" dirty="0" smtClean="0"/>
              <a:t>Primary research</a:t>
            </a:r>
            <a:r>
              <a:rPr lang="en-US" sz="2525" dirty="0" smtClean="0"/>
              <a:t> is conducted first-hand by a researcher</a:t>
            </a:r>
            <a:endParaRPr lang="en-US" sz="2525" i="1" dirty="0" smtClean="0"/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representative sampling </a:t>
            </a:r>
            <a:r>
              <a:rPr lang="en-US" sz="2525" dirty="0" smtClean="0"/>
              <a:t>includes a cross section of the entire population that is targeted</a:t>
            </a:r>
          </a:p>
          <a:p>
            <a:pPr lvl="1"/>
            <a:r>
              <a:rPr lang="en-US" sz="2525" i="1" dirty="0" smtClean="0"/>
              <a:t>Population</a:t>
            </a:r>
            <a:r>
              <a:rPr lang="en-US" sz="2525" dirty="0" smtClean="0"/>
              <a:t> is the number of people who live within a defined area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sample size</a:t>
            </a:r>
            <a:r>
              <a:rPr lang="en-US" sz="2525" dirty="0" smtClean="0"/>
              <a:t> is the number of people in a research sample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87413223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ey Ter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md2019</Template>
  <TotalTime>0</TotalTime>
  <Words>1843</Words>
  <Application>Microsoft Office PowerPoint</Application>
  <PresentationFormat>On-screen Show (4:3)</PresentationFormat>
  <Paragraphs>277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55</vt:i4>
      </vt:variant>
    </vt:vector>
  </HeadingPairs>
  <TitlesOfParts>
    <vt:vector size="70" baseType="lpstr">
      <vt:lpstr>Arial</vt:lpstr>
      <vt:lpstr>Trebuchet MS</vt:lpstr>
      <vt:lpstr>Helvetica</vt:lpstr>
      <vt:lpstr>Tahoma</vt:lpstr>
      <vt:lpstr>Palatino Linotype</vt:lpstr>
      <vt:lpstr>Verdana</vt:lpstr>
      <vt:lpstr>Calibri</vt:lpstr>
      <vt:lpstr>Title Slide</vt:lpstr>
      <vt:lpstr>4_Custom Design</vt:lpstr>
      <vt:lpstr>Section</vt:lpstr>
      <vt:lpstr>Objectives</vt:lpstr>
      <vt:lpstr>Key Terms</vt:lpstr>
      <vt:lpstr>Content</vt:lpstr>
      <vt:lpstr>Essential Question</vt:lpstr>
      <vt:lpstr>Review</vt:lpstr>
      <vt:lpstr>PowerPoint Presentation</vt:lpstr>
      <vt:lpstr>PowerPoint Presentation</vt:lpstr>
      <vt:lpstr>Section 8.1</vt:lpstr>
      <vt:lpstr>Learning Objectives</vt:lpstr>
      <vt:lpstr>Key Terms</vt:lpstr>
      <vt:lpstr>Essential Question</vt:lpstr>
      <vt:lpstr>Marketing Research</vt:lpstr>
      <vt:lpstr>Marketing Research (Continued)</vt:lpstr>
      <vt:lpstr>Marketing Research (Continued)</vt:lpstr>
      <vt:lpstr>Marketing Research (Continued)</vt:lpstr>
      <vt:lpstr>Marketing Research (Continued)</vt:lpstr>
      <vt:lpstr>Marketing Research (Continued)</vt:lpstr>
      <vt:lpstr>Marketing Research (Continued)</vt:lpstr>
      <vt:lpstr>Marketing Research (Continued)</vt:lpstr>
      <vt:lpstr>Marketing Research (Continued)</vt:lpstr>
      <vt:lpstr>Marketing Research (Continued)</vt:lpstr>
      <vt:lpstr>Marketing Research (Continued)</vt:lpstr>
      <vt:lpstr>Marketing Research (Continued)</vt:lpstr>
      <vt:lpstr>Marketing Research (Continued)</vt:lpstr>
      <vt:lpstr>Marketing Research (Continued)</vt:lpstr>
      <vt:lpstr>Marketing Research (Continued)</vt:lpstr>
      <vt:lpstr>Marketing Research (Continued)</vt:lpstr>
      <vt:lpstr>Marketing Research (Continued)</vt:lpstr>
      <vt:lpstr>Marketing Research (Continued)</vt:lpstr>
      <vt:lpstr>Trend Research </vt:lpstr>
      <vt:lpstr>Trend Research (Continued)</vt:lpstr>
      <vt:lpstr>Trend Research (Continued) </vt:lpstr>
      <vt:lpstr>Trend Research (Continued)</vt:lpstr>
      <vt:lpstr>Marketing-Information System (MkIS)</vt:lpstr>
      <vt:lpstr>Marketing-Information System (MkIS) (Continued)</vt:lpstr>
      <vt:lpstr>Section 8.1 Review</vt:lpstr>
      <vt:lpstr>Section 8.1 Review (Continued)</vt:lpstr>
      <vt:lpstr>Section 8.1 Review (Continued)</vt:lpstr>
      <vt:lpstr>Section 8.1 Review (Continued)</vt:lpstr>
      <vt:lpstr>Section 8.2</vt:lpstr>
      <vt:lpstr>Learning Objectives</vt:lpstr>
      <vt:lpstr>Key Terms</vt:lpstr>
      <vt:lpstr>Essential Question</vt:lpstr>
      <vt:lpstr>Marketing-Research Process</vt:lpstr>
      <vt:lpstr>Marketing-Research Process (Continued)</vt:lpstr>
      <vt:lpstr>Marketing-Research Process (Continued)</vt:lpstr>
      <vt:lpstr>Marketing-Research Process (Continued)</vt:lpstr>
      <vt:lpstr>Marketing-Research Process (Continued)</vt:lpstr>
      <vt:lpstr>Marketing-Research Process (Continued)</vt:lpstr>
      <vt:lpstr>Marketing-Research Process (Continued)</vt:lpstr>
      <vt:lpstr>Marketing-Research Process (Continued)</vt:lpstr>
      <vt:lpstr>Reliability of Marketing Research</vt:lpstr>
      <vt:lpstr>Reliability of Marketing Research (Continued)</vt:lpstr>
      <vt:lpstr>Reliability of Marketing Research (Continued)</vt:lpstr>
      <vt:lpstr>Reliability of Marketing Research (Continued)</vt:lpstr>
      <vt:lpstr>Reliability of Marketing Research (Continued)</vt:lpstr>
      <vt:lpstr>Section 8.2 Review</vt:lpstr>
      <vt:lpstr>Section 8.2 Review (Continued)</vt:lpstr>
      <vt:lpstr>Section 8.2 Review (Continued)</vt:lpstr>
      <vt:lpstr>Section 8.2 Review (Continued)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2017-11-08T21:53:56Z</dcterms:created>
  <dcterms:modified xsi:type="dcterms:W3CDTF">2018-04-19T15:50:01Z</dcterms:modified>
</cp:coreProperties>
</file>