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83" r:id="rId16"/>
    <p:sldId id="263" r:id="rId17"/>
    <p:sldId id="284" r:id="rId18"/>
    <p:sldId id="285" r:id="rId19"/>
    <p:sldId id="286" r:id="rId20"/>
    <p:sldId id="287" r:id="rId21"/>
    <p:sldId id="288" r:id="rId22"/>
    <p:sldId id="264" r:id="rId23"/>
    <p:sldId id="269" r:id="rId24"/>
    <p:sldId id="268" r:id="rId25"/>
    <p:sldId id="266" r:id="rId26"/>
    <p:sldId id="270" r:id="rId27"/>
    <p:sldId id="271" r:id="rId28"/>
    <p:sldId id="272" r:id="rId29"/>
    <p:sldId id="273" r:id="rId30"/>
    <p:sldId id="274" r:id="rId31"/>
    <p:sldId id="296" r:id="rId32"/>
    <p:sldId id="289" r:id="rId33"/>
    <p:sldId id="290" r:id="rId34"/>
    <p:sldId id="291" r:id="rId35"/>
    <p:sldId id="275" r:id="rId36"/>
    <p:sldId id="292" r:id="rId37"/>
    <p:sldId id="293" r:id="rId38"/>
    <p:sldId id="294" r:id="rId39"/>
    <p:sldId id="295" r:id="rId40"/>
    <p:sldId id="276" r:id="rId41"/>
    <p:sldId id="297" r:id="rId42"/>
    <p:sldId id="298" r:id="rId43"/>
    <p:sldId id="278" r:id="rId44"/>
    <p:sldId id="279" r:id="rId45"/>
    <p:sldId id="281" r:id="rId46"/>
    <p:sldId id="280" r:id="rId47"/>
  </p:sldIdLst>
  <p:sldSz cx="9144000" cy="6858000" type="screen4x3"/>
  <p:notesSz cx="6858000" cy="9144000"/>
  <p:embeddedFontLst>
    <p:embeddedFont>
      <p:font typeface="Helvetica" panose="020B0604020202020204" pitchFamily="34" charset="0"/>
      <p:regular r:id="rId48"/>
      <p:bold r:id="rId49"/>
      <p:italic r:id="rId50"/>
      <p:boldItalic r:id="rId51"/>
    </p:embeddedFont>
    <p:embeddedFont>
      <p:font typeface="Tahoma" panose="020B0604030504040204" pitchFamily="34" charset="0"/>
      <p:regular r:id="rId52"/>
      <p:bold r:id="rId53"/>
    </p:embeddedFont>
    <p:embeddedFont>
      <p:font typeface="Palatino Linotype" panose="02040502050505030304" pitchFamily="18" charset="0"/>
      <p:regular r:id="rId54"/>
      <p:bold r:id="rId55"/>
      <p:italic r:id="rId56"/>
      <p:boldItalic r:id="rId57"/>
    </p:embeddedFont>
    <p:embeddedFont>
      <p:font typeface="Verdana" panose="020B0604030504040204" pitchFamily="34" charset="0"/>
      <p:regular r:id="rId58"/>
      <p:bold r:id="rId59"/>
      <p:italic r:id="rId60"/>
      <p:boldItalic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Trebuchet MS" panose="020B0603020202020204" pitchFamily="34" charset="0"/>
      <p:regular r:id="rId66"/>
      <p:bold r:id="rId67"/>
      <p:italic r:id="rId68"/>
      <p:boldItalic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58" d="100"/>
          <a:sy n="58" d="100"/>
        </p:scale>
        <p:origin x="-67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font" Target="fonts/font21.fntdata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font" Target="fonts/font22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4.fntdata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6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6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3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97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68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15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45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969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61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21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551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5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59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75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22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807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1013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608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63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795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1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258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546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826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53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4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97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63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7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3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7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09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2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97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11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0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66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611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66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254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1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238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385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88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777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560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38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465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4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16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280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2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776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6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82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130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952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178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546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716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380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293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4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0330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46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4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873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940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027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107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647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215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921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5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6985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01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848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8968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191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56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071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860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556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566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5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0998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14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939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3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34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98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38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86666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8536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29180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80564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73612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3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Pricing Objectives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Maximizing sales</a:t>
            </a:r>
          </a:p>
          <a:p>
            <a:pPr lvl="1"/>
            <a:r>
              <a:rPr lang="en-US" sz="2530" i="1" dirty="0" smtClean="0"/>
              <a:t>Market share</a:t>
            </a:r>
            <a:r>
              <a:rPr lang="en-US" sz="2530" dirty="0" smtClean="0"/>
              <a:t> is the percentage of total sales in a market held by one business</a:t>
            </a:r>
          </a:p>
          <a:p>
            <a:pPr lvl="1"/>
            <a:r>
              <a:rPr lang="en-US" sz="2530" b="1" dirty="0"/>
              <a:t>Volume pricing </a:t>
            </a:r>
            <a:r>
              <a:rPr lang="en-US" sz="2530" dirty="0"/>
              <a:t>is lowering the list price of a product based on a higher number of units purchased at the same time</a:t>
            </a:r>
            <a:endParaRPr lang="en-US" sz="2530" b="1" dirty="0"/>
          </a:p>
        </p:txBody>
      </p:sp>
    </p:spTree>
    <p:extLst>
      <p:ext uri="{BB962C8B-B14F-4D97-AF65-F5344CB8AC3E}">
        <p14:creationId xmlns:p14="http://schemas.microsoft.com/office/powerpoint/2010/main" val="1203578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Pricing Objectives (Continued)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880" y="2251954"/>
            <a:ext cx="7163370" cy="36012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81750" y="5853211"/>
            <a:ext cx="1800225" cy="23812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354915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Pricing Objectives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Maximizing profit</a:t>
            </a:r>
          </a:p>
          <a:p>
            <a:pPr lvl="1"/>
            <a:r>
              <a:rPr lang="en-US" sz="2525" b="1" dirty="0" smtClean="0"/>
              <a:t>Gross profit </a:t>
            </a:r>
            <a:r>
              <a:rPr lang="en-US" sz="2525" dirty="0" smtClean="0"/>
              <a:t>is the amount of profit before subtracting the costs of doing business</a:t>
            </a:r>
          </a:p>
          <a:p>
            <a:pPr lvl="1"/>
            <a:r>
              <a:rPr lang="en-US" sz="2525" b="1" dirty="0" smtClean="0"/>
              <a:t>Return on investment (ROI) </a:t>
            </a:r>
            <a:r>
              <a:rPr lang="en-US" sz="2525" dirty="0" smtClean="0"/>
              <a:t>is a common measure of profitability based on the amount earned from the investment made in the business</a:t>
            </a:r>
          </a:p>
        </p:txBody>
      </p:sp>
    </p:spTree>
    <p:extLst>
      <p:ext uri="{BB962C8B-B14F-4D97-AF65-F5344CB8AC3E}">
        <p14:creationId xmlns:p14="http://schemas.microsoft.com/office/powerpoint/2010/main" val="2854868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Pricing Objectives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Net profit</a:t>
            </a:r>
            <a:r>
              <a:rPr lang="en-US" sz="2600" dirty="0" smtClean="0"/>
              <a:t> is </a:t>
            </a:r>
            <a:r>
              <a:rPr lang="en-US" sz="2600" dirty="0"/>
              <a:t>what is left after all the company expenses are subtracted from total </a:t>
            </a:r>
            <a:r>
              <a:rPr lang="en-US" sz="2600" dirty="0" smtClean="0"/>
              <a:t>revenue </a:t>
            </a:r>
          </a:p>
          <a:p>
            <a:pPr lvl="1"/>
            <a:r>
              <a:rPr lang="en-US" sz="2400" dirty="0" smtClean="0"/>
              <a:t>Sometimes </a:t>
            </a:r>
            <a:r>
              <a:rPr lang="en-US" sz="2400" dirty="0"/>
              <a:t>called </a:t>
            </a:r>
            <a:r>
              <a:rPr lang="en-US" sz="2400" i="1" dirty="0"/>
              <a:t>net </a:t>
            </a:r>
            <a:r>
              <a:rPr lang="en-US" sz="2400" i="1" dirty="0" smtClean="0"/>
              <a:t>income</a:t>
            </a:r>
          </a:p>
          <a:p>
            <a:pPr lvl="1"/>
            <a:r>
              <a:rPr lang="en-US" sz="2400" dirty="0"/>
              <a:t>Everything the company owns is its </a:t>
            </a:r>
            <a:r>
              <a:rPr lang="en-US" sz="2400" b="1" dirty="0"/>
              <a:t>total assets </a:t>
            </a:r>
          </a:p>
          <a:p>
            <a:r>
              <a:rPr lang="en-US" sz="2600" dirty="0"/>
              <a:t>net profit after taxes ÷ total assets = ROI </a:t>
            </a:r>
          </a:p>
        </p:txBody>
      </p:sp>
    </p:spTree>
    <p:extLst>
      <p:ext uri="{BB962C8B-B14F-4D97-AF65-F5344CB8AC3E}">
        <p14:creationId xmlns:p14="http://schemas.microsoft.com/office/powerpoint/2010/main" val="2175470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Pricing Objectives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break-even point </a:t>
            </a:r>
            <a:r>
              <a:rPr lang="en-US" sz="2600" dirty="0" smtClean="0"/>
              <a:t>is the point at which revenue from sales equals the costs</a:t>
            </a:r>
          </a:p>
          <a:p>
            <a:r>
              <a:rPr lang="en-US" sz="2600" u="sng" dirty="0" smtClean="0"/>
              <a:t>cost × number of units</a:t>
            </a:r>
            <a:r>
              <a:rPr lang="en-US" sz="2600" dirty="0" smtClean="0"/>
              <a:t> = break-even point</a:t>
            </a:r>
          </a:p>
          <a:p>
            <a:pPr marL="685800" lvl="2" indent="0">
              <a:buNone/>
            </a:pPr>
            <a:r>
              <a:rPr lang="en-US" sz="2450" dirty="0" smtClean="0"/>
              <a:t>	selling price</a:t>
            </a:r>
          </a:p>
        </p:txBody>
      </p:sp>
    </p:spTree>
    <p:extLst>
      <p:ext uri="{BB962C8B-B14F-4D97-AF65-F5344CB8AC3E}">
        <p14:creationId xmlns:p14="http://schemas.microsoft.com/office/powerpoint/2010/main" val="3190991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13.1 Review</a:t>
            </a:r>
            <a:endParaRPr lang="en-US" sz="4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Describe </a:t>
            </a:r>
            <a:r>
              <a:rPr lang="en-US" sz="2800" dirty="0"/>
              <a:t>the pricing function of </a:t>
            </a:r>
            <a:r>
              <a:rPr lang="en-US" sz="2800" dirty="0" smtClean="0"/>
              <a:t>marketing.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pricing function of marketing </a:t>
            </a:r>
            <a:r>
              <a:rPr lang="en-US" sz="2800" dirty="0" smtClean="0">
                <a:solidFill>
                  <a:srgbClr val="00B0F0"/>
                </a:solidFill>
              </a:rPr>
              <a:t>handles </a:t>
            </a:r>
            <a:r>
              <a:rPr lang="en-US" sz="2800" dirty="0">
                <a:solidFill>
                  <a:srgbClr val="00B0F0"/>
                </a:solidFill>
              </a:rPr>
              <a:t>all activities involved </a:t>
            </a:r>
            <a:r>
              <a:rPr lang="en-US" sz="2800" dirty="0" smtClean="0">
                <a:solidFill>
                  <a:srgbClr val="00B0F0"/>
                </a:solidFill>
              </a:rPr>
              <a:t>in setting </a:t>
            </a:r>
            <a:r>
              <a:rPr lang="en-US" sz="2800" dirty="0">
                <a:solidFill>
                  <a:srgbClr val="00B0F0"/>
                </a:solidFill>
              </a:rPr>
              <a:t>acceptable prices for product.</a:t>
            </a:r>
          </a:p>
        </p:txBody>
      </p:sp>
    </p:spTree>
    <p:extLst>
      <p:ext uri="{BB962C8B-B14F-4D97-AF65-F5344CB8AC3E}">
        <p14:creationId xmlns:p14="http://schemas.microsoft.com/office/powerpoint/2010/main" val="183108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What </a:t>
            </a:r>
            <a:r>
              <a:rPr lang="en-US" sz="2800" dirty="0"/>
              <a:t>three goals must a price meet if it </a:t>
            </a:r>
            <a:r>
              <a:rPr lang="en-US" sz="2800" dirty="0" smtClean="0"/>
              <a:t>has </a:t>
            </a:r>
            <a:r>
              <a:rPr lang="en-US" sz="2800" dirty="0"/>
              <a:t>been set correctly?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price must cover the costs of </a:t>
            </a:r>
            <a:r>
              <a:rPr lang="en-US" sz="2800" dirty="0" smtClean="0">
                <a:solidFill>
                  <a:srgbClr val="00B0F0"/>
                </a:solidFill>
              </a:rPr>
              <a:t>producing </a:t>
            </a:r>
            <a:r>
              <a:rPr lang="en-US" sz="2800" dirty="0">
                <a:solidFill>
                  <a:srgbClr val="00B0F0"/>
                </a:solidFill>
              </a:rPr>
              <a:t>and selling the product; should </a:t>
            </a:r>
            <a:r>
              <a:rPr lang="en-US" sz="2800" dirty="0" smtClean="0">
                <a:solidFill>
                  <a:srgbClr val="00B0F0"/>
                </a:solidFill>
              </a:rPr>
              <a:t>generate </a:t>
            </a:r>
            <a:r>
              <a:rPr lang="en-US" sz="2800" dirty="0">
                <a:solidFill>
                  <a:srgbClr val="00B0F0"/>
                </a:solidFill>
              </a:rPr>
              <a:t>the desired level of profit for the </a:t>
            </a:r>
            <a:r>
              <a:rPr lang="en-US" sz="2800" dirty="0" smtClean="0">
                <a:solidFill>
                  <a:srgbClr val="00B0F0"/>
                </a:solidFill>
              </a:rPr>
              <a:t>business</a:t>
            </a:r>
            <a:r>
              <a:rPr lang="en-US" sz="2800" dirty="0">
                <a:solidFill>
                  <a:srgbClr val="00B0F0"/>
                </a:solidFill>
              </a:rPr>
              <a:t>; and must be what customers </a:t>
            </a:r>
            <a:r>
              <a:rPr lang="en-US" sz="2800" dirty="0" smtClean="0">
                <a:solidFill>
                  <a:srgbClr val="00B0F0"/>
                </a:solidFill>
              </a:rPr>
              <a:t>are </a:t>
            </a:r>
            <a:r>
              <a:rPr lang="en-US" sz="2800" dirty="0">
                <a:solidFill>
                  <a:srgbClr val="00B0F0"/>
                </a:solidFill>
              </a:rPr>
              <a:t>willing to pay for the product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r>
              <a:rPr lang="en-US" sz="28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48" y="457200"/>
            <a:ext cx="8471452" cy="990600"/>
          </a:xfrm>
        </p:spPr>
        <p:txBody>
          <a:bodyPr/>
          <a:lstStyle/>
          <a:p>
            <a:r>
              <a:rPr lang="en-US" sz="4200" dirty="0" smtClean="0"/>
              <a:t>Section 13.1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19789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Name </a:t>
            </a:r>
            <a:r>
              <a:rPr lang="en-US" sz="2800" dirty="0"/>
              <a:t>the two categories that pricing </a:t>
            </a:r>
            <a:r>
              <a:rPr lang="en-US" sz="2800" dirty="0" smtClean="0"/>
              <a:t>objectives </a:t>
            </a:r>
            <a:r>
              <a:rPr lang="en-US" sz="2800" dirty="0"/>
              <a:t>typically fall under.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Pricing </a:t>
            </a:r>
            <a:r>
              <a:rPr lang="en-US" sz="2800" dirty="0">
                <a:solidFill>
                  <a:srgbClr val="00B0F0"/>
                </a:solidFill>
              </a:rPr>
              <a:t>objectives typically fall under </a:t>
            </a:r>
            <a:r>
              <a:rPr lang="en-US" sz="2800" dirty="0" smtClean="0">
                <a:solidFill>
                  <a:srgbClr val="00B0F0"/>
                </a:solidFill>
              </a:rPr>
              <a:t>one </a:t>
            </a:r>
            <a:r>
              <a:rPr lang="en-US" sz="2800" dirty="0">
                <a:solidFill>
                  <a:srgbClr val="00B0F0"/>
                </a:solidFill>
              </a:rPr>
              <a:t>of two categories: maximize sales </a:t>
            </a:r>
            <a:r>
              <a:rPr lang="en-US" sz="2800" dirty="0" smtClean="0">
                <a:solidFill>
                  <a:srgbClr val="00B0F0"/>
                </a:solidFill>
              </a:rPr>
              <a:t>or </a:t>
            </a:r>
            <a:r>
              <a:rPr lang="en-US" sz="2800" dirty="0">
                <a:solidFill>
                  <a:srgbClr val="00B0F0"/>
                </a:solidFill>
              </a:rPr>
              <a:t>maximize profit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State the formula for return on investment (ROI).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net </a:t>
            </a:r>
            <a:r>
              <a:rPr lang="en-US" sz="2800" dirty="0">
                <a:solidFill>
                  <a:srgbClr val="00B0F0"/>
                </a:solidFill>
              </a:rPr>
              <a:t>profit after taxes ÷ total assets = ROI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90600"/>
          </a:xfrm>
        </p:spPr>
        <p:txBody>
          <a:bodyPr/>
          <a:lstStyle/>
          <a:p>
            <a:r>
              <a:rPr lang="en-US" sz="4200" dirty="0" smtClean="0"/>
              <a:t>Section 13.1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7282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5900" y="2362200"/>
            <a:ext cx="7569200" cy="3371850"/>
          </a:xfrm>
        </p:spPr>
        <p:txBody>
          <a:bodyPr/>
          <a:lstStyle/>
          <a:p>
            <a:pPr marL="557213" indent="-557213">
              <a:buAutoNum type="arabicPeriod" startAt="5"/>
            </a:pPr>
            <a:r>
              <a:rPr lang="en-US" sz="2800" dirty="0"/>
              <a:t>State the formula for break-even </a:t>
            </a:r>
            <a:r>
              <a:rPr lang="en-US" sz="2800" dirty="0" smtClean="0"/>
              <a:t>point.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</a:t>
            </a:r>
            <a:r>
              <a:rPr lang="en-US" sz="2800" u="sng" dirty="0" smtClean="0">
                <a:solidFill>
                  <a:srgbClr val="00B0F0"/>
                </a:solidFill>
              </a:rPr>
              <a:t>cost </a:t>
            </a:r>
            <a:r>
              <a:rPr lang="en-US" sz="2800" u="sng" dirty="0">
                <a:solidFill>
                  <a:srgbClr val="00B0F0"/>
                </a:solidFill>
              </a:rPr>
              <a:t>× number of units</a:t>
            </a:r>
            <a:r>
              <a:rPr lang="en-US" sz="2800" dirty="0">
                <a:solidFill>
                  <a:srgbClr val="00B0F0"/>
                </a:solidFill>
              </a:rPr>
              <a:t> = break-even point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</a:t>
            </a:r>
            <a:r>
              <a:rPr lang="en-US" sz="2800" dirty="0" smtClean="0">
                <a:solidFill>
                  <a:srgbClr val="00B0F0"/>
                </a:solidFill>
              </a:rPr>
              <a:t>        selling price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47" y="457200"/>
            <a:ext cx="8458751" cy="990600"/>
          </a:xfrm>
        </p:spPr>
        <p:txBody>
          <a:bodyPr/>
          <a:lstStyle/>
          <a:p>
            <a:r>
              <a:rPr lang="en-US" sz="4200" dirty="0" smtClean="0"/>
              <a:t>Section 13.1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1454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13.2 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Price Influencers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29321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Price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13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530057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13.2-1 Summarize the influence of demand on price.</a:t>
            </a:r>
          </a:p>
          <a:p>
            <a:r>
              <a:rPr lang="en-US" sz="2800" dirty="0" smtClean="0"/>
              <a:t>13.2-2 State the influence of costs on price. </a:t>
            </a:r>
          </a:p>
          <a:p>
            <a:r>
              <a:rPr lang="en-US" sz="2800" dirty="0" smtClean="0"/>
              <a:t>13.2-3 Explain the influence of competition on price. </a:t>
            </a:r>
          </a:p>
          <a:p>
            <a:r>
              <a:rPr lang="en-US" sz="2800" dirty="0" smtClean="0"/>
              <a:t>13.2-4 Discuss how customer perception and the product life cycle influence price.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1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demand-based pricing</a:t>
            </a:r>
          </a:p>
          <a:p>
            <a:r>
              <a:rPr lang="en-US" sz="2800" dirty="0" smtClean="0"/>
              <a:t>elastic demand</a:t>
            </a:r>
          </a:p>
          <a:p>
            <a:r>
              <a:rPr lang="en-US" sz="2800" dirty="0" smtClean="0"/>
              <a:t>marginal utility </a:t>
            </a:r>
          </a:p>
          <a:p>
            <a:r>
              <a:rPr lang="en-US" sz="2800" dirty="0" smtClean="0"/>
              <a:t>law of diminishing marginal utility</a:t>
            </a:r>
          </a:p>
          <a:p>
            <a:r>
              <a:rPr lang="en-US" sz="2800" dirty="0" smtClean="0"/>
              <a:t>inelastic demand</a:t>
            </a:r>
          </a:p>
          <a:p>
            <a:r>
              <a:rPr lang="en-US" sz="2800" dirty="0" smtClean="0"/>
              <a:t>fixed expense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variable expense </a:t>
            </a:r>
          </a:p>
          <a:p>
            <a:r>
              <a:rPr lang="en-US" sz="2800" dirty="0" smtClean="0"/>
              <a:t>cost-based </a:t>
            </a:r>
            <a:r>
              <a:rPr lang="en-US" sz="2800" dirty="0"/>
              <a:t>pricing</a:t>
            </a:r>
          </a:p>
          <a:p>
            <a:r>
              <a:rPr lang="en-US" sz="2800" dirty="0"/>
              <a:t>markup</a:t>
            </a:r>
          </a:p>
          <a:p>
            <a:r>
              <a:rPr lang="en-US" sz="2800" dirty="0"/>
              <a:t>base price</a:t>
            </a:r>
          </a:p>
          <a:p>
            <a:r>
              <a:rPr lang="en-US" sz="2800" dirty="0"/>
              <a:t>keystone pricing</a:t>
            </a:r>
          </a:p>
          <a:p>
            <a:r>
              <a:rPr lang="en-US" sz="2800" dirty="0"/>
              <a:t>competition-based pricing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48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Why is it important for marketers to understand factors that influence price?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54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Influence of Demand on Price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Supply</a:t>
            </a:r>
            <a:r>
              <a:rPr lang="en-US" sz="2600" dirty="0" smtClean="0"/>
              <a:t> is the quantity of goods available for purchase</a:t>
            </a:r>
          </a:p>
          <a:p>
            <a:r>
              <a:rPr lang="en-US" sz="2600" i="1" dirty="0" smtClean="0"/>
              <a:t>Demand</a:t>
            </a:r>
            <a:r>
              <a:rPr lang="en-US" sz="2600" dirty="0" smtClean="0"/>
              <a:t> is the quantity of goods that consumers want to purchase</a:t>
            </a:r>
          </a:p>
          <a:p>
            <a:r>
              <a:rPr lang="en-US" sz="2600" i="1" dirty="0" smtClean="0"/>
              <a:t>Equilibrium</a:t>
            </a:r>
            <a:r>
              <a:rPr lang="en-US" sz="2600" dirty="0" smtClean="0"/>
              <a:t> is the point at which the supply equals the demand for the product</a:t>
            </a:r>
            <a:endParaRPr lang="en-US" sz="2600" i="1" dirty="0" smtClean="0"/>
          </a:p>
          <a:p>
            <a:endParaRPr lang="en-US" sz="2600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829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Influence of Demand on Price (Continued)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75" y="1827274"/>
            <a:ext cx="4417850" cy="456821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72050" y="6324050"/>
            <a:ext cx="1800225" cy="23812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551382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Influence of Demand on Price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Demand-based pricing </a:t>
            </a:r>
            <a:r>
              <a:rPr lang="en-US" sz="2600" dirty="0" smtClean="0"/>
              <a:t>is based on the amount customers are willing to pay </a:t>
            </a:r>
          </a:p>
          <a:p>
            <a:pPr lvl="1"/>
            <a:r>
              <a:rPr lang="en-US" sz="2525" dirty="0" smtClean="0"/>
              <a:t>Also called </a:t>
            </a:r>
            <a:r>
              <a:rPr lang="en-US" sz="2525" i="1" dirty="0" smtClean="0"/>
              <a:t>value-based pricing </a:t>
            </a:r>
          </a:p>
          <a:p>
            <a:pPr lvl="1"/>
            <a:r>
              <a:rPr lang="en-US" sz="2525" dirty="0" smtClean="0"/>
              <a:t>Reflects customer perceptions of the value of a product </a:t>
            </a:r>
          </a:p>
          <a:p>
            <a:pPr lvl="1"/>
            <a:r>
              <a:rPr lang="en-US" sz="2525" dirty="0" smtClean="0"/>
              <a:t>Short-term pricing strategy</a:t>
            </a:r>
          </a:p>
          <a:p>
            <a:r>
              <a:rPr lang="en-US" sz="2600" i="1" dirty="0" smtClean="0"/>
              <a:t>Demand elasticity</a:t>
            </a:r>
            <a:r>
              <a:rPr lang="en-US" sz="2600" dirty="0" smtClean="0"/>
              <a:t> is the degree to which price changes demand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608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Influence of Demand on Price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Elastic demand </a:t>
            </a:r>
            <a:r>
              <a:rPr lang="en-US" sz="2600" dirty="0" smtClean="0"/>
              <a:t>is product demand in which the percent of change in demand is greater than the percent of change in price</a:t>
            </a:r>
          </a:p>
          <a:p>
            <a:pPr lvl="1"/>
            <a:r>
              <a:rPr lang="en-US" sz="2525" i="1" dirty="0" smtClean="0"/>
              <a:t>Utility</a:t>
            </a:r>
            <a:r>
              <a:rPr lang="en-US" sz="2525" dirty="0" smtClean="0"/>
              <a:t> defines the characteristics of a product that satisfy human wants and needs</a:t>
            </a:r>
          </a:p>
          <a:p>
            <a:pPr lvl="1"/>
            <a:r>
              <a:rPr lang="en-US" sz="2525" b="1" dirty="0" smtClean="0"/>
              <a:t>Marginal utility</a:t>
            </a:r>
            <a:r>
              <a:rPr lang="en-US" sz="2525" b="1" i="1" dirty="0" smtClean="0"/>
              <a:t> </a:t>
            </a:r>
            <a:r>
              <a:rPr lang="en-US" sz="2525" dirty="0" smtClean="0"/>
              <a:t>is the additional satisfaction gained by using one additional unit of the same product 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b="1" dirty="0" smtClean="0"/>
              <a:t>law of diminishing marginal utility </a:t>
            </a:r>
            <a:r>
              <a:rPr lang="en-US" sz="2525" dirty="0" smtClean="0"/>
              <a:t>states that consuming more units of the same product decreases the marginal utility from each unit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4112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Influence of Demand on Price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Inelastic demand </a:t>
            </a:r>
            <a:r>
              <a:rPr lang="en-US" sz="2600" dirty="0" smtClean="0"/>
              <a:t>is product demand that is </a:t>
            </a:r>
            <a:r>
              <a:rPr lang="en-US" sz="2600" i="1" dirty="0" smtClean="0"/>
              <a:t>not </a:t>
            </a:r>
            <a:r>
              <a:rPr lang="en-US" sz="2600" dirty="0" smtClean="0"/>
              <a:t>affected by price</a:t>
            </a:r>
            <a:endParaRPr lang="en-US" sz="2600" dirty="0"/>
          </a:p>
          <a:p>
            <a:pPr lvl="1"/>
            <a:r>
              <a:rPr lang="en-US" sz="2525" dirty="0" smtClean="0"/>
              <a:t>Necessities, such as basic food products and medicine, have this</a:t>
            </a:r>
          </a:p>
          <a:p>
            <a:pPr lvl="1"/>
            <a:r>
              <a:rPr lang="en-US" sz="2525" dirty="0" smtClean="0"/>
              <a:t>Can be created by brand loyalty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018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Influence of Costs on Price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fixed expense </a:t>
            </a:r>
            <a:r>
              <a:rPr lang="en-US" sz="2600" dirty="0" smtClean="0"/>
              <a:t>is a set amount that must be paid on a regular basis, such as monthly or annually </a:t>
            </a:r>
          </a:p>
          <a:p>
            <a:r>
              <a:rPr lang="en-US" sz="2600" dirty="0" smtClean="0"/>
              <a:t>A </a:t>
            </a:r>
            <a:r>
              <a:rPr lang="en-US" sz="2600" b="1" dirty="0" smtClean="0"/>
              <a:t>variable expense </a:t>
            </a:r>
            <a:r>
              <a:rPr lang="en-US" sz="2600" dirty="0" smtClean="0"/>
              <a:t>is an amount that changes in both the cost and the amount of time in which it must be paid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205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Influence of Costs on Price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Cost-based pricing </a:t>
            </a:r>
            <a:r>
              <a:rPr lang="en-US" sz="2600" dirty="0" smtClean="0"/>
              <a:t>uses the cost of a product to set the selling price</a:t>
            </a:r>
          </a:p>
          <a:p>
            <a:pPr lvl="1"/>
            <a:r>
              <a:rPr lang="en-US" sz="2525" b="1" dirty="0" smtClean="0"/>
              <a:t>Markup </a:t>
            </a:r>
            <a:r>
              <a:rPr lang="en-US" sz="2525" dirty="0" smtClean="0"/>
              <a:t>is the amount added to the cost of a product to determine the base price 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b="1" dirty="0" smtClean="0"/>
              <a:t>base price </a:t>
            </a:r>
            <a:r>
              <a:rPr lang="en-US" sz="2525" dirty="0" smtClean="0"/>
              <a:t>of a product is the general price at which the company expects to sell the product</a:t>
            </a:r>
          </a:p>
          <a:p>
            <a:pPr lvl="1"/>
            <a:r>
              <a:rPr lang="en-US" sz="2525" dirty="0" smtClean="0"/>
              <a:t>cost </a:t>
            </a:r>
            <a:r>
              <a:rPr lang="en-US" sz="2525" dirty="0"/>
              <a:t>+ markup = base price </a:t>
            </a:r>
          </a:p>
          <a:p>
            <a:pPr marL="342900" lvl="1" indent="0">
              <a:buNone/>
            </a:pPr>
            <a:r>
              <a:rPr lang="en-US" sz="2525" dirty="0"/>
              <a:t> </a:t>
            </a:r>
          </a:p>
          <a:p>
            <a:pPr lvl="1"/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693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13.1 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Importance of Price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294127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Influence of Costs on Price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Percentage-markup method</a:t>
            </a:r>
          </a:p>
          <a:p>
            <a:pPr lvl="1"/>
            <a:r>
              <a:rPr lang="en-US" sz="2525" dirty="0" smtClean="0"/>
              <a:t>Using a </a:t>
            </a:r>
            <a:r>
              <a:rPr lang="en-US" sz="2525" i="1" dirty="0" smtClean="0"/>
              <a:t>percentage markup</a:t>
            </a:r>
            <a:r>
              <a:rPr lang="en-US" sz="2525" dirty="0" smtClean="0"/>
              <a:t> is the most common way to determine a base price</a:t>
            </a:r>
          </a:p>
          <a:p>
            <a:pPr lvl="1"/>
            <a:r>
              <a:rPr lang="en-US" sz="2525" dirty="0" smtClean="0"/>
              <a:t>(cost × percentage of markup) + cost = base price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09006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Influence of Costs on Price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Keystone-pricing method</a:t>
            </a:r>
          </a:p>
          <a:p>
            <a:pPr lvl="1"/>
            <a:r>
              <a:rPr lang="en-US" sz="2525" b="1" dirty="0" smtClean="0"/>
              <a:t>Keystone pricing </a:t>
            </a:r>
            <a:r>
              <a:rPr lang="en-US" sz="2525" dirty="0" smtClean="0"/>
              <a:t>is a pricing method in which the total cost of a product is doubled to determine its base price </a:t>
            </a:r>
            <a:endParaRPr lang="en-US" sz="2525" b="1" dirty="0" smtClean="0"/>
          </a:p>
          <a:p>
            <a:pPr lvl="1"/>
            <a:r>
              <a:rPr lang="en-US" sz="2525" dirty="0" smtClean="0"/>
              <a:t>cost × 2 = base price </a:t>
            </a:r>
          </a:p>
        </p:txBody>
      </p:sp>
    </p:spTree>
    <p:extLst>
      <p:ext uri="{BB962C8B-B14F-4D97-AF65-F5344CB8AC3E}">
        <p14:creationId xmlns:p14="http://schemas.microsoft.com/office/powerpoint/2010/main" val="42262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Influence of Costs on Price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Dollar-markup method</a:t>
            </a:r>
          </a:p>
          <a:p>
            <a:pPr lvl="1"/>
            <a:r>
              <a:rPr lang="en-US" sz="2525" dirty="0" smtClean="0"/>
              <a:t>Companies that use the </a:t>
            </a:r>
            <a:r>
              <a:rPr lang="en-US" sz="2525" i="1" dirty="0" smtClean="0"/>
              <a:t>dollar-markup </a:t>
            </a:r>
            <a:r>
              <a:rPr lang="en-US" sz="2525" dirty="0" smtClean="0"/>
              <a:t>method determine a specific dollar amount that must be made, above product costs, for each product sold</a:t>
            </a:r>
          </a:p>
          <a:p>
            <a:pPr lvl="1"/>
            <a:r>
              <a:rPr lang="en-US" sz="2525" dirty="0" smtClean="0"/>
              <a:t>cost + dollar markup = base price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3931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Influence of Competition on Price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Competition-based pricing </a:t>
            </a:r>
            <a:r>
              <a:rPr lang="en-US" sz="2600" dirty="0" smtClean="0"/>
              <a:t>is based primarily on what competitors charge</a:t>
            </a:r>
          </a:p>
          <a:p>
            <a:pPr lvl="1"/>
            <a:r>
              <a:rPr lang="en-US" sz="2525" dirty="0" smtClean="0"/>
              <a:t>Does not take into account the cost of producing the product</a:t>
            </a:r>
          </a:p>
          <a:p>
            <a:pPr lvl="1"/>
            <a:r>
              <a:rPr lang="en-US" sz="2525" dirty="0" smtClean="0"/>
              <a:t>Might not provide enough, or any, profit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822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Other Factors That Influence Price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Customer perceptions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dirty="0"/>
              <a:t>value proposition explains the value of the product over others that are </a:t>
            </a:r>
            <a:r>
              <a:rPr lang="en-US" sz="2525" dirty="0" smtClean="0"/>
              <a:t>similar </a:t>
            </a:r>
            <a:endParaRPr lang="en-US" sz="2525" dirty="0"/>
          </a:p>
          <a:p>
            <a:pPr lvl="1"/>
            <a:r>
              <a:rPr lang="en-US" sz="2525" dirty="0" smtClean="0"/>
              <a:t>General </a:t>
            </a:r>
            <a:r>
              <a:rPr lang="en-US" sz="2525" dirty="0"/>
              <a:t>quality </a:t>
            </a:r>
            <a:r>
              <a:rPr lang="en-US" sz="2525" dirty="0" smtClean="0"/>
              <a:t>levels of products </a:t>
            </a:r>
            <a:endParaRPr lang="en-US" sz="2525" dirty="0"/>
          </a:p>
          <a:p>
            <a:pPr lvl="2"/>
            <a:r>
              <a:rPr lang="en-US" sz="2450" i="1" dirty="0" smtClean="0"/>
              <a:t>Premium quality </a:t>
            </a:r>
            <a:r>
              <a:rPr lang="en-US" sz="2450" dirty="0" smtClean="0"/>
              <a:t>is the highest level of quality available in products </a:t>
            </a:r>
            <a:endParaRPr lang="en-US" sz="2450" dirty="0"/>
          </a:p>
          <a:p>
            <a:pPr lvl="2"/>
            <a:r>
              <a:rPr lang="en-US" sz="2450" i="1" dirty="0" smtClean="0"/>
              <a:t>Moderate quality </a:t>
            </a:r>
            <a:r>
              <a:rPr lang="en-US" sz="2450" dirty="0" smtClean="0"/>
              <a:t>is the middle range of product quality</a:t>
            </a:r>
            <a:endParaRPr lang="en-US" sz="2450" dirty="0"/>
          </a:p>
          <a:p>
            <a:pPr lvl="2"/>
            <a:r>
              <a:rPr lang="en-US" sz="2450" i="1" dirty="0" smtClean="0"/>
              <a:t>Value quality </a:t>
            </a:r>
            <a:r>
              <a:rPr lang="en-US" sz="2450" dirty="0" smtClean="0"/>
              <a:t>is an adequate level of product quality</a:t>
            </a:r>
            <a:endParaRPr lang="en-US" sz="245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27716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Other Factors That Influence Price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Product life cycles</a:t>
            </a:r>
          </a:p>
          <a:p>
            <a:pPr lvl="1"/>
            <a:r>
              <a:rPr lang="en-US" sz="2525" dirty="0" smtClean="0"/>
              <a:t>The stage affects the pricing of a product</a:t>
            </a:r>
          </a:p>
          <a:p>
            <a:pPr lvl="1"/>
            <a:r>
              <a:rPr lang="en-US" sz="2525" dirty="0" smtClean="0"/>
              <a:t>Price is often high during the introduction stage</a:t>
            </a:r>
          </a:p>
          <a:p>
            <a:pPr lvl="1"/>
            <a:r>
              <a:rPr lang="en-US" sz="2525" dirty="0" smtClean="0"/>
              <a:t>Price usually falls during the growth stage</a:t>
            </a:r>
          </a:p>
          <a:p>
            <a:pPr lvl="1"/>
            <a:r>
              <a:rPr lang="en-US" sz="2525" dirty="0" smtClean="0"/>
              <a:t>Price is usually lowered even further during the maturity and decline phases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558054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the difference between elastic </a:t>
            </a:r>
            <a:r>
              <a:rPr lang="en-US" sz="2800" dirty="0" smtClean="0"/>
              <a:t>demand </a:t>
            </a:r>
            <a:r>
              <a:rPr lang="en-US" sz="2800" dirty="0"/>
              <a:t>and inelastic demand?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Elastic </a:t>
            </a:r>
            <a:r>
              <a:rPr lang="en-US" sz="2800" dirty="0">
                <a:solidFill>
                  <a:srgbClr val="00B0F0"/>
                </a:solidFill>
              </a:rPr>
              <a:t>demand means that the higher the </a:t>
            </a:r>
            <a:r>
              <a:rPr lang="en-US" sz="2800" dirty="0" smtClean="0">
                <a:solidFill>
                  <a:srgbClr val="00B0F0"/>
                </a:solidFill>
              </a:rPr>
              <a:t>price </a:t>
            </a:r>
            <a:r>
              <a:rPr lang="en-US" sz="2800" dirty="0">
                <a:solidFill>
                  <a:srgbClr val="00B0F0"/>
                </a:solidFill>
              </a:rPr>
              <a:t>of a </a:t>
            </a:r>
            <a:r>
              <a:rPr lang="en-US" sz="2800" dirty="0" smtClean="0">
                <a:solidFill>
                  <a:srgbClr val="00B0F0"/>
                </a:solidFill>
              </a:rPr>
              <a:t>product is, </a:t>
            </a:r>
            <a:r>
              <a:rPr lang="en-US" sz="2800" dirty="0">
                <a:solidFill>
                  <a:srgbClr val="00B0F0"/>
                </a:solidFill>
              </a:rPr>
              <a:t>the lower the </a:t>
            </a:r>
            <a:r>
              <a:rPr lang="en-US" sz="2800" dirty="0" smtClean="0">
                <a:solidFill>
                  <a:srgbClr val="00B0F0"/>
                </a:solidFill>
              </a:rPr>
              <a:t>demand is. Inelastic </a:t>
            </a:r>
            <a:r>
              <a:rPr lang="en-US" sz="2800" dirty="0">
                <a:solidFill>
                  <a:srgbClr val="00B0F0"/>
                </a:solidFill>
              </a:rPr>
              <a:t>demand means that the sale of </a:t>
            </a:r>
            <a:r>
              <a:rPr lang="en-US" sz="2800" dirty="0" smtClean="0">
                <a:solidFill>
                  <a:srgbClr val="00B0F0"/>
                </a:solidFill>
              </a:rPr>
              <a:t>the </a:t>
            </a:r>
            <a:r>
              <a:rPr lang="en-US" sz="2800" dirty="0">
                <a:solidFill>
                  <a:srgbClr val="00B0F0"/>
                </a:solidFill>
              </a:rPr>
              <a:t>product is not influenced by the </a:t>
            </a:r>
            <a:r>
              <a:rPr lang="en-US" sz="2800" dirty="0" smtClean="0">
                <a:solidFill>
                  <a:srgbClr val="00B0F0"/>
                </a:solidFill>
              </a:rPr>
              <a:t>price. People </a:t>
            </a:r>
            <a:r>
              <a:rPr lang="en-US" sz="2800" dirty="0">
                <a:solidFill>
                  <a:srgbClr val="00B0F0"/>
                </a:solidFill>
              </a:rPr>
              <a:t>will </a:t>
            </a:r>
            <a:r>
              <a:rPr lang="en-US" sz="2800" dirty="0" smtClean="0">
                <a:solidFill>
                  <a:srgbClr val="00B0F0"/>
                </a:solidFill>
              </a:rPr>
              <a:t>buy the product, </a:t>
            </a:r>
            <a:r>
              <a:rPr lang="en-US" sz="2800" dirty="0">
                <a:solidFill>
                  <a:srgbClr val="00B0F0"/>
                </a:solidFill>
              </a:rPr>
              <a:t>no matter </a:t>
            </a:r>
            <a:r>
              <a:rPr lang="en-US" sz="2800" dirty="0" smtClean="0">
                <a:solidFill>
                  <a:srgbClr val="00B0F0"/>
                </a:solidFill>
              </a:rPr>
              <a:t>what the </a:t>
            </a:r>
            <a:r>
              <a:rPr lang="en-US" sz="2800" dirty="0">
                <a:solidFill>
                  <a:srgbClr val="00B0F0"/>
                </a:solidFill>
              </a:rPr>
              <a:t>price is.</a:t>
            </a: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13.2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13132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State </a:t>
            </a:r>
            <a:r>
              <a:rPr lang="en-US" sz="2800" dirty="0"/>
              <a:t>the formula used to determine </a:t>
            </a:r>
            <a:r>
              <a:rPr lang="en-US" sz="2800" dirty="0" smtClean="0"/>
              <a:t>base </a:t>
            </a:r>
            <a:r>
              <a:rPr lang="en-US" sz="2800" dirty="0"/>
              <a:t>price when using the </a:t>
            </a:r>
            <a:r>
              <a:rPr lang="en-US" sz="2800" dirty="0" smtClean="0"/>
              <a:t>percentage-markup </a:t>
            </a:r>
            <a:r>
              <a:rPr lang="en-US" sz="2800" dirty="0"/>
              <a:t>method.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(</a:t>
            </a:r>
            <a:r>
              <a:rPr lang="en-US" sz="2800" dirty="0">
                <a:solidFill>
                  <a:srgbClr val="00B0F0"/>
                </a:solidFill>
              </a:rPr>
              <a:t>cost </a:t>
            </a:r>
            <a:r>
              <a:rPr lang="en-US" sz="2800" dirty="0">
                <a:solidFill>
                  <a:srgbClr val="00B0F0"/>
                </a:solidFill>
                <a:sym typeface="Symbol" panose="05050102010706020507" pitchFamily="18" charset="2"/>
              </a:rPr>
              <a:t></a:t>
            </a:r>
            <a:r>
              <a:rPr lang="en-US" sz="2800" dirty="0">
                <a:solidFill>
                  <a:srgbClr val="00B0F0"/>
                </a:solidFill>
              </a:rPr>
              <a:t> percentage of markup) + </a:t>
            </a:r>
            <a:r>
              <a:rPr lang="en-US" sz="2800" dirty="0" smtClean="0">
                <a:solidFill>
                  <a:srgbClr val="00B0F0"/>
                </a:solidFill>
              </a:rPr>
              <a:t>cost = base price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State the formula for the keystone-pricing method.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cost </a:t>
            </a:r>
            <a:r>
              <a:rPr lang="en-US" sz="2800" dirty="0">
                <a:solidFill>
                  <a:srgbClr val="00B0F0"/>
                </a:solidFill>
                <a:sym typeface="Symbol" panose="05050102010706020507" pitchFamily="18" charset="2"/>
              </a:rPr>
              <a:t></a:t>
            </a:r>
            <a:r>
              <a:rPr lang="en-US" sz="2800" dirty="0">
                <a:solidFill>
                  <a:srgbClr val="00B0F0"/>
                </a:solidFill>
              </a:rPr>
              <a:t> 2 = base price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557" y="457200"/>
            <a:ext cx="8418443" cy="990600"/>
          </a:xfrm>
        </p:spPr>
        <p:txBody>
          <a:bodyPr/>
          <a:lstStyle/>
          <a:p>
            <a:r>
              <a:rPr lang="en-US" sz="4200" dirty="0" smtClean="0"/>
              <a:t>Section 13.2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09071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How </a:t>
            </a:r>
            <a:r>
              <a:rPr lang="en-US" sz="2800" dirty="0"/>
              <a:t>is a price determined when </a:t>
            </a:r>
            <a:r>
              <a:rPr lang="en-US" sz="2800" dirty="0" smtClean="0"/>
              <a:t>using competition-based </a:t>
            </a:r>
            <a:r>
              <a:rPr lang="en-US" sz="2800" dirty="0"/>
              <a:t>pricing?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price </a:t>
            </a:r>
            <a:r>
              <a:rPr lang="en-US" sz="2800" dirty="0" smtClean="0">
                <a:solidFill>
                  <a:srgbClr val="00B0F0"/>
                </a:solidFill>
              </a:rPr>
              <a:t>might </a:t>
            </a:r>
            <a:r>
              <a:rPr lang="en-US" sz="2800" dirty="0">
                <a:solidFill>
                  <a:srgbClr val="00B0F0"/>
                </a:solidFill>
              </a:rPr>
              <a:t>be set above, below, or at the </a:t>
            </a:r>
            <a:r>
              <a:rPr lang="en-US" sz="2800" dirty="0" smtClean="0">
                <a:solidFill>
                  <a:srgbClr val="00B0F0"/>
                </a:solidFill>
              </a:rPr>
              <a:t>competitor’s </a:t>
            </a:r>
            <a:r>
              <a:rPr lang="en-US" sz="2800" dirty="0">
                <a:solidFill>
                  <a:srgbClr val="00B0F0"/>
                </a:solidFill>
              </a:rPr>
              <a:t>price, depending on the pricing </a:t>
            </a:r>
            <a:r>
              <a:rPr lang="en-US" sz="2800" dirty="0" smtClean="0">
                <a:solidFill>
                  <a:srgbClr val="00B0F0"/>
                </a:solidFill>
              </a:rPr>
              <a:t>objective</a:t>
            </a:r>
            <a:r>
              <a:rPr lang="en-US" sz="2800" dirty="0">
                <a:solidFill>
                  <a:srgbClr val="00B0F0"/>
                </a:solidFill>
              </a:rPr>
              <a:t>. To effectively use a </a:t>
            </a:r>
            <a:r>
              <a:rPr lang="en-US" sz="2800" dirty="0" smtClean="0">
                <a:solidFill>
                  <a:srgbClr val="00B0F0"/>
                </a:solidFill>
              </a:rPr>
              <a:t>competition-based </a:t>
            </a:r>
            <a:r>
              <a:rPr lang="en-US" sz="2800" dirty="0">
                <a:solidFill>
                  <a:srgbClr val="00B0F0"/>
                </a:solidFill>
              </a:rPr>
              <a:t>pricing strategy, marketers monitor the </a:t>
            </a:r>
            <a:r>
              <a:rPr lang="en-US" sz="2800" dirty="0" smtClean="0">
                <a:solidFill>
                  <a:srgbClr val="00B0F0"/>
                </a:solidFill>
              </a:rPr>
              <a:t>prices </a:t>
            </a:r>
            <a:r>
              <a:rPr lang="en-US" sz="2800" dirty="0">
                <a:solidFill>
                  <a:srgbClr val="00B0F0"/>
                </a:solidFill>
              </a:rPr>
              <a:t>of competitors often and propose price </a:t>
            </a:r>
            <a:r>
              <a:rPr lang="en-US" sz="2800" dirty="0" smtClean="0">
                <a:solidFill>
                  <a:srgbClr val="00B0F0"/>
                </a:solidFill>
              </a:rPr>
              <a:t>adjustments </a:t>
            </a:r>
            <a:r>
              <a:rPr lang="en-US" sz="2800" dirty="0">
                <a:solidFill>
                  <a:srgbClr val="00B0F0"/>
                </a:solidFill>
              </a:rPr>
              <a:t>as necessary.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2" y="457200"/>
            <a:ext cx="8444948" cy="990600"/>
          </a:xfrm>
        </p:spPr>
        <p:txBody>
          <a:bodyPr/>
          <a:lstStyle/>
          <a:p>
            <a:r>
              <a:rPr lang="en-US" sz="4200" dirty="0" smtClean="0"/>
              <a:t>Section 13.2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55305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Name </a:t>
            </a:r>
            <a:r>
              <a:rPr lang="en-US" sz="2800" dirty="0"/>
              <a:t>three quality levels that are often </a:t>
            </a:r>
            <a:r>
              <a:rPr lang="en-US" sz="2800" dirty="0" smtClean="0"/>
              <a:t>associated </a:t>
            </a:r>
            <a:r>
              <a:rPr lang="en-US" sz="2800" dirty="0"/>
              <a:t>with price.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smtClean="0">
                <a:solidFill>
                  <a:srgbClr val="00B0F0"/>
                </a:solidFill>
              </a:rPr>
              <a:t>	Premium </a:t>
            </a:r>
            <a:r>
              <a:rPr lang="en-US" sz="2800" dirty="0">
                <a:solidFill>
                  <a:srgbClr val="00B0F0"/>
                </a:solidFill>
              </a:rPr>
              <a:t>quality is the highest level of </a:t>
            </a:r>
            <a:r>
              <a:rPr lang="en-US" sz="2800" dirty="0" smtClean="0">
                <a:solidFill>
                  <a:srgbClr val="00B0F0"/>
                </a:solidFill>
              </a:rPr>
              <a:t>quality </a:t>
            </a:r>
            <a:r>
              <a:rPr lang="en-US" sz="2800" dirty="0">
                <a:solidFill>
                  <a:srgbClr val="00B0F0"/>
                </a:solidFill>
              </a:rPr>
              <a:t>available in products. Moderate </a:t>
            </a:r>
            <a:r>
              <a:rPr lang="en-US" sz="2800" dirty="0" smtClean="0">
                <a:solidFill>
                  <a:srgbClr val="00B0F0"/>
                </a:solidFill>
              </a:rPr>
              <a:t>quality </a:t>
            </a:r>
            <a:r>
              <a:rPr lang="en-US" sz="2800" dirty="0">
                <a:solidFill>
                  <a:srgbClr val="00B0F0"/>
                </a:solidFill>
              </a:rPr>
              <a:t>is the middle range of product </a:t>
            </a:r>
            <a:r>
              <a:rPr lang="en-US" sz="2800" dirty="0" smtClean="0">
                <a:solidFill>
                  <a:srgbClr val="00B0F0"/>
                </a:solidFill>
              </a:rPr>
              <a:t>quality</a:t>
            </a:r>
            <a:r>
              <a:rPr lang="en-US" sz="2800" dirty="0">
                <a:solidFill>
                  <a:srgbClr val="00B0F0"/>
                </a:solidFill>
              </a:rPr>
              <a:t>. Value quality is an adequate level </a:t>
            </a:r>
            <a:r>
              <a:rPr lang="en-US" sz="2800" dirty="0" smtClean="0">
                <a:solidFill>
                  <a:srgbClr val="00B0F0"/>
                </a:solidFill>
              </a:rPr>
              <a:t>of </a:t>
            </a:r>
            <a:r>
              <a:rPr lang="en-US" sz="2800" dirty="0">
                <a:solidFill>
                  <a:srgbClr val="00B0F0"/>
                </a:solidFill>
              </a:rPr>
              <a:t>product quality.</a:t>
            </a: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48" y="457200"/>
            <a:ext cx="8471452" cy="990600"/>
          </a:xfrm>
        </p:spPr>
        <p:txBody>
          <a:bodyPr/>
          <a:lstStyle/>
          <a:p>
            <a:r>
              <a:rPr lang="en-US" sz="4200" dirty="0" smtClean="0"/>
              <a:t>Section 13.2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48004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13.1-1 Explain price as one of the four Ps of marketing.</a:t>
            </a:r>
          </a:p>
          <a:p>
            <a:r>
              <a:rPr lang="en-US" sz="2800" dirty="0" smtClean="0"/>
              <a:t>13.1-2 Identify two categories of pricing objectives.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641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pricing objective </a:t>
            </a:r>
          </a:p>
          <a:p>
            <a:r>
              <a:rPr lang="en-US" sz="2800" dirty="0" smtClean="0"/>
              <a:t>volume pricing</a:t>
            </a:r>
          </a:p>
          <a:p>
            <a:r>
              <a:rPr lang="en-US" sz="2800" dirty="0" smtClean="0"/>
              <a:t>gross profit</a:t>
            </a:r>
          </a:p>
          <a:p>
            <a:r>
              <a:rPr lang="en-US" sz="2800" dirty="0" smtClean="0"/>
              <a:t>return on investment (ROI)</a:t>
            </a:r>
          </a:p>
          <a:p>
            <a:r>
              <a:rPr lang="en-US" sz="2800" dirty="0" smtClean="0"/>
              <a:t>net profit</a:t>
            </a:r>
          </a:p>
          <a:p>
            <a:r>
              <a:rPr lang="en-US" sz="2800" dirty="0" smtClean="0"/>
              <a:t>total assets</a:t>
            </a:r>
          </a:p>
          <a:p>
            <a:r>
              <a:rPr lang="en-US" sz="2800" dirty="0" smtClean="0"/>
              <a:t>break-even point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58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does a marketer determine the price of a product?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946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Price </a:t>
            </a:r>
            <a:r>
              <a:rPr lang="en-US" sz="2600" dirty="0" smtClean="0"/>
              <a:t>is the amount of money requested or exchanged for a product </a:t>
            </a:r>
          </a:p>
          <a:p>
            <a:pPr lvl="1"/>
            <a:r>
              <a:rPr lang="en-US" sz="2525" dirty="0" smtClean="0"/>
              <a:t>Must cover the costs of producing and selling the product</a:t>
            </a:r>
          </a:p>
          <a:p>
            <a:pPr lvl="1"/>
            <a:r>
              <a:rPr lang="en-US" sz="2525" dirty="0" smtClean="0"/>
              <a:t>Should generate the desired level of profit for the business</a:t>
            </a:r>
          </a:p>
          <a:p>
            <a:pPr lvl="1"/>
            <a:r>
              <a:rPr lang="en-US" sz="2525" dirty="0" smtClean="0"/>
              <a:t>Must be what customers are willing to pay for the product </a:t>
            </a:r>
          </a:p>
        </p:txBody>
      </p:sp>
    </p:spTree>
    <p:extLst>
      <p:ext uri="{BB962C8B-B14F-4D97-AF65-F5344CB8AC3E}">
        <p14:creationId xmlns:p14="http://schemas.microsoft.com/office/powerpoint/2010/main" val="658939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3325" y="6304134"/>
            <a:ext cx="1800225" cy="23812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  <a:endParaRPr lang="en-US" sz="1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7" y="1787352"/>
            <a:ext cx="2543175" cy="463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6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Pricing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Pricing objectives </a:t>
            </a:r>
            <a:r>
              <a:rPr lang="en-US" sz="2600" dirty="0" smtClean="0"/>
              <a:t>are goals defined in the business and marketing plans for the overall pricing policies of the company</a:t>
            </a:r>
          </a:p>
          <a:p>
            <a:pPr lvl="1"/>
            <a:r>
              <a:rPr lang="en-US" sz="2525" dirty="0" smtClean="0"/>
              <a:t>Maximize sales</a:t>
            </a:r>
          </a:p>
          <a:p>
            <a:pPr lvl="1"/>
            <a:r>
              <a:rPr lang="en-US" sz="2525" dirty="0" smtClean="0"/>
              <a:t>Maximize profits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50092596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1096</Words>
  <Application>Microsoft Office PowerPoint</Application>
  <PresentationFormat>On-screen Show (4:3)</PresentationFormat>
  <Paragraphs>157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Arial</vt:lpstr>
      <vt:lpstr>Helvetica</vt:lpstr>
      <vt:lpstr>Tahoma</vt:lpstr>
      <vt:lpstr>Palatino Linotype</vt:lpstr>
      <vt:lpstr>Verdana</vt:lpstr>
      <vt:lpstr>Symbol</vt:lpstr>
      <vt:lpstr>Calibri</vt:lpstr>
      <vt:lpstr>Trebuchet MS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13.1 </vt:lpstr>
      <vt:lpstr>Learning Objectives</vt:lpstr>
      <vt:lpstr>Key Terms</vt:lpstr>
      <vt:lpstr>Essential Question</vt:lpstr>
      <vt:lpstr>Price</vt:lpstr>
      <vt:lpstr>Price (Continued)</vt:lpstr>
      <vt:lpstr>Pricing Objectives</vt:lpstr>
      <vt:lpstr>Pricing Objectives (Continued)</vt:lpstr>
      <vt:lpstr>Pricing Objectives (Continued)</vt:lpstr>
      <vt:lpstr>Pricing Objectives (Continued)</vt:lpstr>
      <vt:lpstr>Pricing Objectives (Continued)</vt:lpstr>
      <vt:lpstr>Pricing Objectives (Continued)</vt:lpstr>
      <vt:lpstr>Section 13.1 Review</vt:lpstr>
      <vt:lpstr>Section 13.1 Review (Continued)</vt:lpstr>
      <vt:lpstr>Section 13.1 Review (Continued)</vt:lpstr>
      <vt:lpstr>Section 13.1 Review (Continued)</vt:lpstr>
      <vt:lpstr>Section 13.2 </vt:lpstr>
      <vt:lpstr>Learning Objectives</vt:lpstr>
      <vt:lpstr>Key Terms</vt:lpstr>
      <vt:lpstr>Essential Question </vt:lpstr>
      <vt:lpstr>Influence of Demand on Price</vt:lpstr>
      <vt:lpstr>Influence of Demand on Price (Continued)</vt:lpstr>
      <vt:lpstr>Influence of Demand on Price (Continued)</vt:lpstr>
      <vt:lpstr>Influence of Demand on Price (Continued)</vt:lpstr>
      <vt:lpstr>Influence of Demand on Price (Continued)</vt:lpstr>
      <vt:lpstr>Influence of Costs on Price</vt:lpstr>
      <vt:lpstr>Influence of Costs on Price (Continued)</vt:lpstr>
      <vt:lpstr>Influence of Costs on Price (Continued)</vt:lpstr>
      <vt:lpstr>Influence of Costs on Price (Continued)</vt:lpstr>
      <vt:lpstr>Influence of Costs on Price (Continued)</vt:lpstr>
      <vt:lpstr>Influence of Competition on Price </vt:lpstr>
      <vt:lpstr>Other Factors That Influence Price (Continued)</vt:lpstr>
      <vt:lpstr>Other Factors That Influence Price (Continued)</vt:lpstr>
      <vt:lpstr>Section 13.2 Review</vt:lpstr>
      <vt:lpstr>Section 13.2 Review (Continued)</vt:lpstr>
      <vt:lpstr>Section 13.2 Review (Continued)</vt:lpstr>
      <vt:lpstr>Section 13.2 Review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2017-11-08T21:56:08Z</dcterms:created>
  <dcterms:modified xsi:type="dcterms:W3CDTF">2018-04-19T16:07:46Z</dcterms:modified>
</cp:coreProperties>
</file>