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2" r:id="rId16"/>
    <p:sldId id="283" r:id="rId17"/>
    <p:sldId id="263" r:id="rId18"/>
    <p:sldId id="301" r:id="rId19"/>
    <p:sldId id="284" r:id="rId20"/>
    <p:sldId id="302" r:id="rId21"/>
    <p:sldId id="285" r:id="rId22"/>
    <p:sldId id="303" r:id="rId23"/>
    <p:sldId id="304" r:id="rId24"/>
    <p:sldId id="286" r:id="rId25"/>
    <p:sldId id="305" r:id="rId26"/>
    <p:sldId id="287" r:id="rId27"/>
    <p:sldId id="288" r:id="rId28"/>
    <p:sldId id="306" r:id="rId29"/>
    <p:sldId id="307" r:id="rId30"/>
    <p:sldId id="289" r:id="rId31"/>
    <p:sldId id="264" r:id="rId32"/>
    <p:sldId id="265" r:id="rId33"/>
    <p:sldId id="267" r:id="rId34"/>
    <p:sldId id="266" r:id="rId35"/>
    <p:sldId id="269" r:id="rId36"/>
    <p:sldId id="270" r:id="rId37"/>
    <p:sldId id="271" r:id="rId38"/>
    <p:sldId id="272" r:id="rId39"/>
    <p:sldId id="273" r:id="rId40"/>
    <p:sldId id="309" r:id="rId41"/>
    <p:sldId id="290" r:id="rId42"/>
    <p:sldId id="310" r:id="rId43"/>
    <p:sldId id="291" r:id="rId44"/>
    <p:sldId id="311" r:id="rId45"/>
    <p:sldId id="312" r:id="rId46"/>
    <p:sldId id="292" r:id="rId47"/>
    <p:sldId id="274" r:id="rId48"/>
    <p:sldId id="293" r:id="rId49"/>
    <p:sldId id="313" r:id="rId50"/>
    <p:sldId id="294" r:id="rId51"/>
    <p:sldId id="295" r:id="rId52"/>
    <p:sldId id="296" r:id="rId53"/>
    <p:sldId id="275" r:id="rId54"/>
    <p:sldId id="297" r:id="rId55"/>
    <p:sldId id="298" r:id="rId56"/>
    <p:sldId id="276" r:id="rId57"/>
    <p:sldId id="299" r:id="rId58"/>
    <p:sldId id="277" r:id="rId59"/>
    <p:sldId id="281" r:id="rId60"/>
    <p:sldId id="279" r:id="rId61"/>
  </p:sldIdLst>
  <p:sldSz cx="9144000" cy="6858000" type="screen4x3"/>
  <p:notesSz cx="6858000" cy="9144000"/>
  <p:embeddedFontLst>
    <p:embeddedFont>
      <p:font typeface="Tahoma" panose="020B0604030504040204" pitchFamily="34" charset="0"/>
      <p:regular r:id="rId62"/>
      <p:bold r:id="rId63"/>
    </p:embeddedFont>
    <p:embeddedFont>
      <p:font typeface="Palatino Linotype" panose="02040502050505030304" pitchFamily="18" charset="0"/>
      <p:regular r:id="rId64"/>
      <p:bold r:id="rId65"/>
      <p:italic r:id="rId66"/>
      <p:boldItalic r:id="rId67"/>
    </p:embeddedFont>
    <p:embeddedFont>
      <p:font typeface="Verdana" panose="020B0604030504040204" pitchFamily="34" charset="0"/>
      <p:regular r:id="rId68"/>
      <p:bold r:id="rId69"/>
      <p:italic r:id="rId70"/>
      <p:boldItalic r:id="rId71"/>
    </p:embeddedFon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Trebuchet MS" panose="020B0603020202020204" pitchFamily="34" charset="0"/>
      <p:regular r:id="rId76"/>
      <p:bold r:id="rId77"/>
      <p:italic r:id="rId78"/>
      <p:boldItalic r:id="rId79"/>
    </p:embeddedFont>
    <p:embeddedFont>
      <p:font typeface="Helvetica" panose="020B0604020202020204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21.fntdata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1.fntdata"/><Relationship Id="rId80" Type="http://schemas.openxmlformats.org/officeDocument/2006/relationships/font" Target="fonts/font19.fntdata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font" Target="fonts/font6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font" Target="fonts/font20.fntdata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0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0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84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119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9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48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2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96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92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0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151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20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2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51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86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323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421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43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7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452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21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035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17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580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8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69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5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68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0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3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79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01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15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5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39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49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12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280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4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1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89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19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682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62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00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77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4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110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03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0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5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9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5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980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508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55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68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28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420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53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06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7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329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74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4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43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622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866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44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901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544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322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8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1837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883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87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51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29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9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98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25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391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805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5153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06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725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9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69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89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1022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74107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354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95991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09973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5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5927"/>
            <a:ext cx="4038600" cy="4525963"/>
          </a:xfrm>
        </p:spPr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</a:rPr>
              <a:t>The </a:t>
            </a:r>
            <a:r>
              <a:rPr lang="en-US" sz="2600" b="1" dirty="0" smtClean="0">
                <a:solidFill>
                  <a:schemeClr val="tx1"/>
                </a:solidFill>
              </a:rPr>
              <a:t>purchasing process </a:t>
            </a:r>
            <a:r>
              <a:rPr lang="en-US" sz="2600" dirty="0" smtClean="0">
                <a:solidFill>
                  <a:schemeClr val="tx1"/>
                </a:solidFill>
              </a:rPr>
              <a:t>is a series of steps a purchasing agent or buyer takes to buy goods and services for a business 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Electronic data interchange (EDI) </a:t>
            </a:r>
            <a:r>
              <a:rPr lang="en-US" sz="2600" dirty="0" smtClean="0">
                <a:solidFill>
                  <a:schemeClr val="tx1"/>
                </a:solidFill>
              </a:rPr>
              <a:t>is the standard transfer of electronic data for business transactions between organizations</a:t>
            </a:r>
          </a:p>
          <a:p>
            <a:endParaRPr lang="en-US" sz="2600" b="1" dirty="0"/>
          </a:p>
          <a:p>
            <a:endParaRPr lang="en-US" sz="2600" b="1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10349" y="6206818"/>
            <a:ext cx="1895476" cy="262247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Goodheart-Willcox </a:t>
            </a:r>
            <a:r>
              <a:rPr lang="en-US" sz="1000" dirty="0">
                <a:solidFill>
                  <a:schemeClr val="tx1"/>
                </a:solidFill>
              </a:rPr>
              <a:t>Publisher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1685927"/>
            <a:ext cx="1317047" cy="49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0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Identify inventory needs</a:t>
            </a:r>
          </a:p>
          <a:p>
            <a:pPr lvl="1"/>
            <a:r>
              <a:rPr lang="en-US" sz="2525" dirty="0" smtClean="0"/>
              <a:t>Inventory is adjusted to meet those needs</a:t>
            </a:r>
          </a:p>
          <a:p>
            <a:pPr lvl="1"/>
            <a:r>
              <a:rPr lang="en-US" sz="2525" dirty="0" smtClean="0"/>
              <a:t>Information about products and trends is important because inventory is purchased before the business needs it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95323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Identify vendors</a:t>
            </a:r>
          </a:p>
          <a:p>
            <a:pPr lvl="1"/>
            <a:r>
              <a:rPr lang="en-US" sz="2525" i="1" dirty="0" smtClean="0"/>
              <a:t>Vendors</a:t>
            </a:r>
            <a:r>
              <a:rPr lang="en-US" sz="2525" dirty="0" smtClean="0"/>
              <a:t> are companies that sell products to other businesses</a:t>
            </a:r>
            <a:endParaRPr lang="en-US" sz="2525" dirty="0"/>
          </a:p>
          <a:p>
            <a:pPr lvl="2"/>
            <a:r>
              <a:rPr lang="en-US" sz="2400" dirty="0" smtClean="0"/>
              <a:t>Also </a:t>
            </a:r>
            <a:r>
              <a:rPr lang="en-US" sz="2400" dirty="0"/>
              <a:t>known as </a:t>
            </a:r>
            <a:r>
              <a:rPr lang="en-US" sz="2400" i="1" dirty="0" smtClean="0"/>
              <a:t>suppliers</a:t>
            </a:r>
          </a:p>
          <a:p>
            <a:pPr lvl="2"/>
            <a:r>
              <a:rPr lang="en-US" sz="2400" dirty="0" smtClean="0"/>
              <a:t>There might be many from which to choose</a:t>
            </a:r>
          </a:p>
          <a:p>
            <a:pPr lvl="1"/>
            <a:r>
              <a:rPr lang="en-US" sz="2525" dirty="0" smtClean="0"/>
              <a:t>Service quality, product quality, and pricing can greatly differ by vendor</a:t>
            </a:r>
          </a:p>
        </p:txBody>
      </p:sp>
    </p:spTree>
    <p:extLst>
      <p:ext uri="{BB962C8B-B14F-4D97-AF65-F5344CB8AC3E}">
        <p14:creationId xmlns:p14="http://schemas.microsoft.com/office/powerpoint/2010/main" val="341143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Initiate the bidding process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/>
              <a:t>bidding process </a:t>
            </a:r>
            <a:r>
              <a:rPr lang="en-US" sz="2525" dirty="0"/>
              <a:t>is a series of steps the buyer takes to obtain the best price for a </a:t>
            </a:r>
            <a:r>
              <a:rPr lang="en-US" sz="2525" dirty="0" smtClean="0"/>
              <a:t>purchase </a:t>
            </a:r>
            <a:endParaRPr lang="en-US" sz="2525" dirty="0"/>
          </a:p>
          <a:p>
            <a:pPr lvl="1"/>
            <a:r>
              <a:rPr lang="en-US" sz="2525" dirty="0"/>
              <a:t>A </a:t>
            </a:r>
            <a:r>
              <a:rPr lang="en-US" sz="2525" b="1" dirty="0"/>
              <a:t>bid </a:t>
            </a:r>
            <a:r>
              <a:rPr lang="en-US" sz="2525" dirty="0"/>
              <a:t>is a formal written proposal that lists all the goods and services that will be provided, their corresponding prices, and the timeline for </a:t>
            </a:r>
            <a:r>
              <a:rPr lang="en-US" sz="2525" dirty="0" smtClean="0"/>
              <a:t>delivery 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7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Negotiate the purchase</a:t>
            </a:r>
          </a:p>
          <a:p>
            <a:pPr lvl="1"/>
            <a:r>
              <a:rPr lang="en-US" sz="2525" b="1" dirty="0" smtClean="0"/>
              <a:t>Negotiation </a:t>
            </a:r>
            <a:r>
              <a:rPr lang="en-US" sz="2525" dirty="0" smtClean="0"/>
              <a:t>is when individuals come together in an attempt to reach an agreement </a:t>
            </a:r>
          </a:p>
          <a:p>
            <a:pPr lvl="1"/>
            <a:r>
              <a:rPr lang="en-US" sz="2525" dirty="0" smtClean="0"/>
              <a:t>Involves</a:t>
            </a:r>
          </a:p>
          <a:p>
            <a:pPr lvl="2"/>
            <a:r>
              <a:rPr lang="en-US" sz="2450" dirty="0"/>
              <a:t>G</a:t>
            </a:r>
            <a:r>
              <a:rPr lang="en-US" sz="2450" dirty="0" smtClean="0"/>
              <a:t>etting a good price and payment schedule for the goods, as well as timely delivery</a:t>
            </a:r>
          </a:p>
          <a:p>
            <a:pPr lvl="2"/>
            <a:r>
              <a:rPr lang="en-US" sz="2450" dirty="0" smtClean="0"/>
              <a:t>Confirming quality and value</a:t>
            </a:r>
          </a:p>
          <a:p>
            <a:pPr lvl="2"/>
            <a:r>
              <a:rPr lang="en-US" sz="2450" dirty="0" smtClean="0"/>
              <a:t>Scale discounts</a:t>
            </a:r>
          </a:p>
        </p:txBody>
      </p:sp>
    </p:spTree>
    <p:extLst>
      <p:ext uri="{BB962C8B-B14F-4D97-AF65-F5344CB8AC3E}">
        <p14:creationId xmlns:p14="http://schemas.microsoft.com/office/powerpoint/2010/main" val="233093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Quality and value</a:t>
            </a:r>
          </a:p>
          <a:p>
            <a:pPr lvl="1"/>
            <a:r>
              <a:rPr lang="en-US" sz="2525" i="1" dirty="0" smtClean="0"/>
              <a:t>Value</a:t>
            </a:r>
            <a:r>
              <a:rPr lang="en-US" sz="2525" dirty="0" smtClean="0"/>
              <a:t> is getting the highest quality for the lowest price</a:t>
            </a:r>
          </a:p>
          <a:p>
            <a:pPr lvl="1"/>
            <a:r>
              <a:rPr lang="en-US" sz="2525" dirty="0" smtClean="0"/>
              <a:t>Buyers must understand how quality and price affect value in their industries to negotiate the best deals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8348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1" indent="-257175">
              <a:buFont typeface="Arial" charset="0"/>
              <a:buChar char="•"/>
            </a:pPr>
            <a:r>
              <a:rPr lang="en-US" sz="2525" dirty="0" smtClean="0"/>
              <a:t>Economies of scale</a:t>
            </a:r>
          </a:p>
          <a:p>
            <a:pPr marL="557212" lvl="2" indent="-257175"/>
            <a:r>
              <a:rPr lang="en-US" sz="2450" dirty="0" smtClean="0"/>
              <a:t>A </a:t>
            </a:r>
            <a:r>
              <a:rPr lang="en-US" sz="2450" i="1" dirty="0" smtClean="0"/>
              <a:t>quantity discount</a:t>
            </a:r>
            <a:r>
              <a:rPr lang="en-US" sz="2450" dirty="0" smtClean="0"/>
              <a:t> is a reduced per-item price based on the number purchased, to encourage larger orders</a:t>
            </a:r>
          </a:p>
          <a:p>
            <a:pPr marL="557212" lvl="2" indent="-257175"/>
            <a:r>
              <a:rPr lang="en-US" sz="2450" b="1" dirty="0" smtClean="0"/>
              <a:t>Economy </a:t>
            </a:r>
            <a:r>
              <a:rPr lang="en-US" sz="2450" b="1" dirty="0"/>
              <a:t>of scale </a:t>
            </a:r>
            <a:r>
              <a:rPr lang="en-US" sz="2450" dirty="0"/>
              <a:t>is the decrease in unit cost of a product resulting from large scale manufacturing </a:t>
            </a:r>
            <a:r>
              <a:rPr lang="en-US" sz="2450" dirty="0" smtClean="0"/>
              <a:t>operations </a:t>
            </a:r>
            <a:endParaRPr lang="en-US" sz="2450" b="1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02845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Award the contract</a:t>
            </a:r>
          </a:p>
          <a:p>
            <a:pPr lvl="1"/>
            <a:r>
              <a:rPr lang="en-US" sz="2525" dirty="0" smtClean="0"/>
              <a:t>Done by notifying the vendor that its bid was accepted and completing a purchase order for the product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purchase order (PO) </a:t>
            </a:r>
            <a:r>
              <a:rPr lang="en-US" sz="2525" dirty="0" smtClean="0"/>
              <a:t>is a form a buyer sends to the vendor to officially place an order 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42323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774" y="6391273"/>
            <a:ext cx="1885951" cy="18097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83" y="1729181"/>
            <a:ext cx="5367234" cy="46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87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Receive the order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packing list</a:t>
            </a:r>
            <a:r>
              <a:rPr lang="en-US" sz="2525" dirty="0" smtClean="0"/>
              <a:t> lists the contents of the package</a:t>
            </a:r>
          </a:p>
          <a:p>
            <a:pPr lvl="2"/>
            <a:r>
              <a:rPr lang="en-US" sz="2450" dirty="0" smtClean="0"/>
              <a:t>Also called a </a:t>
            </a:r>
            <a:r>
              <a:rPr lang="en-US" sz="2450" i="1" dirty="0" smtClean="0"/>
              <a:t>packing slip</a:t>
            </a:r>
          </a:p>
          <a:p>
            <a:pPr lvl="2"/>
            <a:r>
              <a:rPr lang="en-US" sz="2450" dirty="0" smtClean="0"/>
              <a:t>Included in a shipment of goods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receiving record </a:t>
            </a:r>
            <a:r>
              <a:rPr lang="en-US" sz="2525" dirty="0" smtClean="0"/>
              <a:t>is the form on which all merchandise received is listed as it comes into the place of business</a:t>
            </a:r>
          </a:p>
          <a:p>
            <a:pPr lvl="1"/>
            <a:r>
              <a:rPr lang="en-US" sz="2525" b="1" dirty="0" smtClean="0"/>
              <a:t>Marking </a:t>
            </a:r>
            <a:r>
              <a:rPr lang="en-US" sz="2525" dirty="0" smtClean="0"/>
              <a:t>is attaching the price to each item that will be sold 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44707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Purchasing and</a:t>
            </a:r>
          </a:p>
          <a:p>
            <a:r>
              <a:rPr lang="en-US" sz="5700" dirty="0" smtClean="0"/>
              <a:t>Inventory Control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16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748727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Pay the invoice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b="1" dirty="0" smtClean="0"/>
              <a:t>invoice </a:t>
            </a:r>
            <a:r>
              <a:rPr lang="en-US" sz="2525" dirty="0" smtClean="0"/>
              <a:t>is a vendor bill requesting payment for goods shipped or services provided</a:t>
            </a:r>
          </a:p>
          <a:p>
            <a:pPr lvl="1"/>
            <a:r>
              <a:rPr lang="en-US" sz="2525" dirty="0" smtClean="0"/>
              <a:t>Large businesses often have a formal process for payment and approval of invoices that includes management</a:t>
            </a:r>
          </a:p>
        </p:txBody>
      </p:sp>
    </p:spTree>
    <p:extLst>
      <p:ext uri="{BB962C8B-B14F-4D97-AF65-F5344CB8AC3E}">
        <p14:creationId xmlns:p14="http://schemas.microsoft.com/office/powerpoint/2010/main" val="359231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Discounts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cash discount</a:t>
            </a:r>
            <a:r>
              <a:rPr lang="en-US" sz="2525" dirty="0" smtClean="0"/>
              <a:t> is usually a percentage deducted from the total invoice amount, offered to encourage a customer to pay a bill early</a:t>
            </a:r>
          </a:p>
          <a:p>
            <a:pPr lvl="1"/>
            <a:r>
              <a:rPr lang="en-US" sz="2525" dirty="0" smtClean="0"/>
              <a:t>Often show up in a format similar to </a:t>
            </a:r>
            <a:r>
              <a:rPr lang="en-US" sz="2525" i="1" dirty="0" smtClean="0"/>
              <a:t>2/10, net 30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185636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Terms </a:t>
            </a:r>
            <a:r>
              <a:rPr lang="en-US" sz="2600" b="1" dirty="0"/>
              <a:t>for delivery </a:t>
            </a:r>
            <a:r>
              <a:rPr lang="en-US" sz="2600" dirty="0"/>
              <a:t>are the delivery arrangements made between the buyer and </a:t>
            </a:r>
            <a:r>
              <a:rPr lang="en-US" sz="2600" dirty="0" smtClean="0"/>
              <a:t>seller </a:t>
            </a:r>
            <a:endParaRPr lang="en-US" sz="2600" dirty="0"/>
          </a:p>
          <a:p>
            <a:r>
              <a:rPr lang="en-US" sz="2600" b="1" dirty="0"/>
              <a:t>Free on board (FOB) </a:t>
            </a:r>
            <a:r>
              <a:rPr lang="en-US" sz="2600" dirty="0"/>
              <a:t>indicates which </a:t>
            </a:r>
            <a:r>
              <a:rPr lang="en-US" sz="2600" dirty="0" smtClean="0"/>
              <a:t>party has </a:t>
            </a:r>
            <a:r>
              <a:rPr lang="en-US" sz="2600" dirty="0"/>
              <a:t>liability for the shipment if damages are incurred and at what point ownership of the goods changes </a:t>
            </a:r>
            <a:r>
              <a:rPr lang="en-US" sz="2600" dirty="0" smtClean="0"/>
              <a:t>hands</a:t>
            </a:r>
          </a:p>
          <a:p>
            <a:pPr lvl="1"/>
            <a:r>
              <a:rPr lang="en-US" sz="2525" i="1" dirty="0" smtClean="0"/>
              <a:t>FOB shipping point</a:t>
            </a:r>
            <a:r>
              <a:rPr lang="en-US" sz="2525" dirty="0" smtClean="0"/>
              <a:t> means the buyer is responsible and pays for shipping</a:t>
            </a:r>
          </a:p>
          <a:p>
            <a:pPr lvl="1"/>
            <a:r>
              <a:rPr lang="en-US" sz="2525" i="1" dirty="0" smtClean="0"/>
              <a:t>FOB destination point</a:t>
            </a:r>
            <a:r>
              <a:rPr lang="en-US" sz="2525" dirty="0" smtClean="0"/>
              <a:t> means the seller is responsible until the shipment reaches the buyer </a:t>
            </a:r>
            <a:endParaRPr lang="en-US" sz="2525" b="1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94766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Purchasing Process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Evaluate the vendor</a:t>
            </a:r>
          </a:p>
          <a:p>
            <a:pPr lvl="1"/>
            <a:r>
              <a:rPr lang="en-US" sz="2525" b="1" dirty="0" smtClean="0"/>
              <a:t>Quality control </a:t>
            </a:r>
            <a:r>
              <a:rPr lang="en-US" sz="2525" dirty="0" smtClean="0"/>
              <a:t>is checking goods as they are produced or received to ensure the quality meets expectations</a:t>
            </a:r>
          </a:p>
          <a:p>
            <a:pPr lvl="1"/>
            <a:r>
              <a:rPr lang="en-US" sz="2525" dirty="0" smtClean="0"/>
              <a:t>Often done after receiving the vendor’s invoice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b="1" dirty="0"/>
          </a:p>
          <a:p>
            <a:endParaRPr lang="en-US" sz="2600" b="1" dirty="0" smtClean="0"/>
          </a:p>
          <a:p>
            <a:endParaRPr lang="en-US" sz="2600" b="1" dirty="0"/>
          </a:p>
          <a:p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4017966"/>
            <a:ext cx="5067300" cy="24018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05424" y="6348413"/>
            <a:ext cx="1885951" cy="180975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dirty="0" smtClean="0"/>
              <a:t>Goodheart-Willcox Publisher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Why </a:t>
            </a:r>
            <a:r>
              <a:rPr lang="en-US" sz="2800" dirty="0"/>
              <a:t>do purchasing agents buy goods and </a:t>
            </a:r>
            <a:r>
              <a:rPr lang="en-US" sz="2800" dirty="0" smtClean="0"/>
              <a:t>services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Purchasing </a:t>
            </a:r>
            <a:r>
              <a:rPr lang="en-US" sz="2800" dirty="0">
                <a:solidFill>
                  <a:srgbClr val="00B0F0"/>
                </a:solidFill>
              </a:rPr>
              <a:t>agents buy goods and </a:t>
            </a:r>
            <a:r>
              <a:rPr lang="en-US" sz="2800" dirty="0" smtClean="0">
                <a:solidFill>
                  <a:srgbClr val="00B0F0"/>
                </a:solidFill>
              </a:rPr>
              <a:t>services </a:t>
            </a:r>
            <a:r>
              <a:rPr lang="en-US" sz="2800" dirty="0">
                <a:solidFill>
                  <a:srgbClr val="00B0F0"/>
                </a:solidFill>
              </a:rPr>
              <a:t>the company needs internally to </a:t>
            </a:r>
            <a:r>
              <a:rPr lang="en-US" sz="2800" dirty="0" smtClean="0">
                <a:solidFill>
                  <a:srgbClr val="00B0F0"/>
                </a:solidFill>
              </a:rPr>
              <a:t>operate </a:t>
            </a:r>
            <a:r>
              <a:rPr lang="en-US" sz="2800" dirty="0">
                <a:solidFill>
                  <a:srgbClr val="00B0F0"/>
                </a:solidFill>
              </a:rPr>
              <a:t>its business. The goods </a:t>
            </a:r>
            <a:r>
              <a:rPr lang="en-US" sz="2800" dirty="0" smtClean="0">
                <a:solidFill>
                  <a:srgbClr val="00B0F0"/>
                </a:solidFill>
              </a:rPr>
              <a:t>purchased </a:t>
            </a:r>
            <a:r>
              <a:rPr lang="en-US" sz="2800" dirty="0">
                <a:solidFill>
                  <a:srgbClr val="00B0F0"/>
                </a:solidFill>
              </a:rPr>
              <a:t>are not resold to customers; </a:t>
            </a:r>
            <a:r>
              <a:rPr lang="en-US" sz="2800" dirty="0" smtClean="0">
                <a:solidFill>
                  <a:srgbClr val="00B0F0"/>
                </a:solidFill>
              </a:rPr>
              <a:t>rather</a:t>
            </a:r>
            <a:r>
              <a:rPr lang="en-US" sz="2800" dirty="0">
                <a:solidFill>
                  <a:srgbClr val="00B0F0"/>
                </a:solidFill>
              </a:rPr>
              <a:t>, they are used within the </a:t>
            </a:r>
            <a:r>
              <a:rPr lang="en-US" sz="2800" dirty="0" smtClean="0">
                <a:solidFill>
                  <a:srgbClr val="00B0F0"/>
                </a:solidFill>
              </a:rPr>
              <a:t>organization.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16.1 Review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062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Why </a:t>
            </a:r>
            <a:r>
              <a:rPr lang="en-US" sz="2800" dirty="0"/>
              <a:t>do buyers for a business </a:t>
            </a:r>
            <a:r>
              <a:rPr lang="en-US" sz="2800" dirty="0" smtClean="0"/>
              <a:t>purchase </a:t>
            </a:r>
            <a:r>
              <a:rPr lang="en-US" sz="2800" dirty="0"/>
              <a:t>products?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They </a:t>
            </a:r>
            <a:r>
              <a:rPr lang="en-US" sz="2800" dirty="0">
                <a:solidFill>
                  <a:srgbClr val="00B0F0"/>
                </a:solidFill>
              </a:rPr>
              <a:t>purchase products that the </a:t>
            </a:r>
            <a:r>
              <a:rPr lang="en-US" sz="2800" dirty="0" smtClean="0">
                <a:solidFill>
                  <a:srgbClr val="00B0F0"/>
                </a:solidFill>
              </a:rPr>
              <a:t>business </a:t>
            </a:r>
            <a:r>
              <a:rPr lang="en-US" sz="2800" dirty="0">
                <a:solidFill>
                  <a:srgbClr val="00B0F0"/>
                </a:solidFill>
              </a:rPr>
              <a:t>will not use, but resell to </a:t>
            </a:r>
            <a:r>
              <a:rPr lang="en-US" sz="2800" dirty="0" smtClean="0">
                <a:solidFill>
                  <a:srgbClr val="00B0F0"/>
                </a:solidFill>
              </a:rPr>
              <a:t>customers.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What is the bidding process?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bidding process is a series of steps the buyer takes to obtain the best price for a purchase.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0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9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16.1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609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does negotiating a purchase </a:t>
            </a:r>
            <a:r>
              <a:rPr lang="en-US" sz="2800" dirty="0" smtClean="0"/>
              <a:t>involve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Negotiating </a:t>
            </a:r>
            <a:r>
              <a:rPr lang="en-US" sz="2800" dirty="0">
                <a:solidFill>
                  <a:srgbClr val="00B0F0"/>
                </a:solidFill>
              </a:rPr>
              <a:t>a purchase involves getting a </a:t>
            </a:r>
            <a:r>
              <a:rPr lang="en-US" sz="2800" dirty="0" smtClean="0">
                <a:solidFill>
                  <a:srgbClr val="00B0F0"/>
                </a:solidFill>
              </a:rPr>
              <a:t>good </a:t>
            </a:r>
            <a:r>
              <a:rPr lang="en-US" sz="2800" dirty="0">
                <a:solidFill>
                  <a:srgbClr val="00B0F0"/>
                </a:solidFill>
              </a:rPr>
              <a:t>price and payment schedule for the </a:t>
            </a:r>
            <a:r>
              <a:rPr lang="en-US" sz="2800" dirty="0" smtClean="0">
                <a:solidFill>
                  <a:srgbClr val="00B0F0"/>
                </a:solidFill>
              </a:rPr>
              <a:t>goods, </a:t>
            </a:r>
            <a:r>
              <a:rPr lang="en-US" sz="2800" dirty="0">
                <a:solidFill>
                  <a:srgbClr val="00B0F0"/>
                </a:solidFill>
              </a:rPr>
              <a:t>as well as timely delivery. It also </a:t>
            </a:r>
            <a:r>
              <a:rPr lang="en-US" sz="2800" dirty="0" smtClean="0">
                <a:solidFill>
                  <a:srgbClr val="00B0F0"/>
                </a:solidFill>
              </a:rPr>
              <a:t>includes confirming </a:t>
            </a:r>
            <a:r>
              <a:rPr lang="en-US" sz="2800" dirty="0">
                <a:solidFill>
                  <a:srgbClr val="00B0F0"/>
                </a:solidFill>
              </a:rPr>
              <a:t>quality and </a:t>
            </a:r>
            <a:r>
              <a:rPr lang="en-US" sz="2800" dirty="0" smtClean="0">
                <a:solidFill>
                  <a:srgbClr val="00B0F0"/>
                </a:solidFill>
              </a:rPr>
              <a:t>value, </a:t>
            </a:r>
            <a:r>
              <a:rPr lang="en-US" sz="2800" dirty="0">
                <a:solidFill>
                  <a:srgbClr val="00B0F0"/>
                </a:solidFill>
              </a:rPr>
              <a:t>as </a:t>
            </a:r>
            <a:r>
              <a:rPr lang="en-US" sz="2800" dirty="0" smtClean="0">
                <a:solidFill>
                  <a:srgbClr val="00B0F0"/>
                </a:solidFill>
              </a:rPr>
              <a:t>well </a:t>
            </a:r>
            <a:r>
              <a:rPr lang="en-US" sz="2800" dirty="0">
                <a:solidFill>
                  <a:srgbClr val="00B0F0"/>
                </a:solidFill>
              </a:rPr>
              <a:t>as scale discounts.</a:t>
            </a:r>
          </a:p>
          <a:p>
            <a:pPr marL="0" indent="0">
              <a:buNone/>
            </a:pPr>
            <a:r>
              <a:rPr lang="en-US" sz="27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16.1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6040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Explain </a:t>
            </a:r>
            <a:r>
              <a:rPr lang="en-US" sz="2800" dirty="0"/>
              <a:t>the difference between FOB shipping </a:t>
            </a:r>
            <a:r>
              <a:rPr lang="en-US" sz="2800" dirty="0" smtClean="0"/>
              <a:t>point </a:t>
            </a:r>
            <a:r>
              <a:rPr lang="en-US" sz="2800" dirty="0"/>
              <a:t>and FOB destination point.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FOB </a:t>
            </a:r>
            <a:r>
              <a:rPr lang="en-US" sz="2800" dirty="0">
                <a:solidFill>
                  <a:srgbClr val="00B0F0"/>
                </a:solidFill>
              </a:rPr>
              <a:t>shipping point means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buyer is </a:t>
            </a:r>
            <a:r>
              <a:rPr lang="en-US" sz="2800" dirty="0" smtClean="0">
                <a:solidFill>
                  <a:srgbClr val="00B0F0"/>
                </a:solidFill>
              </a:rPr>
              <a:t>responsible </a:t>
            </a:r>
            <a:r>
              <a:rPr lang="en-US" sz="2800" dirty="0">
                <a:solidFill>
                  <a:srgbClr val="00B0F0"/>
                </a:solidFill>
              </a:rPr>
              <a:t>and pays for shipping. FOB </a:t>
            </a:r>
            <a:r>
              <a:rPr lang="en-US" sz="2800" dirty="0" smtClean="0">
                <a:solidFill>
                  <a:srgbClr val="00B0F0"/>
                </a:solidFill>
              </a:rPr>
              <a:t>destination </a:t>
            </a:r>
            <a:r>
              <a:rPr lang="en-US" sz="2800" dirty="0">
                <a:solidFill>
                  <a:srgbClr val="00B0F0"/>
                </a:solidFill>
              </a:rPr>
              <a:t>point means the seller is responsible </a:t>
            </a:r>
            <a:r>
              <a:rPr lang="en-US" sz="2800" dirty="0" smtClean="0">
                <a:solidFill>
                  <a:srgbClr val="00B0F0"/>
                </a:solidFill>
              </a:rPr>
              <a:t>until </a:t>
            </a:r>
            <a:r>
              <a:rPr lang="en-US" sz="2800" dirty="0">
                <a:solidFill>
                  <a:srgbClr val="00B0F0"/>
                </a:solidFill>
              </a:rPr>
              <a:t>the shipment reaches the buyer. The seller </a:t>
            </a:r>
            <a:r>
              <a:rPr lang="en-US" sz="2800" dirty="0" smtClean="0">
                <a:solidFill>
                  <a:srgbClr val="00B0F0"/>
                </a:solidFill>
              </a:rPr>
              <a:t>pays </a:t>
            </a:r>
            <a:r>
              <a:rPr lang="en-US" sz="2800" dirty="0">
                <a:solidFill>
                  <a:srgbClr val="00B0F0"/>
                </a:solidFill>
              </a:rPr>
              <a:t>the shipping.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16.1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5521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16.2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Inventory Control 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3069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16.2-1 Explain inventory management.</a:t>
            </a:r>
          </a:p>
          <a:p>
            <a:r>
              <a:rPr lang="en-US" sz="2800" dirty="0" smtClean="0"/>
              <a:t>16.2-2 Describe inventory-control systems.</a:t>
            </a:r>
          </a:p>
          <a:p>
            <a:r>
              <a:rPr lang="en-US" sz="2800" dirty="0" smtClean="0"/>
              <a:t>16.2-3 Identify the role of sales forecasting in inventory management. </a:t>
            </a:r>
          </a:p>
          <a:p>
            <a:r>
              <a:rPr lang="en-US" sz="2800" dirty="0" smtClean="0"/>
              <a:t>16.2-4 Discuss inventory shrinkage.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29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16.1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Purchasing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498703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 smtClean="0"/>
              <a:t>inventory management</a:t>
            </a:r>
          </a:p>
          <a:p>
            <a:r>
              <a:rPr lang="en-US" sz="2600" dirty="0" err="1" smtClean="0"/>
              <a:t>stockout</a:t>
            </a:r>
            <a:endParaRPr lang="en-US" sz="2600" dirty="0" smtClean="0"/>
          </a:p>
          <a:p>
            <a:r>
              <a:rPr lang="en-US" sz="2600" dirty="0" smtClean="0"/>
              <a:t>reorder point</a:t>
            </a:r>
          </a:p>
          <a:p>
            <a:r>
              <a:rPr lang="en-US" sz="2600" dirty="0" smtClean="0"/>
              <a:t>buffer stock</a:t>
            </a:r>
          </a:p>
          <a:p>
            <a:r>
              <a:rPr lang="en-US" sz="2600" dirty="0" smtClean="0"/>
              <a:t>carrying costs </a:t>
            </a:r>
          </a:p>
          <a:p>
            <a:r>
              <a:rPr lang="en-US" sz="2600" dirty="0" smtClean="0"/>
              <a:t>physical inventory </a:t>
            </a:r>
          </a:p>
          <a:p>
            <a:r>
              <a:rPr lang="en-US" sz="2600" dirty="0" smtClean="0"/>
              <a:t>perpetual inventory-control system</a:t>
            </a:r>
          </a:p>
          <a:p>
            <a:r>
              <a:rPr lang="en-US" sz="2600" dirty="0" smtClean="0"/>
              <a:t>manual-tag system</a:t>
            </a:r>
          </a:p>
          <a:p>
            <a:r>
              <a:rPr lang="en-US" sz="2600" dirty="0" smtClean="0"/>
              <a:t>unit-control system</a:t>
            </a:r>
          </a:p>
          <a:p>
            <a:r>
              <a:rPr lang="en-US" sz="2600" dirty="0" smtClean="0"/>
              <a:t>point-of-sale (POS) software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600" dirty="0" smtClean="0"/>
              <a:t>radio frequency identification (RFID)</a:t>
            </a:r>
          </a:p>
          <a:p>
            <a:r>
              <a:rPr lang="en-US" sz="2600" dirty="0" smtClean="0"/>
              <a:t>periodic inventory-control system</a:t>
            </a:r>
          </a:p>
          <a:p>
            <a:r>
              <a:rPr lang="en-US" sz="2600" dirty="0" smtClean="0"/>
              <a:t>just-in-time (JIT) inventory-control system</a:t>
            </a:r>
          </a:p>
          <a:p>
            <a:r>
              <a:rPr lang="en-US" sz="2600" dirty="0" smtClean="0"/>
              <a:t>80/20 inventory rule</a:t>
            </a:r>
          </a:p>
          <a:p>
            <a:r>
              <a:rPr lang="en-US" sz="2600" dirty="0" smtClean="0"/>
              <a:t>turnover rate</a:t>
            </a:r>
          </a:p>
          <a:p>
            <a:r>
              <a:rPr lang="en-US" sz="2600" dirty="0" smtClean="0"/>
              <a:t>inventory shrinkage</a:t>
            </a:r>
          </a:p>
          <a:p>
            <a:r>
              <a:rPr lang="en-US" sz="2600" dirty="0" smtClean="0"/>
              <a:t>internal theft</a:t>
            </a:r>
          </a:p>
          <a:p>
            <a:r>
              <a:rPr lang="en-US" sz="2600" dirty="0" smtClean="0"/>
              <a:t>external theft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104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is it important for a business to manage its inventory?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3800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Managing Inventory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Inventory management </a:t>
            </a:r>
            <a:r>
              <a:rPr lang="en-US" sz="2600" dirty="0" smtClean="0"/>
              <a:t>is ordering the goods, receiving them into stock on arrival, and paying the supplier or vendor</a:t>
            </a:r>
          </a:p>
          <a:p>
            <a:r>
              <a:rPr lang="en-US" sz="2600" dirty="0" smtClean="0"/>
              <a:t>When managing inventory, three factors need to be considered: </a:t>
            </a:r>
          </a:p>
          <a:p>
            <a:pPr lvl="1"/>
            <a:r>
              <a:rPr lang="en-US" sz="2525" dirty="0"/>
              <a:t>L</a:t>
            </a:r>
            <a:r>
              <a:rPr lang="en-US" sz="2525" dirty="0" smtClean="0"/>
              <a:t>ead time </a:t>
            </a:r>
          </a:p>
          <a:p>
            <a:pPr lvl="1"/>
            <a:r>
              <a:rPr lang="en-US" sz="2525" dirty="0"/>
              <a:t>S</a:t>
            </a:r>
            <a:r>
              <a:rPr lang="en-US" sz="2525" dirty="0" smtClean="0"/>
              <a:t>tock needs</a:t>
            </a:r>
          </a:p>
          <a:p>
            <a:pPr lvl="1"/>
            <a:r>
              <a:rPr lang="en-US" sz="2525" dirty="0"/>
              <a:t>C</a:t>
            </a:r>
            <a:r>
              <a:rPr lang="en-US" sz="2525" dirty="0" smtClean="0"/>
              <a:t>arrying costs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096999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Managing Inventory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Lead time </a:t>
            </a:r>
            <a:r>
              <a:rPr lang="en-US" sz="2600" dirty="0" smtClean="0"/>
              <a:t>is the total time it takes from placing an order until it is received</a:t>
            </a:r>
          </a:p>
          <a:p>
            <a:pPr lvl="1"/>
            <a:r>
              <a:rPr lang="en-US" sz="2525" dirty="0" smtClean="0"/>
              <a:t>Can be days, weeks, or longer, depending on the product and vendor</a:t>
            </a:r>
          </a:p>
          <a:p>
            <a:pPr lvl="1"/>
            <a:r>
              <a:rPr lang="en-US" sz="2525" dirty="0" smtClean="0"/>
              <a:t>Must be taking into consideration when planning for inventory purchases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952949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Managing Inventory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err="1" smtClean="0"/>
              <a:t>stockout</a:t>
            </a:r>
            <a:r>
              <a:rPr lang="en-US" sz="2600" b="1" dirty="0" smtClean="0"/>
              <a:t> </a:t>
            </a:r>
            <a:r>
              <a:rPr lang="en-US" sz="2600" dirty="0" smtClean="0"/>
              <a:t>is running out of stock 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reorder point</a:t>
            </a:r>
            <a:r>
              <a:rPr lang="en-US" sz="2600" dirty="0" smtClean="0"/>
              <a:t> is the point at which a business orders more of a product before the inventory gets too low</a:t>
            </a:r>
          </a:p>
        </p:txBody>
      </p:sp>
    </p:spTree>
    <p:extLst>
      <p:ext uri="{BB962C8B-B14F-4D97-AF65-F5344CB8AC3E}">
        <p14:creationId xmlns:p14="http://schemas.microsoft.com/office/powerpoint/2010/main" val="3665874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Managing Inventory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Buffer stock</a:t>
            </a:r>
            <a:r>
              <a:rPr lang="en-US" sz="2600" dirty="0"/>
              <a:t> is additional stock kept above the minimum amount required to meet forecasted sales</a:t>
            </a:r>
          </a:p>
          <a:p>
            <a:pPr lvl="1"/>
            <a:r>
              <a:rPr lang="en-US" sz="2475" dirty="0"/>
              <a:t>Also known as </a:t>
            </a:r>
            <a:r>
              <a:rPr lang="en-US" sz="2475" i="1" dirty="0"/>
              <a:t>safety stock</a:t>
            </a:r>
          </a:p>
          <a:p>
            <a:pPr lvl="1"/>
            <a:r>
              <a:rPr lang="en-US" sz="2475" dirty="0"/>
              <a:t>Helps prevent the business from running out of stock</a:t>
            </a:r>
          </a:p>
          <a:p>
            <a:r>
              <a:rPr lang="en-US" sz="2600" i="1" dirty="0"/>
              <a:t>Anticipation stock</a:t>
            </a:r>
            <a:r>
              <a:rPr lang="en-US" sz="2600" dirty="0"/>
              <a:t> is the necessary extra stock of products that sell more in certain seasons</a:t>
            </a:r>
            <a:endParaRPr lang="en-US" sz="26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54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Managing Inventory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Carrying costs </a:t>
            </a:r>
            <a:r>
              <a:rPr lang="en-US" sz="2600" dirty="0" smtClean="0"/>
              <a:t>are directly related to holding inventory and are part of inventory management </a:t>
            </a:r>
          </a:p>
          <a:p>
            <a:pPr lvl="1"/>
            <a:r>
              <a:rPr lang="en-US" sz="2525" dirty="0" smtClean="0"/>
              <a:t>Capital costs</a:t>
            </a:r>
          </a:p>
          <a:p>
            <a:pPr lvl="1"/>
            <a:r>
              <a:rPr lang="en-US" sz="2525" dirty="0" smtClean="0"/>
              <a:t>Handling costs</a:t>
            </a:r>
          </a:p>
          <a:p>
            <a:pPr lvl="1"/>
            <a:r>
              <a:rPr lang="en-US" sz="2525" dirty="0" smtClean="0"/>
              <a:t>Storage costs</a:t>
            </a:r>
          </a:p>
          <a:p>
            <a:pPr lvl="1"/>
            <a:r>
              <a:rPr lang="en-US" sz="2525" dirty="0" smtClean="0"/>
              <a:t>Inventory-risk costs </a:t>
            </a:r>
          </a:p>
          <a:p>
            <a:pPr lvl="1"/>
            <a:r>
              <a:rPr lang="en-US" sz="2525" dirty="0" smtClean="0"/>
              <a:t>Inventory insurance costs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51043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Managing Inventory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Capital costs</a:t>
            </a:r>
            <a:r>
              <a:rPr lang="en-US" sz="2600" dirty="0" smtClean="0"/>
              <a:t> are related to borrowing cash from lenders to purchase inventory from vendors</a:t>
            </a:r>
          </a:p>
          <a:p>
            <a:r>
              <a:rPr lang="en-US" sz="2600" i="1" dirty="0" smtClean="0"/>
              <a:t>Handling costs</a:t>
            </a:r>
            <a:r>
              <a:rPr lang="en-US" sz="2600" dirty="0" smtClean="0"/>
              <a:t> are related to the physical handling of the inventory and any necessary clerical work</a:t>
            </a:r>
          </a:p>
          <a:p>
            <a:r>
              <a:rPr lang="en-US" sz="2600" i="1" dirty="0" smtClean="0"/>
              <a:t>Storage costs</a:t>
            </a:r>
            <a:r>
              <a:rPr lang="en-US" sz="2600" dirty="0" smtClean="0"/>
              <a:t> are paid for renting warehouse space or building a company-owned warehouse</a:t>
            </a:r>
          </a:p>
        </p:txBody>
      </p:sp>
    </p:spTree>
    <p:extLst>
      <p:ext uri="{BB962C8B-B14F-4D97-AF65-F5344CB8AC3E}">
        <p14:creationId xmlns:p14="http://schemas.microsoft.com/office/powerpoint/2010/main" val="4171109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Managing Inventory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/>
              <a:t>Inventory-risk costs</a:t>
            </a:r>
            <a:r>
              <a:rPr lang="en-US" sz="2600" dirty="0"/>
              <a:t> include the cost of inventory shrinkage, slow-moving inventory, damaged or obsolete inventory, and </a:t>
            </a:r>
            <a:r>
              <a:rPr lang="en-US" sz="2600" dirty="0" err="1"/>
              <a:t>nonselling</a:t>
            </a:r>
            <a:r>
              <a:rPr lang="en-US" sz="2600" dirty="0"/>
              <a:t> merchandise that must be destroyed or donated for a tax </a:t>
            </a:r>
            <a:r>
              <a:rPr lang="en-US" sz="2600" dirty="0" smtClean="0"/>
              <a:t>write-off</a:t>
            </a:r>
          </a:p>
          <a:p>
            <a:r>
              <a:rPr lang="en-US" sz="2600" i="1" dirty="0" smtClean="0"/>
              <a:t>Inventory insurance costs</a:t>
            </a:r>
            <a:r>
              <a:rPr lang="en-US" sz="2600" dirty="0" smtClean="0"/>
              <a:t> include premiums and taxes that are calculated as a percentage of the inventory value</a:t>
            </a:r>
            <a:endParaRPr lang="en-US" sz="2600" i="1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30393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Managing Inventory (Continued)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399" y="1728788"/>
            <a:ext cx="3429000" cy="46672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00574" y="6396038"/>
            <a:ext cx="1885951" cy="180975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dirty="0" smtClean="0"/>
              <a:t>Goodheart-Willcox Publisher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6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16.1-1 Discuss two types of organizational buyers.</a:t>
            </a:r>
          </a:p>
          <a:p>
            <a:r>
              <a:rPr lang="en-US" sz="2800" dirty="0" smtClean="0"/>
              <a:t>16.1-2 List steps of the purchasing process.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9652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Inventory-Control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Primary types of retail inventory-control systems</a:t>
            </a:r>
          </a:p>
          <a:p>
            <a:pPr lvl="1"/>
            <a:r>
              <a:rPr lang="en-US" sz="2525" dirty="0" smtClean="0"/>
              <a:t>Perpetual</a:t>
            </a:r>
          </a:p>
          <a:p>
            <a:pPr lvl="1"/>
            <a:r>
              <a:rPr lang="en-US" sz="2525" dirty="0" smtClean="0"/>
              <a:t>Periodic</a:t>
            </a:r>
          </a:p>
          <a:p>
            <a:pPr lvl="1"/>
            <a:r>
              <a:rPr lang="en-US" sz="2525" dirty="0" smtClean="0"/>
              <a:t>Just-in-time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physical inventory </a:t>
            </a:r>
            <a:r>
              <a:rPr lang="en-US" sz="2600" dirty="0" smtClean="0"/>
              <a:t>is an actual count of all items in inventory at one time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503247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Inventory-Control Systems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Perpetual inventory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perpetual inventory-control system </a:t>
            </a:r>
            <a:r>
              <a:rPr lang="en-US" sz="2525" dirty="0" smtClean="0"/>
              <a:t>is a method of counting inventory that shows the quantity on hand at all times</a:t>
            </a:r>
          </a:p>
          <a:p>
            <a:pPr lvl="1"/>
            <a:r>
              <a:rPr lang="en-US" sz="2525" dirty="0" smtClean="0"/>
              <a:t>Two types</a:t>
            </a:r>
          </a:p>
          <a:p>
            <a:pPr lvl="2"/>
            <a:r>
              <a:rPr lang="en-US" sz="2450" dirty="0" smtClean="0"/>
              <a:t>Manual</a:t>
            </a:r>
          </a:p>
          <a:p>
            <a:pPr lvl="2"/>
            <a:r>
              <a:rPr lang="en-US" sz="2450" dirty="0" smtClean="0"/>
              <a:t>Computerized </a:t>
            </a:r>
          </a:p>
        </p:txBody>
      </p:sp>
    </p:spTree>
    <p:extLst>
      <p:ext uri="{BB962C8B-B14F-4D97-AF65-F5344CB8AC3E}">
        <p14:creationId xmlns:p14="http://schemas.microsoft.com/office/powerpoint/2010/main" val="2317569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Inventory-Control Systems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 a </a:t>
            </a:r>
            <a:r>
              <a:rPr lang="en-US" sz="2600" i="1" dirty="0"/>
              <a:t>manual perpetual inventory-control system</a:t>
            </a:r>
            <a:r>
              <a:rPr lang="en-US" sz="2600" dirty="0"/>
              <a:t>, the inventory is calculated by physically counting and recording individual </a:t>
            </a:r>
            <a:r>
              <a:rPr lang="en-US" sz="2600" dirty="0" smtClean="0"/>
              <a:t>items </a:t>
            </a:r>
            <a:endParaRPr lang="en-US" sz="2600" dirty="0"/>
          </a:p>
          <a:p>
            <a:pPr lvl="1"/>
            <a:r>
              <a:rPr lang="en-US" sz="2525" dirty="0"/>
              <a:t>A </a:t>
            </a:r>
            <a:r>
              <a:rPr lang="en-US" sz="2525" b="1" dirty="0" smtClean="0"/>
              <a:t>manual-tag </a:t>
            </a:r>
            <a:r>
              <a:rPr lang="en-US" sz="2525" b="1" dirty="0"/>
              <a:t>system </a:t>
            </a:r>
            <a:r>
              <a:rPr lang="en-US" sz="2525" dirty="0"/>
              <a:t>tracks sales by removing price tags when the products are </a:t>
            </a:r>
            <a:r>
              <a:rPr lang="en-US" sz="2525" dirty="0" smtClean="0"/>
              <a:t>sold </a:t>
            </a:r>
            <a:endParaRPr lang="en-US" sz="2525" dirty="0"/>
          </a:p>
          <a:p>
            <a:pPr lvl="1"/>
            <a:r>
              <a:rPr lang="en-US" sz="2525" dirty="0"/>
              <a:t>A </a:t>
            </a:r>
            <a:r>
              <a:rPr lang="en-US" sz="2525" b="1" dirty="0"/>
              <a:t>unit-control system </a:t>
            </a:r>
            <a:r>
              <a:rPr lang="en-US" sz="2525" dirty="0"/>
              <a:t>uses a visual determination to decide when more stock is </a:t>
            </a:r>
            <a:r>
              <a:rPr lang="en-US" sz="2525" dirty="0" smtClean="0"/>
              <a:t>needed</a:t>
            </a:r>
          </a:p>
          <a:p>
            <a:pPr lvl="2"/>
            <a:r>
              <a:rPr lang="en-US" sz="2450" dirty="0" smtClean="0"/>
              <a:t>Can be done by looking at the inventory or using bin tickets</a:t>
            </a:r>
          </a:p>
          <a:p>
            <a:pPr lvl="2"/>
            <a:r>
              <a:rPr lang="en-US" sz="2450" dirty="0" smtClean="0"/>
              <a:t>A </a:t>
            </a:r>
            <a:r>
              <a:rPr lang="en-US" sz="2450" i="1" dirty="0" smtClean="0"/>
              <a:t>bin ticket</a:t>
            </a:r>
            <a:r>
              <a:rPr lang="en-US" sz="2450" dirty="0" smtClean="0"/>
              <a:t> is a tiny card placed by the product</a:t>
            </a:r>
            <a:endParaRPr lang="en-US" sz="245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78486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Inventory-Control Systems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Most businesses use </a:t>
            </a:r>
            <a:r>
              <a:rPr lang="en-US" sz="2600" i="1" dirty="0" smtClean="0"/>
              <a:t>computerized inventory-control systems </a:t>
            </a:r>
            <a:r>
              <a:rPr lang="en-US" sz="2600" dirty="0" smtClean="0"/>
              <a:t>for more control and information</a:t>
            </a:r>
            <a:endParaRPr lang="en-US" sz="2600" i="1" dirty="0" smtClean="0"/>
          </a:p>
          <a:p>
            <a:pPr lvl="1"/>
            <a:r>
              <a:rPr lang="en-US" sz="2525" b="1" dirty="0" smtClean="0"/>
              <a:t>Point-of-sale (POS) software</a:t>
            </a:r>
            <a:r>
              <a:rPr lang="en-US" sz="2525" dirty="0" smtClean="0"/>
              <a:t> electronically records each sale when it happens by scanning product bar codes</a:t>
            </a:r>
          </a:p>
          <a:p>
            <a:pPr lvl="1"/>
            <a:r>
              <a:rPr lang="en-US" sz="2525" b="1" dirty="0" smtClean="0"/>
              <a:t>Radio frequency identification (RFID)</a:t>
            </a:r>
            <a:r>
              <a:rPr lang="en-US" sz="2525" dirty="0" smtClean="0"/>
              <a:t> uses computer chips attached to inventory items and radio frequency receivers to track inventory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972964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Inventory-Control Systems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periodic inventory-control system </a:t>
            </a:r>
            <a:r>
              <a:rPr lang="en-US" sz="2600" dirty="0" smtClean="0"/>
              <a:t>involves taking a physical count of merchandise at regular periods, such as weekly or monthly</a:t>
            </a:r>
          </a:p>
          <a:p>
            <a:pPr lvl="1"/>
            <a:r>
              <a:rPr lang="en-US" sz="2525" dirty="0" smtClean="0"/>
              <a:t>Actual inventory is not accurate on a day-to-day basis</a:t>
            </a:r>
          </a:p>
          <a:p>
            <a:pPr lvl="1"/>
            <a:r>
              <a:rPr lang="en-US" sz="2525" dirty="0" smtClean="0"/>
              <a:t>Typically used by small businesses or businesses without inventory software</a:t>
            </a:r>
          </a:p>
        </p:txBody>
      </p:sp>
    </p:spTree>
    <p:extLst>
      <p:ext uri="{BB962C8B-B14F-4D97-AF65-F5344CB8AC3E}">
        <p14:creationId xmlns:p14="http://schemas.microsoft.com/office/powerpoint/2010/main" val="2967456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Inventory-Control Systems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</a:t>
            </a:r>
            <a:r>
              <a:rPr lang="en-US" sz="2600" b="1" dirty="0"/>
              <a:t>just-in-time (JIT) inventory-control system </a:t>
            </a:r>
            <a:r>
              <a:rPr lang="en-US" sz="2600" dirty="0"/>
              <a:t>keeps a minimal amount of production materials or sales inventory on hand at all </a:t>
            </a:r>
            <a:r>
              <a:rPr lang="en-US" sz="2600" dirty="0" smtClean="0"/>
              <a:t>times</a:t>
            </a:r>
          </a:p>
          <a:p>
            <a:pPr lvl="1"/>
            <a:r>
              <a:rPr lang="en-US" sz="2525" dirty="0" smtClean="0"/>
              <a:t>Materials are made available </a:t>
            </a:r>
            <a:r>
              <a:rPr lang="en-US" sz="2525" i="1" dirty="0" smtClean="0"/>
              <a:t>just in time</a:t>
            </a:r>
            <a:r>
              <a:rPr lang="en-US" sz="2525" dirty="0" smtClean="0"/>
              <a:t> for the next link in the supply chain to use them</a:t>
            </a:r>
          </a:p>
          <a:p>
            <a:pPr lvl="1"/>
            <a:r>
              <a:rPr lang="en-US" sz="2525" dirty="0" smtClean="0"/>
              <a:t>Reduces losses and possible damage to products sitting on shelves or with expiration dates </a:t>
            </a:r>
            <a:endParaRPr lang="en-US" sz="2525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584063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Forecasting to Manage Inventory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Sales forecasting based on previous sales history helps businesses plan for upcoming inventory needs 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	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				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3191529"/>
            <a:ext cx="7677150" cy="147572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681786" y="4667250"/>
            <a:ext cx="1885951" cy="180975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dirty="0" smtClean="0"/>
              <a:t>Goodheart-Willcox Publisher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26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Forecasting to Manage Inventory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80/20 inventory rule </a:t>
            </a:r>
            <a:r>
              <a:rPr lang="en-US" sz="2600" dirty="0" smtClean="0"/>
              <a:t>states that 80 percent of the sales for a business comes from 20 percent of its inventory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productive inventory</a:t>
            </a:r>
            <a:r>
              <a:rPr lang="en-US" sz="2525" dirty="0" smtClean="0"/>
              <a:t> is the 20 percent of the inventory that produces the most sales</a:t>
            </a:r>
          </a:p>
          <a:p>
            <a:pPr lvl="1"/>
            <a:r>
              <a:rPr lang="en-US" sz="2525" dirty="0" smtClean="0"/>
              <a:t>Helps a buyer determine which merchandise to keep in stock at higher levels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046438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Forecasting to Manage Inventory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turnover rate </a:t>
            </a:r>
            <a:r>
              <a:rPr lang="en-US" sz="2600" dirty="0" smtClean="0"/>
              <a:t>is the number of times inventory has been sold during a time period, usually one year</a:t>
            </a:r>
          </a:p>
          <a:p>
            <a:pPr lvl="1"/>
            <a:r>
              <a:rPr lang="en-US" sz="2400" dirty="0" smtClean="0"/>
              <a:t>Also called a </a:t>
            </a:r>
            <a:r>
              <a:rPr lang="en-US" sz="2400" i="1" dirty="0"/>
              <a:t>turnover </a:t>
            </a:r>
            <a:r>
              <a:rPr lang="en-US" sz="2400" i="1" dirty="0" smtClean="0"/>
              <a:t>ratio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i="1" dirty="0" smtClean="0"/>
              <a:t>ratio </a:t>
            </a:r>
            <a:r>
              <a:rPr lang="en-US" sz="2400" dirty="0" smtClean="0"/>
              <a:t>is a way to see how two numbers compare to each other</a:t>
            </a:r>
            <a:r>
              <a:rPr lang="en-US" sz="2525" dirty="0" smtClean="0"/>
              <a:t> </a:t>
            </a:r>
          </a:p>
          <a:p>
            <a:pPr lvl="1"/>
            <a:r>
              <a:rPr lang="en-US" sz="2525" u="sng" dirty="0" smtClean="0"/>
              <a:t>     cost of goods sold</a:t>
            </a:r>
            <a:r>
              <a:rPr lang="en-US" sz="2525" u="sng" dirty="0"/>
              <a:t> </a:t>
            </a:r>
            <a:r>
              <a:rPr lang="en-US" sz="2525" u="sng" dirty="0" smtClean="0"/>
              <a:t>    </a:t>
            </a:r>
            <a:r>
              <a:rPr lang="en-US" sz="2525" dirty="0" smtClean="0"/>
              <a:t> = turnover rate</a:t>
            </a:r>
            <a:endParaRPr lang="en-US" sz="2525" dirty="0"/>
          </a:p>
          <a:p>
            <a:pPr marL="342900" lvl="1" indent="0">
              <a:buNone/>
            </a:pPr>
            <a:r>
              <a:rPr lang="en-US" sz="2525" dirty="0" smtClean="0"/>
              <a:t>   average inventory value</a:t>
            </a:r>
          </a:p>
        </p:txBody>
      </p:sp>
    </p:spTree>
    <p:extLst>
      <p:ext uri="{BB962C8B-B14F-4D97-AF65-F5344CB8AC3E}">
        <p14:creationId xmlns:p14="http://schemas.microsoft.com/office/powerpoint/2010/main" val="41721412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Inventory Shrinkage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Inventory </a:t>
            </a:r>
            <a:r>
              <a:rPr lang="en-US" sz="2600" b="1" dirty="0"/>
              <a:t>shrinkage</a:t>
            </a:r>
            <a:r>
              <a:rPr lang="en-US" sz="2600" dirty="0"/>
              <a:t> </a:t>
            </a:r>
            <a:r>
              <a:rPr lang="en-US" sz="2600" dirty="0" smtClean="0"/>
              <a:t>is the difference between the perpetual inventory and the actual physical inventory</a:t>
            </a:r>
          </a:p>
          <a:p>
            <a:pPr lvl="1"/>
            <a:r>
              <a:rPr lang="en-US" sz="2450" dirty="0" smtClean="0"/>
              <a:t>Data-input errors can occur during receiving, stocking, or selling</a:t>
            </a:r>
          </a:p>
          <a:p>
            <a:pPr lvl="1"/>
            <a:r>
              <a:rPr lang="en-US" sz="2525" dirty="0" smtClean="0"/>
              <a:t>Product damage can occur when products are being moved from the receiving dock to storage to store shelves </a:t>
            </a:r>
          </a:p>
          <a:p>
            <a:pPr lvl="1"/>
            <a:r>
              <a:rPr lang="en-US" sz="2525" dirty="0" smtClean="0"/>
              <a:t>Theft can be from employees or outsiders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44266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52525"/>
            <a:ext cx="3886200" cy="5562600"/>
          </a:xfrm>
        </p:spPr>
        <p:txBody>
          <a:bodyPr/>
          <a:lstStyle/>
          <a:p>
            <a:r>
              <a:rPr lang="en-US" sz="2800" dirty="0" smtClean="0"/>
              <a:t>business purchasing </a:t>
            </a:r>
          </a:p>
          <a:p>
            <a:r>
              <a:rPr lang="en-US" sz="2800" dirty="0" smtClean="0"/>
              <a:t>organizational buyer</a:t>
            </a:r>
          </a:p>
          <a:p>
            <a:r>
              <a:rPr lang="en-US" sz="2800" dirty="0" smtClean="0"/>
              <a:t>purchasing agent</a:t>
            </a:r>
          </a:p>
          <a:p>
            <a:r>
              <a:rPr lang="en-US" sz="2800" dirty="0" smtClean="0"/>
              <a:t>buyer</a:t>
            </a:r>
          </a:p>
          <a:p>
            <a:r>
              <a:rPr lang="en-US" sz="2800" dirty="0" smtClean="0"/>
              <a:t>purchasing process</a:t>
            </a:r>
          </a:p>
          <a:p>
            <a:r>
              <a:rPr lang="en-US" sz="2800" dirty="0" smtClean="0"/>
              <a:t>electronic data interchange (EDI)</a:t>
            </a:r>
          </a:p>
          <a:p>
            <a:r>
              <a:rPr lang="en-US" sz="2800" dirty="0" smtClean="0"/>
              <a:t>bid</a:t>
            </a:r>
          </a:p>
          <a:p>
            <a:r>
              <a:rPr lang="en-US" sz="2800" dirty="0" smtClean="0"/>
              <a:t>negotiation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75" y="1152525"/>
            <a:ext cx="3962400" cy="5562600"/>
          </a:xfrm>
        </p:spPr>
        <p:txBody>
          <a:bodyPr/>
          <a:lstStyle/>
          <a:p>
            <a:r>
              <a:rPr lang="en-US" sz="2800" dirty="0"/>
              <a:t>economy of scale</a:t>
            </a:r>
          </a:p>
          <a:p>
            <a:r>
              <a:rPr lang="en-US" sz="2800" dirty="0"/>
              <a:t>purchase order (PO)</a:t>
            </a:r>
          </a:p>
          <a:p>
            <a:r>
              <a:rPr lang="en-US" sz="2800" dirty="0"/>
              <a:t>receiving record</a:t>
            </a:r>
          </a:p>
          <a:p>
            <a:r>
              <a:rPr lang="en-US" sz="2800" dirty="0"/>
              <a:t>marking </a:t>
            </a:r>
          </a:p>
          <a:p>
            <a:r>
              <a:rPr lang="en-US" sz="2800" dirty="0"/>
              <a:t>invoice</a:t>
            </a:r>
          </a:p>
          <a:p>
            <a:r>
              <a:rPr lang="en-US" sz="2800" dirty="0"/>
              <a:t>terms for delivery</a:t>
            </a:r>
          </a:p>
          <a:p>
            <a:r>
              <a:rPr lang="en-US" sz="2800" dirty="0"/>
              <a:t>free on board (FOB)</a:t>
            </a:r>
          </a:p>
          <a:p>
            <a:r>
              <a:rPr lang="en-US" sz="2800" dirty="0"/>
              <a:t>quality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742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Inventory Shrinkage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Internal theft </a:t>
            </a:r>
            <a:r>
              <a:rPr lang="en-US" sz="2600" dirty="0" smtClean="0"/>
              <a:t>is committed by an employee of a store, a supplier, or a delivery company</a:t>
            </a:r>
          </a:p>
          <a:p>
            <a:pPr lvl="1"/>
            <a:r>
              <a:rPr lang="en-US" sz="2525" dirty="0" smtClean="0"/>
              <a:t>Also called </a:t>
            </a:r>
            <a:r>
              <a:rPr lang="en-US" sz="2525" i="1" dirty="0" smtClean="0"/>
              <a:t>employee theft</a:t>
            </a:r>
            <a:endParaRPr lang="en-US" sz="2525" dirty="0" smtClean="0"/>
          </a:p>
          <a:p>
            <a:pPr lvl="1"/>
            <a:r>
              <a:rPr lang="en-US" sz="2525" dirty="0" smtClean="0"/>
              <a:t>The source of most inventory shrinkage</a:t>
            </a:r>
          </a:p>
          <a:p>
            <a:r>
              <a:rPr lang="en-US" sz="2600" b="1" dirty="0" smtClean="0"/>
              <a:t>External theft </a:t>
            </a:r>
            <a:r>
              <a:rPr lang="en-US" sz="2600" dirty="0" smtClean="0"/>
              <a:t>is stealing by people who are not employed by or otherwise associated with the retailer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shoplifter</a:t>
            </a:r>
            <a:r>
              <a:rPr lang="en-US" sz="2525" dirty="0" smtClean="0"/>
              <a:t> is a person posing as a customer who takes goods from the store without paying for them</a:t>
            </a:r>
          </a:p>
          <a:p>
            <a:pPr lvl="1"/>
            <a:r>
              <a:rPr lang="en-US" sz="2525" dirty="0" smtClean="0"/>
              <a:t>Discouraged by installation of closed-circuit television (CCTV) and video-security systems </a:t>
            </a:r>
            <a:endParaRPr lang="en-US" sz="2525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245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lead time?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Lead </a:t>
            </a:r>
            <a:r>
              <a:rPr lang="en-US" sz="2800" dirty="0">
                <a:solidFill>
                  <a:srgbClr val="00B0F0"/>
                </a:solidFill>
              </a:rPr>
              <a:t>time is the total time it takes </a:t>
            </a:r>
            <a:r>
              <a:rPr lang="en-US" sz="2800" dirty="0" smtClean="0">
                <a:solidFill>
                  <a:srgbClr val="00B0F0"/>
                </a:solidFill>
              </a:rPr>
              <a:t>from </a:t>
            </a:r>
            <a:r>
              <a:rPr lang="en-US" sz="2800" dirty="0">
                <a:solidFill>
                  <a:srgbClr val="00B0F0"/>
                </a:solidFill>
              </a:rPr>
              <a:t>placing an order until it is </a:t>
            </a:r>
            <a:r>
              <a:rPr lang="en-US" sz="2800" dirty="0" smtClean="0">
                <a:solidFill>
                  <a:srgbClr val="00B0F0"/>
                </a:solidFill>
              </a:rPr>
              <a:t>received.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List examples of carrying costs.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Any) Capital costs; handling costs; storage costs; inventory-risk costs; and inventory insurance costs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16.2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8897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How </a:t>
            </a:r>
            <a:r>
              <a:rPr lang="en-US" sz="2800" dirty="0"/>
              <a:t>often should a business conduct </a:t>
            </a:r>
            <a:r>
              <a:rPr lang="en-US" sz="2800" dirty="0" smtClean="0"/>
              <a:t>a </a:t>
            </a:r>
            <a:r>
              <a:rPr lang="en-US" sz="2800" dirty="0"/>
              <a:t>physical inventory?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It </a:t>
            </a:r>
            <a:r>
              <a:rPr lang="en-US" sz="2800" dirty="0">
                <a:solidFill>
                  <a:srgbClr val="00B0F0"/>
                </a:solidFill>
              </a:rPr>
              <a:t>is important to conduct a physical </a:t>
            </a:r>
            <a:r>
              <a:rPr lang="en-US" sz="2800" dirty="0" smtClean="0">
                <a:solidFill>
                  <a:srgbClr val="00B0F0"/>
                </a:solidFill>
              </a:rPr>
              <a:t>inventory </a:t>
            </a:r>
            <a:r>
              <a:rPr lang="en-US" sz="2800" dirty="0">
                <a:solidFill>
                  <a:srgbClr val="00B0F0"/>
                </a:solidFill>
              </a:rPr>
              <a:t>once or twice a year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State the turnover-rate formula</a:t>
            </a:r>
            <a:r>
              <a:rPr lang="en-US" sz="2800" dirty="0" smtClean="0"/>
              <a:t>.</a:t>
            </a:r>
            <a:endParaRPr lang="en-US" sz="2800" dirty="0"/>
          </a:p>
          <a:p>
            <a:pPr marL="512064" indent="-512064" font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</a:t>
            </a:r>
            <a:r>
              <a:rPr lang="en-US" sz="2800" u="sng" dirty="0" smtClean="0">
                <a:solidFill>
                  <a:srgbClr val="00B0F0"/>
                </a:solidFill>
              </a:rPr>
              <a:t>    </a:t>
            </a:r>
            <a:r>
              <a:rPr lang="en-US" sz="2800" u="sng" dirty="0">
                <a:solidFill>
                  <a:srgbClr val="00B0F0"/>
                </a:solidFill>
              </a:rPr>
              <a:t>cost of goods sold     </a:t>
            </a:r>
            <a:r>
              <a:rPr lang="en-US" sz="2800" dirty="0">
                <a:solidFill>
                  <a:srgbClr val="00B0F0"/>
                </a:solidFill>
              </a:rPr>
              <a:t> = turnover rate</a:t>
            </a:r>
          </a:p>
          <a:p>
            <a:pPr marL="512064" indent="-512064" font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average </a:t>
            </a:r>
            <a:r>
              <a:rPr lang="en-US" sz="2800" dirty="0">
                <a:solidFill>
                  <a:srgbClr val="00B0F0"/>
                </a:solidFill>
              </a:rPr>
              <a:t>inventory value 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16.2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7743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Provide </a:t>
            </a:r>
            <a:r>
              <a:rPr lang="en-US" sz="2800" dirty="0"/>
              <a:t>examples of how businesses might </a:t>
            </a:r>
            <a:r>
              <a:rPr lang="en-US" sz="2800" dirty="0" smtClean="0"/>
              <a:t>discourage </a:t>
            </a:r>
            <a:r>
              <a:rPr lang="en-US" sz="2800" dirty="0"/>
              <a:t>theft.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To </a:t>
            </a:r>
            <a:r>
              <a:rPr lang="en-US" sz="2800" dirty="0">
                <a:solidFill>
                  <a:srgbClr val="00B0F0"/>
                </a:solidFill>
              </a:rPr>
              <a:t>discourage theft, </a:t>
            </a:r>
            <a:r>
              <a:rPr lang="en-US" sz="2800" dirty="0" smtClean="0">
                <a:solidFill>
                  <a:srgbClr val="00B0F0"/>
                </a:solidFill>
              </a:rPr>
              <a:t>CCTV and video-security </a:t>
            </a:r>
            <a:r>
              <a:rPr lang="en-US" sz="2800" dirty="0">
                <a:solidFill>
                  <a:srgbClr val="00B0F0"/>
                </a:solidFill>
              </a:rPr>
              <a:t>systems </a:t>
            </a:r>
            <a:r>
              <a:rPr lang="en-US" sz="2800" dirty="0" smtClean="0">
                <a:solidFill>
                  <a:srgbClr val="00B0F0"/>
                </a:solidFill>
              </a:rPr>
              <a:t>can </a:t>
            </a:r>
            <a:r>
              <a:rPr lang="en-US" sz="2800" dirty="0">
                <a:solidFill>
                  <a:srgbClr val="00B0F0"/>
                </a:solidFill>
              </a:rPr>
              <a:t>be installed. </a:t>
            </a:r>
            <a:r>
              <a:rPr lang="en-US" sz="2800" dirty="0" smtClean="0">
                <a:solidFill>
                  <a:srgbClr val="00B0F0"/>
                </a:solidFill>
              </a:rPr>
              <a:t>Sensing </a:t>
            </a:r>
            <a:r>
              <a:rPr lang="en-US" sz="2800" dirty="0">
                <a:solidFill>
                  <a:srgbClr val="00B0F0"/>
                </a:solidFill>
              </a:rPr>
              <a:t>devices placed on merchandise, </a:t>
            </a:r>
            <a:r>
              <a:rPr lang="en-US" sz="2800" dirty="0" smtClean="0">
                <a:solidFill>
                  <a:srgbClr val="00B0F0"/>
                </a:solidFill>
              </a:rPr>
              <a:t>ringing alarms, </a:t>
            </a:r>
            <a:r>
              <a:rPr lang="en-US" sz="2800" dirty="0">
                <a:solidFill>
                  <a:srgbClr val="00B0F0"/>
                </a:solidFill>
              </a:rPr>
              <a:t>and security guards also help to </a:t>
            </a:r>
            <a:r>
              <a:rPr lang="en-US" sz="2800" dirty="0" smtClean="0">
                <a:solidFill>
                  <a:srgbClr val="00B0F0"/>
                </a:solidFill>
              </a:rPr>
              <a:t>prevent </a:t>
            </a:r>
            <a:r>
              <a:rPr lang="en-US" sz="2800" dirty="0">
                <a:solidFill>
                  <a:srgbClr val="00B0F0"/>
                </a:solidFill>
              </a:rPr>
              <a:t>theft. The obvious presence of security </a:t>
            </a:r>
            <a:r>
              <a:rPr lang="en-US" sz="2800" dirty="0" smtClean="0">
                <a:solidFill>
                  <a:srgbClr val="00B0F0"/>
                </a:solidFill>
              </a:rPr>
              <a:t>measures </a:t>
            </a:r>
            <a:r>
              <a:rPr lang="en-US" sz="2800" dirty="0">
                <a:solidFill>
                  <a:srgbClr val="00B0F0"/>
                </a:solidFill>
              </a:rPr>
              <a:t>cuts down on stealing.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16.2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2726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do buyers decide what inventory they are going to stock?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082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 Purchasing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Business purchasing </a:t>
            </a:r>
            <a:r>
              <a:rPr lang="en-US" sz="2600" dirty="0" smtClean="0"/>
              <a:t>is acquiring goods or services to accomplish the goals of an organization </a:t>
            </a:r>
          </a:p>
          <a:p>
            <a:r>
              <a:rPr lang="en-US" sz="2600" dirty="0" smtClean="0"/>
              <a:t>An </a:t>
            </a:r>
            <a:r>
              <a:rPr lang="en-US" sz="2600" b="1" dirty="0"/>
              <a:t>organizational buyer</a:t>
            </a:r>
            <a:r>
              <a:rPr lang="en-US" sz="2600" dirty="0"/>
              <a:t> </a:t>
            </a:r>
            <a:r>
              <a:rPr lang="en-US" sz="2600" dirty="0" smtClean="0"/>
              <a:t>handles all the purchasing duties for a business or an organization </a:t>
            </a:r>
          </a:p>
          <a:p>
            <a:pPr lvl="1"/>
            <a:r>
              <a:rPr lang="en-US" sz="2450" dirty="0" smtClean="0"/>
              <a:t>Purchasing agents</a:t>
            </a:r>
          </a:p>
          <a:p>
            <a:pPr lvl="1"/>
            <a:r>
              <a:rPr lang="en-US" sz="2525" dirty="0" smtClean="0"/>
              <a:t>Buyers</a:t>
            </a:r>
          </a:p>
        </p:txBody>
      </p:sp>
    </p:spTree>
    <p:extLst>
      <p:ext uri="{BB962C8B-B14F-4D97-AF65-F5344CB8AC3E}">
        <p14:creationId xmlns:p14="http://schemas.microsoft.com/office/powerpoint/2010/main" val="331731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 Purchasing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Purchasing agents </a:t>
            </a:r>
            <a:r>
              <a:rPr lang="en-US" sz="2600" dirty="0" smtClean="0"/>
              <a:t>buy goods and services the company needs internally to operate its business </a:t>
            </a:r>
          </a:p>
          <a:p>
            <a:pPr lvl="1"/>
            <a:r>
              <a:rPr lang="en-US" sz="2525" dirty="0" smtClean="0"/>
              <a:t>Also called </a:t>
            </a:r>
            <a:r>
              <a:rPr lang="en-US" sz="2525" i="1" dirty="0" smtClean="0"/>
              <a:t>specialized purchasers</a:t>
            </a:r>
            <a:r>
              <a:rPr lang="en-US" sz="2525" dirty="0" smtClean="0"/>
              <a:t>, or </a:t>
            </a:r>
            <a:r>
              <a:rPr lang="en-US" sz="2525" i="1" dirty="0" smtClean="0"/>
              <a:t>purchasing managers </a:t>
            </a:r>
          </a:p>
          <a:p>
            <a:pPr lvl="1"/>
            <a:r>
              <a:rPr lang="en-US" sz="2525" dirty="0" smtClean="0"/>
              <a:t>Often need technical knowledge about the company’s products or production processes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52792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 Purchasing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Wholesale and retail </a:t>
            </a:r>
            <a:r>
              <a:rPr lang="en-US" sz="2600" b="1" dirty="0" smtClean="0"/>
              <a:t>buyers </a:t>
            </a:r>
            <a:r>
              <a:rPr lang="en-US" sz="2600" dirty="0" smtClean="0"/>
              <a:t>purchase goods for the sole purpose of reselling them to customers </a:t>
            </a:r>
          </a:p>
          <a:p>
            <a:pPr lvl="1"/>
            <a:r>
              <a:rPr lang="en-US" sz="2525" dirty="0" smtClean="0"/>
              <a:t>Also called </a:t>
            </a:r>
            <a:r>
              <a:rPr lang="en-US" sz="2525" i="1" dirty="0" smtClean="0"/>
              <a:t>professional buyers</a:t>
            </a:r>
            <a:r>
              <a:rPr lang="en-US" sz="2525" dirty="0" smtClean="0"/>
              <a:t>,</a:t>
            </a:r>
            <a:r>
              <a:rPr lang="en-US" sz="2525" i="1" dirty="0" smtClean="0"/>
              <a:t> retail buyers</a:t>
            </a:r>
            <a:r>
              <a:rPr lang="en-US" sz="2525" dirty="0" smtClean="0"/>
              <a:t>,</a:t>
            </a:r>
            <a:r>
              <a:rPr lang="en-US" sz="2525" i="1" dirty="0" smtClean="0"/>
              <a:t> </a:t>
            </a:r>
            <a:r>
              <a:rPr lang="en-US" sz="2525" dirty="0" smtClean="0"/>
              <a:t>or </a:t>
            </a:r>
            <a:r>
              <a:rPr lang="en-US" sz="2525" i="1" dirty="0" smtClean="0"/>
              <a:t>merchandise managers</a:t>
            </a:r>
            <a:endParaRPr lang="en-US" sz="2525" dirty="0" smtClean="0"/>
          </a:p>
          <a:p>
            <a:pPr lvl="1"/>
            <a:r>
              <a:rPr lang="en-US" sz="2525" dirty="0" smtClean="0"/>
              <a:t>In a very important position because their decisions have a major effect on the success of the business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20318093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1852</Words>
  <Application>Microsoft Office PowerPoint</Application>
  <PresentationFormat>On-screen Show (4:3)</PresentationFormat>
  <Paragraphs>267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Arial</vt:lpstr>
      <vt:lpstr>Tahoma</vt:lpstr>
      <vt:lpstr>Palatino Linotype</vt:lpstr>
      <vt:lpstr>Verdana</vt:lpstr>
      <vt:lpstr>Calibri</vt:lpstr>
      <vt:lpstr>Trebuchet MS</vt:lpstr>
      <vt:lpstr>Helvetica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16.1</vt:lpstr>
      <vt:lpstr>Learning Objectives</vt:lpstr>
      <vt:lpstr>Key Terms</vt:lpstr>
      <vt:lpstr>Essential Question </vt:lpstr>
      <vt:lpstr>Business Purchasing </vt:lpstr>
      <vt:lpstr>Business Purchasing (Continued)</vt:lpstr>
      <vt:lpstr>Business Purchasing (Continued)</vt:lpstr>
      <vt:lpstr>Purchasing Process </vt:lpstr>
      <vt:lpstr>Purchasing Process (Continued)</vt:lpstr>
      <vt:lpstr>Purchasing Process (Continued)</vt:lpstr>
      <vt:lpstr>Purchasing Process (Continued)</vt:lpstr>
      <vt:lpstr>Purchasing Process (Continued) </vt:lpstr>
      <vt:lpstr>Purchasing Process (Continued)</vt:lpstr>
      <vt:lpstr>Purchasing Process (Continued)</vt:lpstr>
      <vt:lpstr>Purchasing Process (Continued) </vt:lpstr>
      <vt:lpstr>Purchasing Process (Continued)</vt:lpstr>
      <vt:lpstr>Purchasing Process (Continued)</vt:lpstr>
      <vt:lpstr>Purchasing Process (Continued) </vt:lpstr>
      <vt:lpstr>Purchasing Process (Continued)</vt:lpstr>
      <vt:lpstr>Purchasing Process (Continued)</vt:lpstr>
      <vt:lpstr>Purchasing Process (Continued) </vt:lpstr>
      <vt:lpstr>Section 16.1 Review </vt:lpstr>
      <vt:lpstr>Section 16.1 Review (Continued) </vt:lpstr>
      <vt:lpstr>Section 16.1 Review (Continued) </vt:lpstr>
      <vt:lpstr>Section 16.1 Review (Continued) </vt:lpstr>
      <vt:lpstr>Section 16.2 </vt:lpstr>
      <vt:lpstr>Learning Objectives</vt:lpstr>
      <vt:lpstr>Key Terms</vt:lpstr>
      <vt:lpstr>Essential Question </vt:lpstr>
      <vt:lpstr>Managing Inventory</vt:lpstr>
      <vt:lpstr>Managing Inventory (Continued)</vt:lpstr>
      <vt:lpstr>Managing Inventory (Continued)</vt:lpstr>
      <vt:lpstr>Managing Inventory (Continued)</vt:lpstr>
      <vt:lpstr>Managing Inventory (Continued)</vt:lpstr>
      <vt:lpstr>Managing Inventory (Continued)</vt:lpstr>
      <vt:lpstr>Managing Inventory (Continued)</vt:lpstr>
      <vt:lpstr>Managing Inventory (Continued)</vt:lpstr>
      <vt:lpstr>Inventory-Control Systems</vt:lpstr>
      <vt:lpstr>Inventory-Control Systems (Continued)</vt:lpstr>
      <vt:lpstr>Inventory-Control Systems (Continued)</vt:lpstr>
      <vt:lpstr>Inventory-Control Systems (Continued)</vt:lpstr>
      <vt:lpstr>Inventory-Control Systems (Continued)</vt:lpstr>
      <vt:lpstr>Inventory-Control Systems (Continued)</vt:lpstr>
      <vt:lpstr>Sales Forecasting to Manage Inventory</vt:lpstr>
      <vt:lpstr>Sales Forecasting to Manage Inventory (Continued)</vt:lpstr>
      <vt:lpstr>Sales Forecasting to Manage Inventory (Continued)</vt:lpstr>
      <vt:lpstr>Inventory Shrinkage </vt:lpstr>
      <vt:lpstr>Inventory Shrinkage (Continued) </vt:lpstr>
      <vt:lpstr>Section 16.2 Review</vt:lpstr>
      <vt:lpstr>Section 16.2 Review (Continued)</vt:lpstr>
      <vt:lpstr>Section 16.2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2017-11-08T21:57:29Z</dcterms:created>
  <dcterms:modified xsi:type="dcterms:W3CDTF">2018-04-19T16:15:12Z</dcterms:modified>
</cp:coreProperties>
</file>