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7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60" r:id="rId1"/>
    <p:sldMasterId id="2147483672" r:id="rId2"/>
    <p:sldMasterId id="2147483686" r:id="rId3"/>
    <p:sldMasterId id="2147483700" r:id="rId4"/>
    <p:sldMasterId id="2147483712" r:id="rId5"/>
    <p:sldMasterId id="2147483724" r:id="rId6"/>
    <p:sldMasterId id="2147483736" r:id="rId7"/>
    <p:sldMasterId id="2147483748" r:id="rId8"/>
  </p:sld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85" r:id="rId16"/>
    <p:sldId id="286" r:id="rId17"/>
    <p:sldId id="263" r:id="rId18"/>
    <p:sldId id="297" r:id="rId19"/>
    <p:sldId id="287" r:id="rId20"/>
    <p:sldId id="288" r:id="rId21"/>
    <p:sldId id="298" r:id="rId22"/>
    <p:sldId id="299" r:id="rId23"/>
    <p:sldId id="289" r:id="rId24"/>
    <p:sldId id="264" r:id="rId25"/>
    <p:sldId id="290" r:id="rId26"/>
    <p:sldId id="300" r:id="rId27"/>
    <p:sldId id="301" r:id="rId28"/>
    <p:sldId id="265" r:id="rId29"/>
    <p:sldId id="302" r:id="rId30"/>
    <p:sldId id="303" r:id="rId31"/>
    <p:sldId id="304" r:id="rId32"/>
    <p:sldId id="305" r:id="rId33"/>
    <p:sldId id="306" r:id="rId34"/>
    <p:sldId id="291" r:id="rId35"/>
    <p:sldId id="307" r:id="rId36"/>
    <p:sldId id="292" r:id="rId37"/>
    <p:sldId id="308" r:id="rId38"/>
    <p:sldId id="266" r:id="rId39"/>
    <p:sldId id="267" r:id="rId40"/>
    <p:sldId id="270" r:id="rId41"/>
    <p:sldId id="269" r:id="rId42"/>
    <p:sldId id="268" r:id="rId43"/>
    <p:sldId id="271" r:id="rId44"/>
    <p:sldId id="272" r:id="rId45"/>
    <p:sldId id="273" r:id="rId46"/>
    <p:sldId id="274" r:id="rId47"/>
    <p:sldId id="275" r:id="rId48"/>
    <p:sldId id="309" r:id="rId49"/>
    <p:sldId id="293" r:id="rId50"/>
    <p:sldId id="276" r:id="rId51"/>
    <p:sldId id="277" r:id="rId52"/>
    <p:sldId id="310" r:id="rId53"/>
    <p:sldId id="311" r:id="rId54"/>
    <p:sldId id="312" r:id="rId55"/>
    <p:sldId id="313" r:id="rId56"/>
    <p:sldId id="314" r:id="rId57"/>
    <p:sldId id="315" r:id="rId58"/>
    <p:sldId id="294" r:id="rId59"/>
    <p:sldId id="316" r:id="rId60"/>
    <p:sldId id="278" r:id="rId61"/>
    <p:sldId id="295" r:id="rId62"/>
    <p:sldId id="317" r:id="rId63"/>
    <p:sldId id="318" r:id="rId64"/>
    <p:sldId id="279" r:id="rId65"/>
    <p:sldId id="296" r:id="rId66"/>
    <p:sldId id="319" r:id="rId67"/>
    <p:sldId id="280" r:id="rId68"/>
    <p:sldId id="284" r:id="rId69"/>
    <p:sldId id="320" r:id="rId70"/>
    <p:sldId id="283" r:id="rId71"/>
    <p:sldId id="282" r:id="rId72"/>
  </p:sldIdLst>
  <p:sldSz cx="9144000" cy="6858000" type="screen4x3"/>
  <p:notesSz cx="6858000" cy="9144000"/>
  <p:embeddedFontLst>
    <p:embeddedFont>
      <p:font typeface="Helvetica" panose="020B0604020202020204" pitchFamily="34" charset="0"/>
      <p:regular r:id="rId73"/>
      <p:bold r:id="rId74"/>
      <p:italic r:id="rId75"/>
      <p:boldItalic r:id="rId76"/>
    </p:embeddedFont>
    <p:embeddedFont>
      <p:font typeface="Tahoma" panose="020B0604030504040204" pitchFamily="34" charset="0"/>
      <p:regular r:id="rId77"/>
      <p:bold r:id="rId78"/>
    </p:embeddedFont>
    <p:embeddedFont>
      <p:font typeface="Palatino Linotype" panose="02040502050505030304" pitchFamily="18" charset="0"/>
      <p:regular r:id="rId79"/>
      <p:bold r:id="rId80"/>
      <p:italic r:id="rId81"/>
      <p:boldItalic r:id="rId82"/>
    </p:embeddedFont>
    <p:embeddedFont>
      <p:font typeface="Verdana" panose="020B0604030504040204" pitchFamily="34" charset="0"/>
      <p:regular r:id="rId83"/>
      <p:bold r:id="rId84"/>
      <p:italic r:id="rId85"/>
      <p:boldItalic r:id="rId86"/>
    </p:embeddedFont>
    <p:embeddedFont>
      <p:font typeface="Calibri" panose="020F0502020204030204" pitchFamily="34" charset="0"/>
      <p:regular r:id="rId87"/>
      <p:bold r:id="rId88"/>
      <p:italic r:id="rId89"/>
      <p:boldItalic r:id="rId90"/>
    </p:embeddedFont>
    <p:embeddedFont>
      <p:font typeface="Trebuchet MS" panose="020B0603020202020204" pitchFamily="34" charset="0"/>
      <p:regular r:id="rId91"/>
      <p:bold r:id="rId92"/>
      <p:italic r:id="rId93"/>
      <p:boldItalic r:id="rId9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8" autoAdjust="0"/>
    <p:restoredTop sz="94660"/>
  </p:normalViewPr>
  <p:slideViewPr>
    <p:cSldViewPr snapToGrid="0">
      <p:cViewPr>
        <p:scale>
          <a:sx n="58" d="100"/>
          <a:sy n="58" d="100"/>
        </p:scale>
        <p:origin x="-67" y="-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8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63" Type="http://schemas.openxmlformats.org/officeDocument/2006/relationships/slide" Target="slides/slide55.xml"/><Relationship Id="rId68" Type="http://schemas.openxmlformats.org/officeDocument/2006/relationships/slide" Target="slides/slide60.xml"/><Relationship Id="rId76" Type="http://schemas.openxmlformats.org/officeDocument/2006/relationships/font" Target="fonts/font4.fntdata"/><Relationship Id="rId84" Type="http://schemas.openxmlformats.org/officeDocument/2006/relationships/font" Target="fonts/font12.fntdata"/><Relationship Id="rId89" Type="http://schemas.openxmlformats.org/officeDocument/2006/relationships/font" Target="fonts/font17.fntdata"/><Relationship Id="rId97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3.xml"/><Relationship Id="rId92" Type="http://schemas.openxmlformats.org/officeDocument/2006/relationships/font" Target="fonts/font20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slide" Target="slides/slide50.xml"/><Relationship Id="rId66" Type="http://schemas.openxmlformats.org/officeDocument/2006/relationships/slide" Target="slides/slide58.xml"/><Relationship Id="rId74" Type="http://schemas.openxmlformats.org/officeDocument/2006/relationships/font" Target="fonts/font2.fntdata"/><Relationship Id="rId79" Type="http://schemas.openxmlformats.org/officeDocument/2006/relationships/font" Target="fonts/font7.fntdata"/><Relationship Id="rId87" Type="http://schemas.openxmlformats.org/officeDocument/2006/relationships/font" Target="fonts/font15.fntdata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3.xml"/><Relationship Id="rId82" Type="http://schemas.openxmlformats.org/officeDocument/2006/relationships/font" Target="fonts/font10.fntdata"/><Relationship Id="rId90" Type="http://schemas.openxmlformats.org/officeDocument/2006/relationships/font" Target="fonts/font18.fntdata"/><Relationship Id="rId95" Type="http://schemas.openxmlformats.org/officeDocument/2006/relationships/presProps" Target="presProps.xml"/><Relationship Id="rId19" Type="http://schemas.openxmlformats.org/officeDocument/2006/relationships/slide" Target="slides/slide1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slide" Target="slides/slide48.xml"/><Relationship Id="rId64" Type="http://schemas.openxmlformats.org/officeDocument/2006/relationships/slide" Target="slides/slide56.xml"/><Relationship Id="rId69" Type="http://schemas.openxmlformats.org/officeDocument/2006/relationships/slide" Target="slides/slide61.xml"/><Relationship Id="rId77" Type="http://schemas.openxmlformats.org/officeDocument/2006/relationships/font" Target="fonts/font5.fntdata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72" Type="http://schemas.openxmlformats.org/officeDocument/2006/relationships/slide" Target="slides/slide64.xml"/><Relationship Id="rId80" Type="http://schemas.openxmlformats.org/officeDocument/2006/relationships/font" Target="fonts/font8.fntdata"/><Relationship Id="rId85" Type="http://schemas.openxmlformats.org/officeDocument/2006/relationships/font" Target="fonts/font13.fntdata"/><Relationship Id="rId93" Type="http://schemas.openxmlformats.org/officeDocument/2006/relationships/font" Target="fonts/font21.fntdata"/><Relationship Id="rId9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slide" Target="slides/slide51.xml"/><Relationship Id="rId67" Type="http://schemas.openxmlformats.org/officeDocument/2006/relationships/slide" Target="slides/slide59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slide" Target="slides/slide54.xml"/><Relationship Id="rId70" Type="http://schemas.openxmlformats.org/officeDocument/2006/relationships/slide" Target="slides/slide62.xml"/><Relationship Id="rId75" Type="http://schemas.openxmlformats.org/officeDocument/2006/relationships/font" Target="fonts/font3.fntdata"/><Relationship Id="rId83" Type="http://schemas.openxmlformats.org/officeDocument/2006/relationships/font" Target="fonts/font11.fntdata"/><Relationship Id="rId88" Type="http://schemas.openxmlformats.org/officeDocument/2006/relationships/font" Target="fonts/font16.fntdata"/><Relationship Id="rId91" Type="http://schemas.openxmlformats.org/officeDocument/2006/relationships/font" Target="fonts/font19.fntdata"/><Relationship Id="rId9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slide" Target="slides/slide49.xml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slide" Target="slides/slide52.xml"/><Relationship Id="rId65" Type="http://schemas.openxmlformats.org/officeDocument/2006/relationships/slide" Target="slides/slide57.xml"/><Relationship Id="rId73" Type="http://schemas.openxmlformats.org/officeDocument/2006/relationships/font" Target="fonts/font1.fntdata"/><Relationship Id="rId78" Type="http://schemas.openxmlformats.org/officeDocument/2006/relationships/font" Target="fonts/font6.fntdata"/><Relationship Id="rId81" Type="http://schemas.openxmlformats.org/officeDocument/2006/relationships/font" Target="fonts/font9.fntdata"/><Relationship Id="rId86" Type="http://schemas.openxmlformats.org/officeDocument/2006/relationships/font" Target="fonts/font14.fntdata"/><Relationship Id="rId94" Type="http://schemas.openxmlformats.org/officeDocument/2006/relationships/font" Target="fonts/font22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9" Type="http://schemas.openxmlformats.org/officeDocument/2006/relationships/slide" Target="slides/slide3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473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623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4855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1066800"/>
            <a:ext cx="2514600" cy="2438400"/>
          </a:xfrm>
          <a:prstGeom prst="rect">
            <a:avLst/>
          </a:prstGeom>
          <a:noFill/>
        </p:spPr>
        <p:txBody>
          <a:bodyPr anchor="b"/>
          <a:lstStyle>
            <a:lvl1pPr algn="ctr">
              <a:defRPr sz="12000" b="1" i="0" baseline="0">
                <a:solidFill>
                  <a:schemeClr val="bg1"/>
                </a:solidFill>
                <a:latin typeface="Palatino Linotype" pitchFamily="18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048000" y="1828800"/>
            <a:ext cx="5257800" cy="28194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3375" b="1" baseline="0">
                <a:solidFill>
                  <a:schemeClr val="tx1"/>
                </a:solidFill>
                <a:latin typeface="Trebuchet MS" pitchFamily="34" charset="0"/>
                <a:ea typeface="Tahoma" pitchFamily="34" charset="0"/>
                <a:cs typeface="Tahoma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19787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2438401"/>
            <a:ext cx="6324600" cy="3352800"/>
          </a:xfrm>
          <a:prstGeom prst="rect">
            <a:avLst/>
          </a:prstGeom>
        </p:spPr>
        <p:txBody>
          <a:bodyPr/>
          <a:lstStyle>
            <a:lvl1pPr algn="ctr">
              <a:buNone/>
              <a:defRPr sz="4275">
                <a:solidFill>
                  <a:schemeClr val="bg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2057400" y="762000"/>
            <a:ext cx="6172200" cy="1219200"/>
          </a:xfrm>
          <a:prstGeom prst="rect">
            <a:avLst/>
          </a:prstGeom>
        </p:spPr>
        <p:txBody>
          <a:bodyPr/>
          <a:lstStyle>
            <a:lvl1pPr algn="ctr">
              <a:buNone/>
              <a:defRPr sz="5100" b="1">
                <a:solidFill>
                  <a:schemeClr val="bg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041756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64762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2730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5973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1062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55884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2951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534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23671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6453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5924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458200" cy="5562600"/>
          </a:xfrm>
          <a:prstGeom prst="rect">
            <a:avLst/>
          </a:prstGeom>
        </p:spPr>
        <p:txBody>
          <a:bodyPr/>
          <a:lstStyle>
            <a:lvl1pPr>
              <a:defRPr sz="2100">
                <a:solidFill>
                  <a:srgbClr val="0B223B"/>
                </a:solidFill>
                <a:latin typeface="+mj-lt"/>
              </a:defRPr>
            </a:lvl1pPr>
            <a:lvl2pPr>
              <a:defRPr>
                <a:solidFill>
                  <a:srgbClr val="0B223B"/>
                </a:solidFill>
                <a:latin typeface="+mj-lt"/>
              </a:defRPr>
            </a:lvl2pPr>
            <a:lvl3pPr>
              <a:defRPr>
                <a:solidFill>
                  <a:srgbClr val="0B223B"/>
                </a:solidFill>
                <a:latin typeface="+mj-lt"/>
              </a:defRPr>
            </a:lvl3pPr>
            <a:lvl4pPr>
              <a:defRPr>
                <a:solidFill>
                  <a:srgbClr val="0B223B"/>
                </a:solidFill>
                <a:latin typeface="+mj-lt"/>
              </a:defRPr>
            </a:lvl4pPr>
            <a:lvl5pPr>
              <a:defRPr>
                <a:solidFill>
                  <a:srgbClr val="0B223B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4038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763000" cy="14478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610600" cy="5029200"/>
          </a:xfrm>
          <a:prstGeom prst="rect">
            <a:avLst/>
          </a:prstGeom>
        </p:spPr>
        <p:txBody>
          <a:bodyPr/>
          <a:lstStyle>
            <a:lvl1pPr>
              <a:defRPr sz="2100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2pPr>
            <a:lvl3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3pPr>
            <a:lvl4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4pPr>
            <a:lvl5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3116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66800" y="609600"/>
            <a:ext cx="7162800" cy="1828800"/>
          </a:xfrm>
          <a:prstGeom prst="rect">
            <a:avLst/>
          </a:prstGeom>
          <a:noFill/>
        </p:spPr>
        <p:txBody>
          <a:bodyPr anchor="ctr"/>
          <a:lstStyle>
            <a:lvl1pPr algn="l">
              <a:defRPr sz="5625" b="1" i="0" baseline="0">
                <a:solidFill>
                  <a:schemeClr val="bg1"/>
                </a:solidFill>
                <a:latin typeface="Trebuchet MS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600200" y="2971800"/>
            <a:ext cx="7239000" cy="35052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3975" b="1" baseline="0">
                <a:solidFill>
                  <a:srgbClr val="007DC5"/>
                </a:solidFill>
                <a:latin typeface="Trebuchet MS" pitchFamily="34" charset="0"/>
                <a:ea typeface="Tahoma" pitchFamily="34" charset="0"/>
                <a:cs typeface="Tahoma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8565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1143000"/>
          </a:xfrm>
          <a:prstGeom prst="rect">
            <a:avLst/>
          </a:prstGeom>
        </p:spPr>
        <p:txBody>
          <a:bodyPr anchor="b"/>
          <a:lstStyle>
            <a:lvl1pPr>
              <a:defRPr sz="36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202"/>
            <a:ext cx="8229600" cy="3001963"/>
          </a:xfrm>
          <a:prstGeom prst="rect">
            <a:avLst/>
          </a:prstGeom>
        </p:spPr>
        <p:txBody>
          <a:bodyPr/>
          <a:lstStyle>
            <a:lvl1pPr algn="ctr">
              <a:buNone/>
              <a:defRPr sz="3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76200" y="685802"/>
            <a:ext cx="6781800" cy="1066801"/>
          </a:xfrm>
          <a:prstGeom prst="rect">
            <a:avLst/>
          </a:prstGeom>
        </p:spPr>
        <p:txBody>
          <a:bodyPr/>
          <a:lstStyle>
            <a:lvl1pPr algn="l">
              <a:buNone/>
              <a:defRPr sz="4500" b="1">
                <a:solidFill>
                  <a:schemeClr val="bg1"/>
                </a:solidFill>
                <a:latin typeface="Palatino Linotype" pitchFamily="18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48053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738368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4652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930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26008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438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38123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83281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209893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6147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8872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458200" cy="5562600"/>
          </a:xfrm>
          <a:prstGeom prst="rect">
            <a:avLst/>
          </a:prstGeom>
        </p:spPr>
        <p:txBody>
          <a:bodyPr/>
          <a:lstStyle>
            <a:lvl1pPr>
              <a:defRPr sz="2100">
                <a:solidFill>
                  <a:srgbClr val="0B223B"/>
                </a:solidFill>
                <a:latin typeface="+mj-lt"/>
              </a:defRPr>
            </a:lvl1pPr>
            <a:lvl2pPr>
              <a:defRPr>
                <a:solidFill>
                  <a:srgbClr val="0B223B"/>
                </a:solidFill>
                <a:latin typeface="+mj-lt"/>
              </a:defRPr>
            </a:lvl2pPr>
            <a:lvl3pPr>
              <a:defRPr>
                <a:solidFill>
                  <a:srgbClr val="0B223B"/>
                </a:solidFill>
                <a:latin typeface="+mj-lt"/>
              </a:defRPr>
            </a:lvl3pPr>
            <a:lvl4pPr>
              <a:defRPr>
                <a:solidFill>
                  <a:srgbClr val="0B223B"/>
                </a:solidFill>
                <a:latin typeface="+mj-lt"/>
              </a:defRPr>
            </a:lvl4pPr>
            <a:lvl5pPr>
              <a:defRPr>
                <a:solidFill>
                  <a:srgbClr val="0B223B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47283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763000" cy="14478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610600" cy="5029200"/>
          </a:xfrm>
          <a:prstGeom prst="rect">
            <a:avLst/>
          </a:prstGeom>
        </p:spPr>
        <p:txBody>
          <a:bodyPr/>
          <a:lstStyle>
            <a:lvl1pPr>
              <a:defRPr sz="2100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2pPr>
            <a:lvl3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3pPr>
            <a:lvl4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4pPr>
            <a:lvl5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00103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80010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8001000" cy="5257800"/>
          </a:xfrm>
          <a:prstGeom prst="rect">
            <a:avLst/>
          </a:prstGeom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Helvetica" pitchFamily="34" charset="0"/>
              </a:defRPr>
            </a:lvl1pPr>
            <a:lvl2pPr>
              <a:defRPr sz="1875">
                <a:solidFill>
                  <a:schemeClr val="tx1"/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/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/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/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745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304800"/>
            <a:ext cx="8610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7A11860-5660-4FA8-8EFC-6BEBCD0A86A6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B79458F-F77D-48A8-91F3-BCEBD991F7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2513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85850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2389245-84A6-4CF0-9589-D98BCBD9AA65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B981063-9F7C-4838-A2C7-F13B1823E6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32783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3B80096-D8EC-4893-B0DB-A3CFBD67D9DF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8A61C68-A937-4229-A0EB-0CAECF1A81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29528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F305754-C817-4590-BCFE-936FE32D0ECB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65D8605-2826-4220-8A82-C7EB128F31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85025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AB06C0C-0F19-458A-B761-D2A1EC839268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7DE2005-1F81-4663-A854-2665F185C5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97526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F9E9C31-7E36-4807-A8D2-1BF4F1FDBE2F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E238620-B695-4B1D-A929-54AC74828F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31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739E047-293E-4383-9719-86AF151EC762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ECC28B8-B5C8-44F5-8BD1-A513D8D366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260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C20E2A0-1986-403C-94F6-3E8090CAD0A7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0069DED-6E12-4511-AAE3-7250ECD44E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32286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F686F3E-2778-4619-A97D-681FA34472F8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05A5FF5-0694-4FCA-812D-941877FD57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2044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9CA2435-25FC-4CB3-AE07-DBAEC48A6624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DEDFAB4-55D3-41DF-80D6-EBB377809C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41652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80010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8001000" cy="5181600"/>
          </a:xfrm>
          <a:prstGeom prst="rect">
            <a:avLst/>
          </a:prstGeom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Helvetica" pitchFamily="34" charset="0"/>
              </a:defRPr>
            </a:lvl1pPr>
            <a:lvl2pPr>
              <a:defRPr sz="1875">
                <a:solidFill>
                  <a:schemeClr val="tx1"/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/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/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/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757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37090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304800"/>
            <a:ext cx="8610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B96B18C-97A3-48EE-B141-AACFFBB3D579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8056211-1A65-4657-BBDE-FE5950C877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52506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4161345-985F-49AE-95BC-A663D4491E44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7D1D2CC-F196-40D8-874B-413A5FA2AE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45422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4582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990600"/>
            <a:ext cx="3886200" cy="5562600"/>
          </a:xfrm>
          <a:prstGeom prst="rect">
            <a:avLst/>
          </a:prstGeom>
        </p:spPr>
        <p:txBody>
          <a:bodyPr/>
          <a:lstStyle>
            <a:lvl1pPr>
              <a:defRPr sz="210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defRPr>
            </a:lvl1pPr>
            <a:lvl2pPr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defRPr>
            </a:lvl2pPr>
            <a:lvl3pPr>
              <a:defRPr sz="150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defRPr>
            </a:lvl3pPr>
            <a:lvl4pPr>
              <a:defRPr sz="135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defRPr>
            </a:lvl4pPr>
            <a:lvl5pPr>
              <a:defRPr sz="135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990600"/>
            <a:ext cx="3962400" cy="5562600"/>
          </a:xfrm>
          <a:prstGeom prst="rect">
            <a:avLst/>
          </a:prstGeom>
        </p:spPr>
        <p:txBody>
          <a:bodyPr/>
          <a:lstStyle>
            <a:lvl1pPr>
              <a:defRPr sz="210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defRPr>
            </a:lvl1pPr>
            <a:lvl2pPr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defRPr>
            </a:lvl2pPr>
            <a:lvl3pPr>
              <a:defRPr sz="150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defRPr>
            </a:lvl3pPr>
            <a:lvl4pPr>
              <a:defRPr sz="135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defRPr>
            </a:lvl4pPr>
            <a:lvl5pPr>
              <a:defRPr sz="135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10821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421CFE4-644C-4C16-BD00-D1F8ECAF945E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E26B331-A833-4AFC-AE3E-388A4FDE9C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00847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909EC08-9EEF-4060-B0EA-0627B9ECFE54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121D266-684E-491E-AC49-09017C0117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53879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688A3B7-B10F-4330-BD11-69973305A6B0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500F1E9-C46F-4454-BB4E-11B5213DFD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91534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53DF749-F943-4131-B033-BD8F81D60556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1830AE8-6AF0-4A82-88FF-16422949AB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99458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4EC951E-3E7F-46E9-9236-4430FE5B25B3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788C5E6-CAD5-4BB2-BFEE-E9BA175022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02184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508CB16-CA05-45A8-BC7F-6764EAE95862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D5825E6-3B12-4B74-BC4E-AF5A91F9B5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37223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783C20-05AD-46FD-B469-A06416591D42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17EC84E-6EB8-4105-A958-17A8E81802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611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57677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534400" cy="1295400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458200" cy="4800600"/>
          </a:xfrm>
          <a:prstGeom prst="rect">
            <a:avLst/>
          </a:prstGeom>
        </p:spPr>
        <p:txBody>
          <a:bodyPr/>
          <a:lstStyle>
            <a:lvl1pPr>
              <a:defRPr sz="1950">
                <a:solidFill>
                  <a:schemeClr val="tx1"/>
                </a:solidFill>
                <a:latin typeface="Helvetica" pitchFamily="34" charset="0"/>
              </a:defRPr>
            </a:lvl1pPr>
            <a:lvl2pPr>
              <a:defRPr sz="1875">
                <a:solidFill>
                  <a:schemeClr val="tx1"/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/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/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/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554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8153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015ADE8-A47A-42DD-BB30-F1575BDBA631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D426F25-879D-4696-A57B-EF7A40E04C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10858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DC57220-7F54-4184-87E5-26925D707744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F0CFA01-08B2-4382-8A73-79151F8E74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24978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382000" cy="990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0DBB288-117D-4A05-A166-0B9CFCBFCD58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E0FD645-6891-4574-B396-906F0B3C45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30492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382000" cy="990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92822C8-3F38-462A-A492-BEE6BD0D945F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FE74565-8032-432F-B831-D7E94122C7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39004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382000" cy="990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3CDF9FB-0797-4575-9211-E1E1089439BA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472B102-F4E5-442D-B4CD-C0E776E0A9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53498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F97DD5C-193C-4222-8BF5-D67E61F30697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90CF685-088A-42BA-94E0-C0EF2ED061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51700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6A7A3A6-3E4E-42B7-A146-41F8FF308F15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591AA7B-27B2-47EC-8614-BF2BDB67EB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0975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B1FD0D7-A692-41BD-95D6-E47350BDF922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D924F5C-A3F8-4366-8E8D-F6F063FFF9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19540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382000" cy="990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205646F-3DB9-4954-8E69-B99A94029C6C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39B179E-FB4A-467A-B8C4-2F8FE8A8A4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811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390629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9600A51-9F94-4D79-BB51-FC4B71CFCE09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71AC57D-318E-4278-B1CF-814128021B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30715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52400"/>
            <a:ext cx="7315200" cy="7620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676400"/>
            <a:ext cx="6705600" cy="4800600"/>
          </a:xfrm>
          <a:prstGeom prst="rect">
            <a:avLst/>
          </a:prstGeom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Helvetica" pitchFamily="34" charset="0"/>
              </a:defRPr>
            </a:lvl1pPr>
            <a:lvl2pPr>
              <a:defRPr sz="1950">
                <a:solidFill>
                  <a:schemeClr val="tx1"/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/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/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/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0"/>
          </p:nvPr>
        </p:nvSpPr>
        <p:spPr>
          <a:xfrm>
            <a:off x="1600200" y="914400"/>
            <a:ext cx="7086600" cy="533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b="1">
                <a:solidFill>
                  <a:schemeClr val="tx1"/>
                </a:solidFill>
                <a:latin typeface="Trebuchet MS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518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10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F8BE2F7-E6C0-400E-A6F0-FD35B6B13AE8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16D1741-B054-4746-AC41-11BA5FED5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78443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9000066-1E7C-4F8C-B05C-295846E5EAC2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522D915-23A0-4396-A696-8BDB2C44CF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16857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6EA6A36-9D07-41ED-AD79-983C37FCD60A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454CDB8-349F-4551-A684-A6C3B6F340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55494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3FCAC97-473E-49E0-8021-BE673AFC98B3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147D508-6D06-4997-8325-0665016535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71469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330CF86-49C9-4374-B5B9-32D790705129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881633-F1F0-44D2-A9C7-E99F7201D1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53272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0513A1D-BB54-462A-8C55-0CABBF41FCDD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139694E-E568-4D09-B8A0-E9CD6EC37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72676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11D061-F840-4F18-AB5D-6A3ED14D74B0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FD49D4F-E8F5-41DD-8CE4-55CBA7927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70380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A99FCCE-538D-4413-B85D-8FAC2B27F2BF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C82BDD2-DA25-456D-8E97-A888FBEB3B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862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350090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E5E6773-0E9C-4018-B8D3-0E8BF3F4331C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D937CF6-B5BC-4576-B72D-5CA342F2A9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71732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B8F9E49-88E0-4156-AC21-3DE31FA8BB31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5E25DD6-3D23-454B-9532-102D90B43E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88177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2057400"/>
            <a:ext cx="7315200" cy="4495800"/>
          </a:xfrm>
          <a:prstGeom prst="rect">
            <a:avLst/>
          </a:prstGeom>
        </p:spPr>
        <p:txBody>
          <a:bodyPr/>
          <a:lstStyle>
            <a:lvl1pPr>
              <a:defRPr sz="1950">
                <a:solidFill>
                  <a:schemeClr val="tx1"/>
                </a:solidFill>
                <a:latin typeface="Helvetica" pitchFamily="34" charset="0"/>
              </a:defRPr>
            </a:lvl1pPr>
            <a:lvl2pPr>
              <a:defRPr sz="1875">
                <a:solidFill>
                  <a:schemeClr val="tx1"/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/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/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/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457200"/>
            <a:ext cx="6324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>
            <a:lvl1pPr>
              <a:defRPr sz="3150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75628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70CC84A-D191-47FD-821B-762991DA984D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A93B232-AB3B-47BD-A02F-3BDCFACF07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7352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D10A037-1486-4F0C-8861-95A85C1A9239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17FFAB7-0EB0-4289-83E7-7033B0CF51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83187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5344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5747BC5-5F91-46C7-82AA-487A713FABB8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0A326CB-F0F6-4597-9102-42D9AB66E7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99059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534400" cy="685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521276E-F39D-471E-9ED3-99DD823F3ADB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665C4C3-27A3-4374-B88A-BAEA881C00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686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5344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368D479-AA92-4B0D-82D5-4D1CDA36C7A4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C302A26-95E0-498F-BBFC-28FF0FA327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03764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8733C93-0FCB-4A0C-85C4-31493FCF8801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FB702C7-590B-47F8-B11F-0F8A583A55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36063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174F742-3A6F-42B3-971E-BCDB2C35F62B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03B09FE-931C-41C3-8AE4-D431219823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379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220859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B9C1FD8-117C-4E14-A2F2-C26D4D033B12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C6FB567-676C-4AD8-A810-CCB7D5F832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54721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5344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851DC2B-A3AA-4CB6-93DF-B9F5F0931494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7C0C501-DF73-41FF-8CD7-E10F213FC9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40262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E6871C0-E172-404B-B967-CC0596E6C19C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33A30A0-AFA2-42F2-9C5D-66603F12F2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303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3.jp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image" Target="../media/image5.jpg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image" Target="../media/image6.jpg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image" Target="../media/image7.jpg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image" Target="../media/image8.jpg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8912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4413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  <a:cs typeface="Arial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3531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  <a:cs typeface="Arial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228600"/>
            <a:ext cx="8458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5" name="Rectangle 21"/>
          <p:cNvSpPr>
            <a:spLocks noChangeArrowheads="1"/>
          </p:cNvSpPr>
          <p:nvPr/>
        </p:nvSpPr>
        <p:spPr bwMode="auto">
          <a:xfrm>
            <a:off x="3878264" y="6623052"/>
            <a:ext cx="518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675" dirty="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2750473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 kern="1200">
          <a:solidFill>
            <a:srgbClr val="C4151C"/>
          </a:solidFill>
          <a:latin typeface="Trebuchet MS" pitchFamily="34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775" b="1">
          <a:solidFill>
            <a:srgbClr val="00793F"/>
          </a:solidFill>
          <a:latin typeface="Trebuchet MS" pitchFamily="34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775" b="1">
          <a:solidFill>
            <a:srgbClr val="00793F"/>
          </a:solidFill>
          <a:latin typeface="Trebuchet MS" pitchFamily="34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775" b="1">
          <a:solidFill>
            <a:srgbClr val="00793F"/>
          </a:solidFill>
          <a:latin typeface="Trebuchet MS" pitchFamily="34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775" b="1">
          <a:solidFill>
            <a:srgbClr val="00793F"/>
          </a:solidFill>
          <a:latin typeface="Trebuchet MS" pitchFamily="34" charset="0"/>
          <a:cs typeface="Tahoma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rgbClr val="003B68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rgbClr val="003B68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rgbClr val="003B68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rgbClr val="003B68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914400" y="228600"/>
            <a:ext cx="8458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5" name="Rectangle 21"/>
          <p:cNvSpPr>
            <a:spLocks noChangeArrowheads="1"/>
          </p:cNvSpPr>
          <p:nvPr/>
        </p:nvSpPr>
        <p:spPr bwMode="auto">
          <a:xfrm>
            <a:off x="3878264" y="6623052"/>
            <a:ext cx="518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67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174617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 kern="1200">
          <a:solidFill>
            <a:srgbClr val="C4151C"/>
          </a:solidFill>
          <a:latin typeface="Trebuchet MS" pitchFamily="34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775" b="1">
          <a:solidFill>
            <a:srgbClr val="00793F"/>
          </a:solidFill>
          <a:latin typeface="Trebuchet MS" pitchFamily="34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775" b="1">
          <a:solidFill>
            <a:srgbClr val="00793F"/>
          </a:solidFill>
          <a:latin typeface="Trebuchet MS" pitchFamily="34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775" b="1">
          <a:solidFill>
            <a:srgbClr val="00793F"/>
          </a:solidFill>
          <a:latin typeface="Trebuchet MS" pitchFamily="34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775" b="1">
          <a:solidFill>
            <a:srgbClr val="00793F"/>
          </a:solidFill>
          <a:latin typeface="Trebuchet MS" pitchFamily="34" charset="0"/>
          <a:cs typeface="Tahoma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rgbClr val="003B68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rgbClr val="003B68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rgbClr val="003B68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rgbClr val="003B68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304800"/>
            <a:ext cx="8458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3878264" y="6623052"/>
            <a:ext cx="518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675" dirty="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1639223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 kern="1200">
          <a:solidFill>
            <a:schemeClr val="bg1"/>
          </a:solidFill>
          <a:latin typeface="Trebuchet MS" pitchFamily="34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75" b="1">
          <a:solidFill>
            <a:srgbClr val="005BAA"/>
          </a:solidFill>
          <a:latin typeface="Trebuchet MS" pitchFamily="34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75" b="1">
          <a:solidFill>
            <a:srgbClr val="005BAA"/>
          </a:solidFill>
          <a:latin typeface="Trebuchet MS" pitchFamily="34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75" b="1">
          <a:solidFill>
            <a:srgbClr val="005BAA"/>
          </a:solidFill>
          <a:latin typeface="Trebuchet MS" pitchFamily="34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75" b="1">
          <a:solidFill>
            <a:srgbClr val="005BAA"/>
          </a:solidFill>
          <a:latin typeface="Trebuchet MS" pitchFamily="34" charset="0"/>
          <a:cs typeface="Tahoma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rgbClr val="003B68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rgbClr val="003B68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rgbClr val="003B68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rgbClr val="003B68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0" y="152400"/>
            <a:ext cx="6858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3878264" y="6623052"/>
            <a:ext cx="518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67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4100185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475" b="1" kern="1200">
          <a:solidFill>
            <a:schemeClr val="tx1"/>
          </a:solidFill>
          <a:latin typeface="Trebuchet MS" pitchFamily="34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75" b="1">
          <a:solidFill>
            <a:schemeClr val="tx1"/>
          </a:solidFill>
          <a:latin typeface="Trebuchet MS" pitchFamily="34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75" b="1">
          <a:solidFill>
            <a:schemeClr val="tx1"/>
          </a:solidFill>
          <a:latin typeface="Trebuchet MS" pitchFamily="34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75" b="1">
          <a:solidFill>
            <a:schemeClr val="tx1"/>
          </a:solidFill>
          <a:latin typeface="Trebuchet MS" pitchFamily="34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75" b="1">
          <a:solidFill>
            <a:schemeClr val="tx1"/>
          </a:solidFill>
          <a:latin typeface="Trebuchet MS" pitchFamily="34" charset="0"/>
          <a:cs typeface="Tahoma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rgbClr val="003B68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rgbClr val="003B68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rgbClr val="003B68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rgbClr val="003B68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3878264" y="6623052"/>
            <a:ext cx="518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675" dirty="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2421750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250" b="1" kern="1200">
          <a:solidFill>
            <a:schemeClr val="bg1"/>
          </a:solidFill>
          <a:latin typeface="Palatino Linotype" pitchFamily="18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50" b="1">
          <a:solidFill>
            <a:schemeClr val="bg1"/>
          </a:solidFill>
          <a:latin typeface="Palatino Linotype" pitchFamily="18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50" b="1">
          <a:solidFill>
            <a:schemeClr val="bg1"/>
          </a:solidFill>
          <a:latin typeface="Palatino Linotype" pitchFamily="18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50" b="1">
          <a:solidFill>
            <a:schemeClr val="bg1"/>
          </a:solidFill>
          <a:latin typeface="Palatino Linotype" pitchFamily="18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50" b="1">
          <a:solidFill>
            <a:schemeClr val="bg1"/>
          </a:solidFill>
          <a:latin typeface="Palatino Linotype" pitchFamily="18" charset="0"/>
          <a:cs typeface="Tahoma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rgbClr val="003B68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rgbClr val="003B68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rgbClr val="003B68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rgbClr val="003B68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"/><Relationship Id="rId1" Type="http://schemas.openxmlformats.org/officeDocument/2006/relationships/slideLayout" Target="../slideLayouts/slideLayout6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"/><Relationship Id="rId1" Type="http://schemas.openxmlformats.org/officeDocument/2006/relationships/slideLayout" Target="../slideLayouts/slideLayout6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6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"/><Relationship Id="rId1" Type="http://schemas.openxmlformats.org/officeDocument/2006/relationships/slideLayout" Target="../slideLayouts/slideLayout6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178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Promotional Strategies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The </a:t>
            </a:r>
            <a:r>
              <a:rPr lang="en-US" sz="2600" i="1" dirty="0" smtClean="0"/>
              <a:t>promotional mix </a:t>
            </a:r>
            <a:r>
              <a:rPr lang="en-US" sz="2600" dirty="0" smtClean="0"/>
              <a:t>is a combination of the elements of advertising, sales promotion, public relations, and personal selling used to reach the target market</a:t>
            </a:r>
          </a:p>
          <a:p>
            <a:r>
              <a:rPr lang="en-US" sz="2600" dirty="0" smtClean="0"/>
              <a:t>These elements are sometimes called </a:t>
            </a:r>
            <a:r>
              <a:rPr lang="en-US" sz="2600" i="1" dirty="0" smtClean="0"/>
              <a:t>promotional channels</a:t>
            </a:r>
            <a:endParaRPr 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val="327078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Promotional Strategies (Continued)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113" y="2175168"/>
            <a:ext cx="7105237" cy="38877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43236" y="6062939"/>
            <a:ext cx="21526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Helvetica" panose="020B0604020202020204" pitchFamily="34" charset="0"/>
                <a:cs typeface="Helvetica" panose="020B0604020202020204" pitchFamily="34" charset="0"/>
              </a:rPr>
              <a:t>Goodheart-Willcox Publisher</a:t>
            </a:r>
          </a:p>
        </p:txBody>
      </p:sp>
    </p:spTree>
    <p:extLst>
      <p:ext uri="{BB962C8B-B14F-4D97-AF65-F5344CB8AC3E}">
        <p14:creationId xmlns:p14="http://schemas.microsoft.com/office/powerpoint/2010/main" val="173942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Promotional Strategies (Continued)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b="1" dirty="0" smtClean="0"/>
              <a:t>Integrated marketing communications (IMC) </a:t>
            </a:r>
            <a:r>
              <a:rPr lang="en-US" sz="2600" dirty="0" smtClean="0"/>
              <a:t>is an approach to marketing that integrates all promotional efforts to deliver one message about a product using various media</a:t>
            </a:r>
          </a:p>
          <a:p>
            <a:pPr lvl="1"/>
            <a:r>
              <a:rPr lang="en-US" sz="2525" dirty="0" smtClean="0"/>
              <a:t>Not all pieces of the promotional mix need to be used at one time</a:t>
            </a:r>
          </a:p>
          <a:p>
            <a:pPr lvl="1"/>
            <a:r>
              <a:rPr lang="en-US" sz="2525" dirty="0" smtClean="0"/>
              <a:t>Integrates every element to convey the same story </a:t>
            </a:r>
            <a:endParaRPr lang="en-US" sz="2525" b="1" dirty="0" smtClean="0"/>
          </a:p>
        </p:txBody>
      </p:sp>
    </p:spTree>
    <p:extLst>
      <p:ext uri="{BB962C8B-B14F-4D97-AF65-F5344CB8AC3E}">
        <p14:creationId xmlns:p14="http://schemas.microsoft.com/office/powerpoint/2010/main" val="79245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Promotional Strategies (Continued)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b="1" dirty="0" smtClean="0"/>
              <a:t>Participatory marketing </a:t>
            </a:r>
            <a:r>
              <a:rPr lang="en-US" sz="2600" dirty="0" smtClean="0"/>
              <a:t>is a strategy that invites customers to participate in an element of the promotional mix through a type of response </a:t>
            </a:r>
          </a:p>
          <a:p>
            <a:pPr lvl="1"/>
            <a:r>
              <a:rPr lang="en-US" sz="2525" dirty="0"/>
              <a:t>A</a:t>
            </a:r>
            <a:r>
              <a:rPr lang="en-US" sz="2525" dirty="0" smtClean="0"/>
              <a:t>lso called </a:t>
            </a:r>
            <a:r>
              <a:rPr lang="en-US" sz="2525" i="1" dirty="0" smtClean="0"/>
              <a:t>engagement marketing</a:t>
            </a:r>
          </a:p>
          <a:p>
            <a:pPr lvl="1"/>
            <a:r>
              <a:rPr lang="en-US" sz="2525" dirty="0" smtClean="0"/>
              <a:t>Seeks input from an audience and takes action on their feedback</a:t>
            </a:r>
          </a:p>
        </p:txBody>
      </p:sp>
    </p:spTree>
    <p:extLst>
      <p:ext uri="{BB962C8B-B14F-4D97-AF65-F5344CB8AC3E}">
        <p14:creationId xmlns:p14="http://schemas.microsoft.com/office/powerpoint/2010/main" val="1301862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Promotional Strategies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Forms </a:t>
            </a:r>
            <a:r>
              <a:rPr lang="en-US" sz="2600" dirty="0"/>
              <a:t>of participatory </a:t>
            </a:r>
            <a:r>
              <a:rPr lang="en-US" sz="2600" dirty="0" smtClean="0"/>
              <a:t>marketing</a:t>
            </a:r>
          </a:p>
          <a:p>
            <a:pPr lvl="1"/>
            <a:r>
              <a:rPr lang="en-US" sz="2525" i="1" dirty="0" smtClean="0"/>
              <a:t>E-mail campaigns</a:t>
            </a:r>
            <a:r>
              <a:rPr lang="en-US" sz="2525" dirty="0" smtClean="0"/>
              <a:t> are easy to implement</a:t>
            </a:r>
          </a:p>
          <a:p>
            <a:pPr lvl="1"/>
            <a:r>
              <a:rPr lang="en-US" sz="2525" i="1" dirty="0" smtClean="0"/>
              <a:t>Social-media</a:t>
            </a:r>
            <a:r>
              <a:rPr lang="en-US" sz="2525" dirty="0" smtClean="0"/>
              <a:t> platforms are used to encourage customers to participate virtually</a:t>
            </a:r>
          </a:p>
          <a:p>
            <a:pPr lvl="1"/>
            <a:r>
              <a:rPr lang="en-US" sz="2525" i="1" dirty="0" smtClean="0"/>
              <a:t>Videos</a:t>
            </a:r>
            <a:r>
              <a:rPr lang="en-US" sz="2525" dirty="0" smtClean="0"/>
              <a:t> can be shared through social media</a:t>
            </a:r>
            <a:endParaRPr lang="en-US" sz="2525" i="1" dirty="0"/>
          </a:p>
          <a:p>
            <a:pPr lvl="1"/>
            <a:r>
              <a:rPr lang="en-US" sz="2525" dirty="0" smtClean="0"/>
              <a:t>A </a:t>
            </a:r>
            <a:r>
              <a:rPr lang="en-US" sz="2525" b="1" dirty="0"/>
              <a:t>blog </a:t>
            </a:r>
            <a:r>
              <a:rPr lang="en-US" sz="2525" dirty="0"/>
              <a:t>is a web page in a journal format created by a person or </a:t>
            </a:r>
            <a:r>
              <a:rPr lang="en-US" sz="2525" dirty="0" smtClean="0"/>
              <a:t>an organization </a:t>
            </a:r>
            <a:endParaRPr lang="en-US" sz="2525" dirty="0"/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70463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Promotional Strategies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b="1" dirty="0"/>
              <a:t>Viral </a:t>
            </a:r>
            <a:r>
              <a:rPr lang="en-US" sz="2600" b="1" dirty="0" smtClean="0"/>
              <a:t>marketing</a:t>
            </a:r>
            <a:r>
              <a:rPr lang="en-US" sz="2600" dirty="0" smtClean="0"/>
              <a:t> is </a:t>
            </a:r>
            <a:r>
              <a:rPr lang="en-US" sz="2600" dirty="0"/>
              <a:t>information about products that customers or viewers feel compelled to pass along to </a:t>
            </a:r>
            <a:r>
              <a:rPr lang="en-US" sz="2600" dirty="0" smtClean="0"/>
              <a:t>others</a:t>
            </a:r>
            <a:endParaRPr lang="en-US" sz="2600" dirty="0"/>
          </a:p>
          <a:p>
            <a:pPr lvl="1"/>
            <a:r>
              <a:rPr lang="en-US" sz="2400" dirty="0" smtClean="0"/>
              <a:t>Also called </a:t>
            </a:r>
            <a:r>
              <a:rPr lang="en-US" sz="2400" i="1" dirty="0"/>
              <a:t>buzz marketing</a:t>
            </a:r>
            <a:r>
              <a:rPr lang="en-US" sz="2400" dirty="0" smtClean="0"/>
              <a:t>, or </a:t>
            </a:r>
            <a:r>
              <a:rPr lang="en-US" sz="2400" i="1" dirty="0" smtClean="0"/>
              <a:t>word-of-mouth advertising</a:t>
            </a:r>
            <a:endParaRPr lang="en-US" sz="2400" dirty="0" smtClean="0"/>
          </a:p>
          <a:p>
            <a:pPr lvl="1"/>
            <a:r>
              <a:rPr lang="en-US" sz="2400" dirty="0" smtClean="0"/>
              <a:t>Based in social media because sharing is built into the platforms and shows quick results</a:t>
            </a:r>
            <a:endParaRPr lang="en-US" sz="2525" dirty="0"/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137783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Promotional Strategies (Continued)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Push and pull strategies</a:t>
            </a:r>
          </a:p>
          <a:p>
            <a:pPr lvl="1"/>
            <a:r>
              <a:rPr lang="en-US" sz="2525" dirty="0" smtClean="0"/>
              <a:t>The </a:t>
            </a:r>
            <a:r>
              <a:rPr lang="en-US" sz="2525" b="1" dirty="0" smtClean="0"/>
              <a:t>push promotional concept </a:t>
            </a:r>
            <a:r>
              <a:rPr lang="en-US" sz="2525" dirty="0" smtClean="0"/>
              <a:t>is a manufacturer </a:t>
            </a:r>
            <a:r>
              <a:rPr lang="en-US" sz="2525" i="1" dirty="0" smtClean="0"/>
              <a:t>pushing a retailer </a:t>
            </a:r>
            <a:r>
              <a:rPr lang="en-US" sz="2525" dirty="0" smtClean="0"/>
              <a:t>to handle that manufacturer’s merchandise to sell to customers </a:t>
            </a:r>
          </a:p>
          <a:p>
            <a:pPr lvl="1"/>
            <a:r>
              <a:rPr lang="en-US" sz="2525" dirty="0" smtClean="0"/>
              <a:t>The </a:t>
            </a:r>
            <a:r>
              <a:rPr lang="en-US" sz="2525" b="1" dirty="0" smtClean="0"/>
              <a:t>pull promotional concept </a:t>
            </a:r>
            <a:r>
              <a:rPr lang="en-US" sz="2525" dirty="0" smtClean="0"/>
              <a:t>is a manufacturer </a:t>
            </a:r>
            <a:r>
              <a:rPr lang="en-US" sz="2525" i="1" dirty="0" smtClean="0"/>
              <a:t>pulling customers </a:t>
            </a:r>
            <a:r>
              <a:rPr lang="en-US" sz="2525" dirty="0" smtClean="0"/>
              <a:t>to actively seek out that manufacturer’s product </a:t>
            </a:r>
          </a:p>
        </p:txBody>
      </p:sp>
    </p:spTree>
    <p:extLst>
      <p:ext uri="{BB962C8B-B14F-4D97-AF65-F5344CB8AC3E}">
        <p14:creationId xmlns:p14="http://schemas.microsoft.com/office/powerpoint/2010/main" val="142435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Goals of Promotion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Promotion has three goals </a:t>
            </a:r>
          </a:p>
          <a:p>
            <a:pPr lvl="1"/>
            <a:r>
              <a:rPr lang="en-US" sz="2525" dirty="0" smtClean="0"/>
              <a:t>Inform </a:t>
            </a:r>
          </a:p>
          <a:p>
            <a:pPr lvl="1"/>
            <a:r>
              <a:rPr lang="en-US" sz="2525" dirty="0" smtClean="0"/>
              <a:t>Persuade</a:t>
            </a:r>
          </a:p>
          <a:p>
            <a:pPr lvl="1"/>
            <a:r>
              <a:rPr lang="en-US" sz="2525" dirty="0" smtClean="0"/>
              <a:t>Remind</a:t>
            </a:r>
            <a:endParaRPr lang="en-US" sz="2525" dirty="0"/>
          </a:p>
        </p:txBody>
      </p:sp>
    </p:spTree>
    <p:extLst>
      <p:ext uri="{BB962C8B-B14F-4D97-AF65-F5344CB8AC3E}">
        <p14:creationId xmlns:p14="http://schemas.microsoft.com/office/powerpoint/2010/main" val="152995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Goals of Promotion (Continued)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Promotions that </a:t>
            </a:r>
            <a:r>
              <a:rPr lang="en-US" sz="2600" i="1" dirty="0" smtClean="0"/>
              <a:t>inform</a:t>
            </a:r>
            <a:r>
              <a:rPr lang="en-US" sz="2600" dirty="0" smtClean="0"/>
              <a:t> tell people something they want or need to know to make decisions</a:t>
            </a:r>
          </a:p>
          <a:p>
            <a:pPr lvl="1"/>
            <a:r>
              <a:rPr lang="en-US" sz="2530" dirty="0" smtClean="0"/>
              <a:t>Existing products</a:t>
            </a:r>
          </a:p>
          <a:p>
            <a:pPr lvl="1"/>
            <a:r>
              <a:rPr lang="en-US" sz="2530" dirty="0" smtClean="0"/>
              <a:t>New products</a:t>
            </a:r>
          </a:p>
          <a:p>
            <a:pPr lvl="1"/>
            <a:r>
              <a:rPr lang="en-US" sz="2530" dirty="0" smtClean="0"/>
              <a:t>New features of existing products</a:t>
            </a:r>
          </a:p>
          <a:p>
            <a:pPr lvl="1"/>
            <a:r>
              <a:rPr lang="en-US" sz="2530" dirty="0" smtClean="0"/>
              <a:t>How to use or assemble products</a:t>
            </a:r>
          </a:p>
          <a:p>
            <a:pPr lvl="1"/>
            <a:r>
              <a:rPr lang="en-US" sz="2530" dirty="0" smtClean="0"/>
              <a:t>Safety issues that might affect the use of a product</a:t>
            </a:r>
          </a:p>
          <a:p>
            <a:pPr lvl="1"/>
            <a:r>
              <a:rPr lang="en-US" sz="2530" dirty="0" smtClean="0"/>
              <a:t>Charities and cultural organizations the business supports</a:t>
            </a:r>
          </a:p>
          <a:p>
            <a:pPr lvl="1"/>
            <a:r>
              <a:rPr lang="en-US" sz="2530" dirty="0" smtClean="0"/>
              <a:t>Events the business sponsors in the community </a:t>
            </a:r>
          </a:p>
        </p:txBody>
      </p:sp>
    </p:spTree>
    <p:extLst>
      <p:ext uri="{BB962C8B-B14F-4D97-AF65-F5344CB8AC3E}">
        <p14:creationId xmlns:p14="http://schemas.microsoft.com/office/powerpoint/2010/main" val="53004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Goals of Promotion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b="1" dirty="0"/>
              <a:t>Persuasion </a:t>
            </a:r>
            <a:r>
              <a:rPr lang="en-US" sz="2600" dirty="0"/>
              <a:t>is the use of logic to change a belief or get people to take a certain </a:t>
            </a:r>
            <a:r>
              <a:rPr lang="en-US" sz="2600" dirty="0" smtClean="0"/>
              <a:t>action</a:t>
            </a:r>
          </a:p>
          <a:p>
            <a:pPr lvl="1"/>
            <a:r>
              <a:rPr lang="en-US" sz="2525" dirty="0" smtClean="0"/>
              <a:t>Goal of most promotions is to persuade people to buy a product</a:t>
            </a:r>
          </a:p>
          <a:p>
            <a:pPr lvl="1"/>
            <a:r>
              <a:rPr lang="en-US" sz="2525" dirty="0" smtClean="0"/>
              <a:t>Rebates, loyalty programs, or new product samples might persuade customers to take action</a:t>
            </a:r>
            <a:endParaRPr lang="en-US" sz="2525" dirty="0"/>
          </a:p>
        </p:txBody>
      </p:sp>
    </p:spTree>
    <p:extLst>
      <p:ext uri="{BB962C8B-B14F-4D97-AF65-F5344CB8AC3E}">
        <p14:creationId xmlns:p14="http://schemas.microsoft.com/office/powerpoint/2010/main" val="150248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5700" dirty="0" smtClean="0"/>
              <a:t>Promotion</a:t>
            </a:r>
            <a:endParaRPr lang="en-US" sz="5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sz="6800" dirty="0" smtClean="0"/>
              <a:t>Chapter 17</a:t>
            </a:r>
            <a:endParaRPr lang="en-US" sz="6800" dirty="0"/>
          </a:p>
        </p:txBody>
      </p:sp>
    </p:spTree>
    <p:extLst>
      <p:ext uri="{BB962C8B-B14F-4D97-AF65-F5344CB8AC3E}">
        <p14:creationId xmlns:p14="http://schemas.microsoft.com/office/powerpoint/2010/main" val="16661043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Goals of Promotion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Promotions that </a:t>
            </a:r>
            <a:r>
              <a:rPr lang="en-US" sz="2600" i="1" dirty="0"/>
              <a:t>remind </a:t>
            </a:r>
            <a:r>
              <a:rPr lang="en-US" sz="2600" dirty="0"/>
              <a:t>are created to strengthen the message in a person’s mind by exposing him or her to the message </a:t>
            </a:r>
            <a:r>
              <a:rPr lang="en-US" sz="2600" dirty="0" smtClean="0"/>
              <a:t>frequently</a:t>
            </a:r>
          </a:p>
          <a:p>
            <a:pPr lvl="1"/>
            <a:r>
              <a:rPr lang="en-US" sz="2530" dirty="0" smtClean="0"/>
              <a:t>People might not remember a message the first few times they see it</a:t>
            </a:r>
          </a:p>
          <a:p>
            <a:pPr lvl="1"/>
            <a:r>
              <a:rPr lang="en-US" sz="2530" dirty="0" smtClean="0"/>
              <a:t>Reminder messages appear in multiple places over a period of time  </a:t>
            </a:r>
            <a:endParaRPr lang="en-US" sz="2530" dirty="0"/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8663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Promotional Plan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A </a:t>
            </a:r>
            <a:r>
              <a:rPr lang="en-US" sz="2600" b="1" dirty="0"/>
              <a:t>promotional campaign </a:t>
            </a:r>
            <a:r>
              <a:rPr lang="en-US" sz="2600" dirty="0" smtClean="0"/>
              <a:t>is the coordination of marketing communication to achieve a specific goal</a:t>
            </a:r>
          </a:p>
          <a:p>
            <a:pPr lvl="1"/>
            <a:r>
              <a:rPr lang="en-US" sz="2525" dirty="0" smtClean="0"/>
              <a:t>Also called a </a:t>
            </a:r>
            <a:r>
              <a:rPr lang="en-US" sz="2525" i="1" dirty="0" smtClean="0"/>
              <a:t>promotional plan</a:t>
            </a:r>
            <a:endParaRPr lang="en-US" sz="2525" dirty="0" smtClean="0"/>
          </a:p>
          <a:p>
            <a:pPr lvl="1"/>
            <a:r>
              <a:rPr lang="en-US" sz="2525" b="1" dirty="0" smtClean="0"/>
              <a:t>AIDA</a:t>
            </a:r>
            <a:r>
              <a:rPr lang="en-US" sz="2525" b="1" i="1" dirty="0" smtClean="0"/>
              <a:t> </a:t>
            </a:r>
            <a:r>
              <a:rPr lang="en-US" sz="2525" dirty="0" smtClean="0"/>
              <a:t>is the acronym for attention, interest, desire, and action</a:t>
            </a:r>
          </a:p>
          <a:p>
            <a:pPr lvl="2"/>
            <a:r>
              <a:rPr lang="en-US" sz="2450" dirty="0" smtClean="0"/>
              <a:t>Integrates the different elements of the promotional mix</a:t>
            </a:r>
          </a:p>
          <a:p>
            <a:pPr lvl="2"/>
            <a:r>
              <a:rPr lang="en-US" sz="2450" dirty="0" smtClean="0"/>
              <a:t>Following this model helps marketers focus and create effective promotional messages</a:t>
            </a:r>
          </a:p>
          <a:p>
            <a:pPr lvl="1"/>
            <a:endParaRPr lang="en-US" sz="2525" dirty="0"/>
          </a:p>
          <a:p>
            <a:pPr marL="342900" lvl="1" indent="0">
              <a:buNone/>
            </a:pPr>
            <a:endParaRPr lang="en-US" sz="2525" dirty="0" smtClean="0"/>
          </a:p>
        </p:txBody>
      </p:sp>
    </p:spTree>
    <p:extLst>
      <p:ext uri="{BB962C8B-B14F-4D97-AF65-F5344CB8AC3E}">
        <p14:creationId xmlns:p14="http://schemas.microsoft.com/office/powerpoint/2010/main" val="111117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Promotional Plan (Continued)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74" y="2251054"/>
            <a:ext cx="7343776" cy="38216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53150" y="6072692"/>
            <a:ext cx="21526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Helvetica" panose="020B0604020202020204" pitchFamily="34" charset="0"/>
                <a:cs typeface="Helvetica" panose="020B0604020202020204" pitchFamily="34" charset="0"/>
              </a:rPr>
              <a:t>Goodheart-Willcox Publisher</a:t>
            </a:r>
          </a:p>
        </p:txBody>
      </p:sp>
    </p:spTree>
    <p:extLst>
      <p:ext uri="{BB962C8B-B14F-4D97-AF65-F5344CB8AC3E}">
        <p14:creationId xmlns:p14="http://schemas.microsoft.com/office/powerpoint/2010/main" val="145886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Promotional Plan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Goals</a:t>
            </a:r>
          </a:p>
          <a:p>
            <a:pPr lvl="1"/>
            <a:r>
              <a:rPr lang="en-US" sz="2525" dirty="0" smtClean="0"/>
              <a:t>Identifying goals for the promotion is the first step in creating a promotional plan</a:t>
            </a:r>
          </a:p>
          <a:p>
            <a:pPr lvl="1"/>
            <a:r>
              <a:rPr lang="en-US" sz="2525" dirty="0" smtClean="0"/>
              <a:t>Should follow the SMART goal model</a:t>
            </a:r>
          </a:p>
          <a:p>
            <a:pPr lvl="2"/>
            <a:r>
              <a:rPr lang="en-US" sz="2450" dirty="0" smtClean="0"/>
              <a:t>Specific</a:t>
            </a:r>
          </a:p>
          <a:p>
            <a:pPr lvl="2"/>
            <a:r>
              <a:rPr lang="en-US" sz="2450" dirty="0" smtClean="0"/>
              <a:t>Measurable</a:t>
            </a:r>
          </a:p>
          <a:p>
            <a:pPr lvl="2"/>
            <a:r>
              <a:rPr lang="en-US" sz="2450" dirty="0" smtClean="0"/>
              <a:t>Attainable</a:t>
            </a:r>
          </a:p>
          <a:p>
            <a:pPr lvl="2"/>
            <a:r>
              <a:rPr lang="en-US" sz="2450" dirty="0" smtClean="0"/>
              <a:t>Realistic</a:t>
            </a:r>
          </a:p>
          <a:p>
            <a:pPr lvl="2"/>
            <a:r>
              <a:rPr lang="en-US" sz="2450" dirty="0" smtClean="0"/>
              <a:t>Time-related</a:t>
            </a:r>
            <a:endParaRPr lang="en-US" sz="2450" dirty="0"/>
          </a:p>
        </p:txBody>
      </p:sp>
    </p:spTree>
    <p:extLst>
      <p:ext uri="{BB962C8B-B14F-4D97-AF65-F5344CB8AC3E}">
        <p14:creationId xmlns:p14="http://schemas.microsoft.com/office/powerpoint/2010/main" val="327668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Promotional Plan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Budget</a:t>
            </a:r>
          </a:p>
          <a:p>
            <a:pPr lvl="1"/>
            <a:r>
              <a:rPr lang="en-US" sz="2525" dirty="0" smtClean="0"/>
              <a:t>Important to the overall success of the promotional plan</a:t>
            </a:r>
          </a:p>
          <a:p>
            <a:pPr lvl="1"/>
            <a:r>
              <a:rPr lang="en-US" sz="2525" dirty="0" smtClean="0"/>
              <a:t>Each product is assigned a specific budget within which the plan must operate</a:t>
            </a:r>
            <a:endParaRPr lang="en-US" sz="2525" dirty="0"/>
          </a:p>
        </p:txBody>
      </p:sp>
    </p:spTree>
    <p:extLst>
      <p:ext uri="{BB962C8B-B14F-4D97-AF65-F5344CB8AC3E}">
        <p14:creationId xmlns:p14="http://schemas.microsoft.com/office/powerpoint/2010/main" val="182416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Promotional Plan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Target market</a:t>
            </a:r>
          </a:p>
          <a:p>
            <a:pPr lvl="1"/>
            <a:r>
              <a:rPr lang="en-US" sz="2525" dirty="0" smtClean="0"/>
              <a:t>The specific group of customers whose needs and wants a company will focus on satisfying</a:t>
            </a:r>
          </a:p>
          <a:p>
            <a:pPr lvl="1"/>
            <a:r>
              <a:rPr lang="en-US" sz="2525" dirty="0" smtClean="0"/>
              <a:t>Targeting the appropriate customer is necessary to maximize exposure of a product</a:t>
            </a:r>
            <a:endParaRPr lang="en-US" sz="2525" dirty="0"/>
          </a:p>
        </p:txBody>
      </p:sp>
    </p:spTree>
    <p:extLst>
      <p:ext uri="{BB962C8B-B14F-4D97-AF65-F5344CB8AC3E}">
        <p14:creationId xmlns:p14="http://schemas.microsoft.com/office/powerpoint/2010/main" val="367843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Promotional Plan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Marketing mix</a:t>
            </a:r>
          </a:p>
          <a:p>
            <a:pPr lvl="1"/>
            <a:r>
              <a:rPr lang="en-US" sz="2525" dirty="0" smtClean="0"/>
              <a:t>The strategy for using the elements of product, price, place, and promotion</a:t>
            </a:r>
            <a:endParaRPr lang="en-US" sz="2450" dirty="0" smtClean="0"/>
          </a:p>
          <a:p>
            <a:pPr lvl="1"/>
            <a:r>
              <a:rPr lang="en-US" sz="2450" dirty="0" smtClean="0"/>
              <a:t>Each element influences the budget and the target market</a:t>
            </a:r>
          </a:p>
          <a:p>
            <a:pPr lvl="2"/>
            <a:r>
              <a:rPr lang="en-US" sz="2450" dirty="0" smtClean="0"/>
              <a:t>The </a:t>
            </a:r>
            <a:r>
              <a:rPr lang="en-US" sz="2450" i="1" dirty="0" smtClean="0"/>
              <a:t>product</a:t>
            </a:r>
            <a:r>
              <a:rPr lang="en-US" sz="2450" dirty="0" smtClean="0"/>
              <a:t> must be clearly defined to determine the appropriate type of promotion</a:t>
            </a:r>
          </a:p>
          <a:p>
            <a:pPr lvl="2"/>
            <a:r>
              <a:rPr lang="en-US" sz="2450" dirty="0" smtClean="0"/>
              <a:t>The </a:t>
            </a:r>
            <a:r>
              <a:rPr lang="en-US" sz="2450" i="1" dirty="0" smtClean="0"/>
              <a:t>price</a:t>
            </a:r>
            <a:r>
              <a:rPr lang="en-US" sz="2450" dirty="0" smtClean="0"/>
              <a:t> can determine which element of the promotional mix is needed</a:t>
            </a:r>
          </a:p>
          <a:p>
            <a:pPr lvl="2"/>
            <a:r>
              <a:rPr lang="en-US" sz="2450" i="1" dirty="0" smtClean="0"/>
              <a:t>Place</a:t>
            </a:r>
            <a:r>
              <a:rPr lang="en-US" sz="2450" dirty="0" smtClean="0"/>
              <a:t> is important, especially if the product is available only online or in a store</a:t>
            </a:r>
            <a:endParaRPr lang="en-US" sz="2450" i="1" dirty="0" smtClean="0"/>
          </a:p>
        </p:txBody>
      </p:sp>
    </p:spTree>
    <p:extLst>
      <p:ext uri="{BB962C8B-B14F-4D97-AF65-F5344CB8AC3E}">
        <p14:creationId xmlns:p14="http://schemas.microsoft.com/office/powerpoint/2010/main" val="274522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Promotional Plan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P</a:t>
            </a:r>
            <a:r>
              <a:rPr lang="en-US" sz="2600" dirty="0" smtClean="0"/>
              <a:t>romotional mix </a:t>
            </a:r>
          </a:p>
          <a:p>
            <a:pPr lvl="1"/>
            <a:r>
              <a:rPr lang="en-US" sz="2525" dirty="0"/>
              <a:t>D</a:t>
            </a:r>
            <a:r>
              <a:rPr lang="en-US" sz="2525" dirty="0" smtClean="0"/>
              <a:t>etermined based on the goals, budget, target market, and marketing mix for the product</a:t>
            </a:r>
          </a:p>
          <a:p>
            <a:pPr lvl="1"/>
            <a:r>
              <a:rPr lang="en-US" sz="2525" dirty="0" smtClean="0"/>
              <a:t>Decisions are made as to which elements will be used to reach the customer in the target market </a:t>
            </a:r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83116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Promotional Plan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Implementation</a:t>
            </a:r>
          </a:p>
          <a:p>
            <a:pPr lvl="1"/>
            <a:r>
              <a:rPr lang="en-US" sz="2525" dirty="0" smtClean="0"/>
              <a:t>A detailed budget and schedule of execution are created for the plan</a:t>
            </a:r>
          </a:p>
          <a:p>
            <a:pPr lvl="1"/>
            <a:r>
              <a:rPr lang="en-US" sz="2525" dirty="0" smtClean="0"/>
              <a:t>There might be specific plans related to selected individual promotional elements</a:t>
            </a:r>
            <a:endParaRPr lang="en-US" sz="2525" dirty="0"/>
          </a:p>
        </p:txBody>
      </p:sp>
    </p:spTree>
    <p:extLst>
      <p:ext uri="{BB962C8B-B14F-4D97-AF65-F5344CB8AC3E}">
        <p14:creationId xmlns:p14="http://schemas.microsoft.com/office/powerpoint/2010/main" val="50707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Promotional Plan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Evaluation</a:t>
            </a:r>
          </a:p>
          <a:p>
            <a:pPr lvl="1"/>
            <a:r>
              <a:rPr lang="en-US" sz="2525" i="1" dirty="0" smtClean="0"/>
              <a:t>Metrics </a:t>
            </a:r>
            <a:r>
              <a:rPr lang="en-US" sz="2525" dirty="0" smtClean="0"/>
              <a:t>are standards of measurement that determine the effectiveness of a promotion</a:t>
            </a:r>
          </a:p>
          <a:p>
            <a:pPr lvl="1"/>
            <a:r>
              <a:rPr lang="en-US" sz="2525" dirty="0" smtClean="0"/>
              <a:t>Decisions can be made on what worked and what did not work</a:t>
            </a:r>
            <a:endParaRPr lang="en-US" sz="2525" dirty="0"/>
          </a:p>
        </p:txBody>
      </p:sp>
    </p:spTree>
    <p:extLst>
      <p:ext uri="{BB962C8B-B14F-4D97-AF65-F5344CB8AC3E}">
        <p14:creationId xmlns:p14="http://schemas.microsoft.com/office/powerpoint/2010/main" val="258223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500" dirty="0" smtClean="0"/>
              <a:t>Section 17.1</a:t>
            </a:r>
            <a:endParaRPr lang="en-US" sz="7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5300" dirty="0" smtClean="0"/>
              <a:t>Promotion Basics</a:t>
            </a:r>
            <a:endParaRPr lang="en-US" sz="5300" dirty="0"/>
          </a:p>
        </p:txBody>
      </p:sp>
    </p:spTree>
    <p:extLst>
      <p:ext uri="{BB962C8B-B14F-4D97-AF65-F5344CB8AC3E}">
        <p14:creationId xmlns:p14="http://schemas.microsoft.com/office/powerpoint/2010/main" val="28294022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Promotional Plan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Types of metrics</a:t>
            </a:r>
          </a:p>
          <a:p>
            <a:pPr lvl="1"/>
            <a:r>
              <a:rPr lang="en-US" sz="2525" i="1" dirty="0" smtClean="0"/>
              <a:t>New-customer metrics </a:t>
            </a:r>
            <a:r>
              <a:rPr lang="en-US" sz="2525" dirty="0" smtClean="0"/>
              <a:t>measure market share, cost of acquiring new customers, customer awareness levels, and brand awareness</a:t>
            </a:r>
            <a:endParaRPr lang="en-US" sz="2525" dirty="0"/>
          </a:p>
          <a:p>
            <a:pPr lvl="1"/>
            <a:r>
              <a:rPr lang="en-US" sz="2525" i="1" dirty="0"/>
              <a:t>Customer-retention metrics </a:t>
            </a:r>
            <a:r>
              <a:rPr lang="en-US" sz="2525" dirty="0" smtClean="0"/>
              <a:t>measure customer retention and abandonment rates, brand loyalty, return visits, and the likelihood to refer a brand</a:t>
            </a:r>
            <a:endParaRPr lang="en-US" sz="2525" dirty="0"/>
          </a:p>
          <a:p>
            <a:pPr lvl="1"/>
            <a:r>
              <a:rPr lang="en-US" sz="2525" i="1" dirty="0"/>
              <a:t>Product </a:t>
            </a:r>
            <a:r>
              <a:rPr lang="en-US" sz="2525" i="1" dirty="0" smtClean="0"/>
              <a:t>metrics </a:t>
            </a:r>
            <a:r>
              <a:rPr lang="en-US" sz="2525" dirty="0" smtClean="0"/>
              <a:t>measure overall customer satisfaction, ease of learning and using a product, and first-time-user satisfaction</a:t>
            </a:r>
            <a:endParaRPr lang="en-US" sz="2525" dirty="0"/>
          </a:p>
        </p:txBody>
      </p:sp>
    </p:spTree>
    <p:extLst>
      <p:ext uri="{BB962C8B-B14F-4D97-AF65-F5344CB8AC3E}">
        <p14:creationId xmlns:p14="http://schemas.microsoft.com/office/powerpoint/2010/main" val="176361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Distinguish </a:t>
            </a:r>
            <a:r>
              <a:rPr lang="en-US" sz="2800" dirty="0"/>
              <a:t>between </a:t>
            </a:r>
            <a:r>
              <a:rPr lang="en-US" sz="2800" dirty="0" smtClean="0"/>
              <a:t>a product promotion </a:t>
            </a:r>
            <a:r>
              <a:rPr lang="en-US" sz="2800" dirty="0"/>
              <a:t>and </a:t>
            </a:r>
            <a:r>
              <a:rPr lang="en-US" sz="2800" dirty="0" smtClean="0"/>
              <a:t>an institutional promotion.</a:t>
            </a:r>
            <a:endParaRPr lang="en-US" sz="2800" dirty="0"/>
          </a:p>
          <a:p>
            <a:pPr marL="512064" indent="-512064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B0F0"/>
                </a:solidFill>
              </a:rPr>
              <a:t>	A </a:t>
            </a:r>
            <a:r>
              <a:rPr lang="en-US" sz="2800" dirty="0">
                <a:solidFill>
                  <a:srgbClr val="00B0F0"/>
                </a:solidFill>
              </a:rPr>
              <a:t>product promotion promotes specific </a:t>
            </a:r>
            <a:r>
              <a:rPr lang="en-US" sz="2800" dirty="0" smtClean="0">
                <a:solidFill>
                  <a:srgbClr val="00B0F0"/>
                </a:solidFill>
              </a:rPr>
              <a:t>products</a:t>
            </a:r>
            <a:r>
              <a:rPr lang="en-US" sz="2800" dirty="0">
                <a:solidFill>
                  <a:srgbClr val="00B0F0"/>
                </a:solidFill>
              </a:rPr>
              <a:t>. An institutional promotion is </a:t>
            </a:r>
            <a:r>
              <a:rPr lang="en-US" sz="2800" dirty="0" smtClean="0">
                <a:solidFill>
                  <a:srgbClr val="00B0F0"/>
                </a:solidFill>
              </a:rPr>
              <a:t>promoting </a:t>
            </a:r>
            <a:r>
              <a:rPr lang="en-US" sz="2800" dirty="0">
                <a:solidFill>
                  <a:srgbClr val="00B0F0"/>
                </a:solidFill>
              </a:rPr>
              <a:t>the </a:t>
            </a:r>
            <a:r>
              <a:rPr lang="en-US" sz="2800" dirty="0" smtClean="0">
                <a:solidFill>
                  <a:srgbClr val="00B0F0"/>
                </a:solidFill>
              </a:rPr>
              <a:t>company, </a:t>
            </a:r>
            <a:r>
              <a:rPr lang="en-US" sz="2800" dirty="0">
                <a:solidFill>
                  <a:srgbClr val="00B0F0"/>
                </a:solidFill>
              </a:rPr>
              <a:t>rather than its </a:t>
            </a:r>
            <a:r>
              <a:rPr lang="en-US" sz="2800" dirty="0" smtClean="0">
                <a:solidFill>
                  <a:srgbClr val="00B0F0"/>
                </a:solidFill>
              </a:rPr>
              <a:t>products</a:t>
            </a:r>
            <a:r>
              <a:rPr lang="en-US" sz="2800" dirty="0">
                <a:solidFill>
                  <a:srgbClr val="00B0F0"/>
                </a:solidFill>
              </a:rPr>
              <a:t>.</a:t>
            </a:r>
          </a:p>
          <a:p>
            <a:pPr marL="0" indent="0">
              <a:buNone/>
            </a:pPr>
            <a:endParaRPr lang="en-US" sz="3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dirty="0" smtClean="0"/>
              <a:t>Section 17.1 Review 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3261139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en-US" sz="2800" dirty="0" smtClean="0"/>
              <a:t>Describe </a:t>
            </a:r>
            <a:r>
              <a:rPr lang="en-US" sz="2800" dirty="0"/>
              <a:t>the concept of the promotional mix.</a:t>
            </a:r>
          </a:p>
          <a:p>
            <a:pPr marL="512064" indent="-512064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B0F0"/>
                </a:solidFill>
              </a:rPr>
              <a:t>	The </a:t>
            </a:r>
            <a:r>
              <a:rPr lang="en-US" sz="2800" dirty="0">
                <a:solidFill>
                  <a:srgbClr val="00B0F0"/>
                </a:solidFill>
              </a:rPr>
              <a:t>promotional mix is a combination of the </a:t>
            </a:r>
            <a:r>
              <a:rPr lang="en-US" sz="2800" dirty="0" smtClean="0">
                <a:solidFill>
                  <a:srgbClr val="00B0F0"/>
                </a:solidFill>
              </a:rPr>
              <a:t>elements </a:t>
            </a:r>
            <a:r>
              <a:rPr lang="en-US" sz="2800" dirty="0">
                <a:solidFill>
                  <a:srgbClr val="00B0F0"/>
                </a:solidFill>
              </a:rPr>
              <a:t>of advertising, sales promotion, public </a:t>
            </a:r>
            <a:r>
              <a:rPr lang="en-US" sz="2800" dirty="0" smtClean="0">
                <a:solidFill>
                  <a:srgbClr val="00B0F0"/>
                </a:solidFill>
              </a:rPr>
              <a:t>relations</a:t>
            </a:r>
            <a:r>
              <a:rPr lang="en-US" sz="2800" dirty="0">
                <a:solidFill>
                  <a:srgbClr val="00B0F0"/>
                </a:solidFill>
              </a:rPr>
              <a:t>, and personal selling used to reach the </a:t>
            </a:r>
            <a:r>
              <a:rPr lang="en-US" sz="2800" dirty="0" smtClean="0">
                <a:solidFill>
                  <a:srgbClr val="00B0F0"/>
                </a:solidFill>
              </a:rPr>
              <a:t>customer </a:t>
            </a:r>
            <a:r>
              <a:rPr lang="en-US" sz="2800" dirty="0">
                <a:solidFill>
                  <a:srgbClr val="00B0F0"/>
                </a:solidFill>
              </a:rPr>
              <a:t>in the target market. Promotion </a:t>
            </a:r>
            <a:r>
              <a:rPr lang="en-US" sz="2800" dirty="0" smtClean="0">
                <a:solidFill>
                  <a:srgbClr val="00B0F0"/>
                </a:solidFill>
              </a:rPr>
              <a:t>strategies </a:t>
            </a:r>
            <a:r>
              <a:rPr lang="en-US" sz="2800" dirty="0">
                <a:solidFill>
                  <a:srgbClr val="00B0F0"/>
                </a:solidFill>
              </a:rPr>
              <a:t>involve choosing the best </a:t>
            </a:r>
            <a:r>
              <a:rPr lang="en-US" sz="2800" dirty="0" smtClean="0">
                <a:solidFill>
                  <a:srgbClr val="00B0F0"/>
                </a:solidFill>
              </a:rPr>
              <a:t>promotional </a:t>
            </a:r>
            <a:r>
              <a:rPr lang="en-US" sz="2800" dirty="0">
                <a:solidFill>
                  <a:srgbClr val="00B0F0"/>
                </a:solidFill>
              </a:rPr>
              <a:t>mix for the budget.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31304" y="457200"/>
            <a:ext cx="8431696" cy="990600"/>
          </a:xfrm>
        </p:spPr>
        <p:txBody>
          <a:bodyPr/>
          <a:lstStyle/>
          <a:p>
            <a:r>
              <a:rPr lang="en-US" sz="4200" dirty="0" smtClean="0"/>
              <a:t>Section 17.1 Review (Continued) 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195277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en-US" sz="2800" dirty="0" smtClean="0"/>
              <a:t>Provide </a:t>
            </a:r>
            <a:r>
              <a:rPr lang="en-US" sz="2800" dirty="0"/>
              <a:t>examples of participatory </a:t>
            </a:r>
            <a:r>
              <a:rPr lang="en-US" sz="2800" dirty="0" smtClean="0"/>
              <a:t>marketing</a:t>
            </a:r>
            <a:r>
              <a:rPr lang="en-US" sz="2800" dirty="0"/>
              <a:t>.</a:t>
            </a:r>
          </a:p>
          <a:p>
            <a:pPr marL="512064" indent="-512064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B0F0"/>
                </a:solidFill>
              </a:rPr>
              <a:t>	Examples </a:t>
            </a:r>
            <a:r>
              <a:rPr lang="en-US" sz="2800" dirty="0">
                <a:solidFill>
                  <a:srgbClr val="00B0F0"/>
                </a:solidFill>
              </a:rPr>
              <a:t>of participatory marketing </a:t>
            </a:r>
            <a:r>
              <a:rPr lang="en-US" sz="2800" dirty="0" smtClean="0">
                <a:solidFill>
                  <a:srgbClr val="00B0F0"/>
                </a:solidFill>
              </a:rPr>
              <a:t>include </a:t>
            </a:r>
            <a:r>
              <a:rPr lang="en-US" sz="2800" dirty="0">
                <a:solidFill>
                  <a:srgbClr val="00B0F0"/>
                </a:solidFill>
              </a:rPr>
              <a:t>e-mail campaigns, social </a:t>
            </a:r>
            <a:r>
              <a:rPr lang="en-US" sz="2800" dirty="0" smtClean="0">
                <a:solidFill>
                  <a:srgbClr val="00B0F0"/>
                </a:solidFill>
              </a:rPr>
              <a:t>media</a:t>
            </a:r>
            <a:r>
              <a:rPr lang="en-US" sz="2800" dirty="0">
                <a:solidFill>
                  <a:srgbClr val="00B0F0"/>
                </a:solidFill>
              </a:rPr>
              <a:t>, videos, and blogs.</a:t>
            </a:r>
          </a:p>
          <a:p>
            <a:pPr marL="0" indent="0">
              <a:buNone/>
            </a:pPr>
            <a:endParaRPr lang="en-US" sz="3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457200"/>
            <a:ext cx="8458200" cy="990600"/>
          </a:xfrm>
        </p:spPr>
        <p:txBody>
          <a:bodyPr/>
          <a:lstStyle/>
          <a:p>
            <a:r>
              <a:rPr lang="en-US" sz="4200" dirty="0" smtClean="0"/>
              <a:t>Section 17.1 Review (Continued) 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1380480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47800" y="1857375"/>
            <a:ext cx="7315200" cy="4495800"/>
          </a:xfrm>
        </p:spPr>
        <p:txBody>
          <a:bodyPr/>
          <a:lstStyle/>
          <a:p>
            <a:pPr marL="514350" indent="-514350">
              <a:buFont typeface="+mj-lt"/>
              <a:buAutoNum type="arabicPeriod" startAt="4"/>
            </a:pPr>
            <a:r>
              <a:rPr lang="en-US" sz="2800" dirty="0" smtClean="0"/>
              <a:t>Explain </a:t>
            </a:r>
            <a:r>
              <a:rPr lang="en-US" sz="2800" dirty="0"/>
              <a:t>the AIDA model.</a:t>
            </a:r>
          </a:p>
          <a:p>
            <a:pPr marL="512064" indent="-512064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B0F0"/>
                </a:solidFill>
              </a:rPr>
              <a:t>	Attention</a:t>
            </a:r>
            <a:r>
              <a:rPr lang="en-US" sz="2800" dirty="0">
                <a:solidFill>
                  <a:srgbClr val="00B0F0"/>
                </a:solidFill>
              </a:rPr>
              <a:t>. Getting customers to look at the product or </a:t>
            </a:r>
            <a:r>
              <a:rPr lang="en-US" sz="2800" dirty="0" smtClean="0">
                <a:solidFill>
                  <a:srgbClr val="00B0F0"/>
                </a:solidFill>
              </a:rPr>
              <a:t>promotion </a:t>
            </a:r>
            <a:r>
              <a:rPr lang="en-US" sz="2800" dirty="0">
                <a:solidFill>
                  <a:srgbClr val="00B0F0"/>
                </a:solidFill>
              </a:rPr>
              <a:t>is the first step in the AIDA process. </a:t>
            </a:r>
            <a:r>
              <a:rPr lang="en-US" sz="2800" dirty="0" smtClean="0">
                <a:solidFill>
                  <a:srgbClr val="00B0F0"/>
                </a:solidFill>
              </a:rPr>
              <a:t>Interest</a:t>
            </a:r>
            <a:r>
              <a:rPr lang="en-US" sz="2800" dirty="0">
                <a:solidFill>
                  <a:srgbClr val="00B0F0"/>
                </a:solidFill>
              </a:rPr>
              <a:t>. Customers must be interested in the business </a:t>
            </a:r>
            <a:r>
              <a:rPr lang="en-US" sz="2800" dirty="0" smtClean="0">
                <a:solidFill>
                  <a:srgbClr val="00B0F0"/>
                </a:solidFill>
              </a:rPr>
              <a:t>or </a:t>
            </a:r>
            <a:r>
              <a:rPr lang="en-US" sz="2800" dirty="0">
                <a:solidFill>
                  <a:srgbClr val="00B0F0"/>
                </a:solidFill>
              </a:rPr>
              <a:t>product to make a purchase. Desire. The promotion </a:t>
            </a:r>
            <a:r>
              <a:rPr lang="en-US" sz="2800" dirty="0" smtClean="0">
                <a:solidFill>
                  <a:srgbClr val="00B0F0"/>
                </a:solidFill>
              </a:rPr>
              <a:t>should </a:t>
            </a:r>
            <a:r>
              <a:rPr lang="en-US" sz="2800" dirty="0">
                <a:solidFill>
                  <a:srgbClr val="00B0F0"/>
                </a:solidFill>
              </a:rPr>
              <a:t>encourage customers to sample, use, or touch </a:t>
            </a:r>
            <a:r>
              <a:rPr lang="en-US" sz="2800" dirty="0" smtClean="0">
                <a:solidFill>
                  <a:srgbClr val="00B0F0"/>
                </a:solidFill>
              </a:rPr>
              <a:t>the </a:t>
            </a:r>
            <a:r>
              <a:rPr lang="en-US" sz="2800" dirty="0">
                <a:solidFill>
                  <a:srgbClr val="00B0F0"/>
                </a:solidFill>
              </a:rPr>
              <a:t>product. Action. The promotion should explain </a:t>
            </a:r>
            <a:r>
              <a:rPr lang="en-US" sz="2800" dirty="0" smtClean="0">
                <a:solidFill>
                  <a:srgbClr val="00B0F0"/>
                </a:solidFill>
              </a:rPr>
              <a:t>exactly </a:t>
            </a:r>
            <a:r>
              <a:rPr lang="en-US" sz="2800" dirty="0">
                <a:solidFill>
                  <a:srgbClr val="00B0F0"/>
                </a:solidFill>
              </a:rPr>
              <a:t>how, where, and when the product can be </a:t>
            </a:r>
            <a:r>
              <a:rPr lang="en-US" sz="2800" dirty="0" smtClean="0">
                <a:solidFill>
                  <a:srgbClr val="00B0F0"/>
                </a:solidFill>
              </a:rPr>
              <a:t>bought.</a:t>
            </a:r>
            <a:endParaRPr lang="en-US" sz="2800" dirty="0">
              <a:solidFill>
                <a:srgbClr val="00B0F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91548" y="457200"/>
            <a:ext cx="8471452" cy="990600"/>
          </a:xfrm>
        </p:spPr>
        <p:txBody>
          <a:bodyPr/>
          <a:lstStyle/>
          <a:p>
            <a:r>
              <a:rPr lang="en-US" sz="4200" dirty="0" smtClean="0"/>
              <a:t>Section 17.1 Review (Continued) 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221947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5"/>
            </a:pPr>
            <a:r>
              <a:rPr lang="en-US" sz="2800" dirty="0" smtClean="0"/>
              <a:t>How </a:t>
            </a:r>
            <a:r>
              <a:rPr lang="en-US" sz="2800" dirty="0"/>
              <a:t>are promotions commonly </a:t>
            </a:r>
            <a:r>
              <a:rPr lang="en-US" sz="2800" dirty="0" smtClean="0"/>
              <a:t>evaluated </a:t>
            </a:r>
            <a:r>
              <a:rPr lang="en-US" sz="2800" dirty="0"/>
              <a:t>for effectiveness?</a:t>
            </a:r>
          </a:p>
          <a:p>
            <a:pPr marL="512064" indent="-512064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B0F0"/>
                </a:solidFill>
              </a:rPr>
              <a:t>	Metrics </a:t>
            </a:r>
            <a:r>
              <a:rPr lang="en-US" sz="2800" dirty="0">
                <a:solidFill>
                  <a:srgbClr val="00B0F0"/>
                </a:solidFill>
              </a:rPr>
              <a:t>are standards of </a:t>
            </a:r>
            <a:r>
              <a:rPr lang="en-US" sz="2800" dirty="0" smtClean="0">
                <a:solidFill>
                  <a:srgbClr val="00B0F0"/>
                </a:solidFill>
              </a:rPr>
              <a:t>measurement </a:t>
            </a:r>
            <a:r>
              <a:rPr lang="en-US" sz="2800" dirty="0">
                <a:solidFill>
                  <a:srgbClr val="00B0F0"/>
                </a:solidFill>
              </a:rPr>
              <a:t>that determine </a:t>
            </a:r>
            <a:r>
              <a:rPr lang="en-US" sz="2800" dirty="0" smtClean="0">
                <a:solidFill>
                  <a:srgbClr val="00B0F0"/>
                </a:solidFill>
              </a:rPr>
              <a:t>the effectiveness </a:t>
            </a:r>
            <a:r>
              <a:rPr lang="en-US" sz="2800" dirty="0">
                <a:solidFill>
                  <a:srgbClr val="00B0F0"/>
                </a:solidFill>
              </a:rPr>
              <a:t>of a promotion</a:t>
            </a:r>
            <a:r>
              <a:rPr lang="en-US" sz="2800" dirty="0" smtClean="0">
                <a:solidFill>
                  <a:srgbClr val="00B0F0"/>
                </a:solidFill>
              </a:rPr>
              <a:t>.</a:t>
            </a:r>
            <a:endParaRPr lang="en-US" sz="2800" dirty="0">
              <a:solidFill>
                <a:srgbClr val="00B0F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91548" y="457200"/>
            <a:ext cx="8471452" cy="990600"/>
          </a:xfrm>
        </p:spPr>
        <p:txBody>
          <a:bodyPr/>
          <a:lstStyle/>
          <a:p>
            <a:r>
              <a:rPr lang="en-US" sz="4200" dirty="0" smtClean="0"/>
              <a:t>Section 17.1 Review (Continued) 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3648911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500" dirty="0" smtClean="0"/>
              <a:t>Section 17.2 </a:t>
            </a:r>
            <a:endParaRPr lang="en-US" sz="7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5300" dirty="0" smtClean="0"/>
              <a:t>Types of Promotion </a:t>
            </a:r>
            <a:endParaRPr lang="en-US" sz="5300" dirty="0"/>
          </a:p>
        </p:txBody>
      </p:sp>
    </p:spTree>
    <p:extLst>
      <p:ext uri="{BB962C8B-B14F-4D97-AF65-F5344CB8AC3E}">
        <p14:creationId xmlns:p14="http://schemas.microsoft.com/office/powerpoint/2010/main" val="334107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95275"/>
            <a:ext cx="8001000" cy="762000"/>
          </a:xfrm>
        </p:spPr>
        <p:txBody>
          <a:bodyPr/>
          <a:lstStyle/>
          <a:p>
            <a:r>
              <a:rPr lang="en-US" sz="4000" dirty="0" smtClean="0"/>
              <a:t>Learning Objectives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17.2-1 Cite examples of media used in advertising. </a:t>
            </a:r>
          </a:p>
          <a:p>
            <a:r>
              <a:rPr lang="en-US" sz="2800" dirty="0" smtClean="0"/>
              <a:t>17.2-2 Describe direct marketing.</a:t>
            </a:r>
          </a:p>
          <a:p>
            <a:r>
              <a:rPr lang="en-US" sz="2800" dirty="0" smtClean="0"/>
              <a:t>17.2-3 Identify types of sales promotions. </a:t>
            </a:r>
          </a:p>
          <a:p>
            <a:r>
              <a:rPr lang="en-US" sz="2800" dirty="0" smtClean="0"/>
              <a:t>17.2-4 Explain two types of public relations (PR). </a:t>
            </a:r>
          </a:p>
          <a:p>
            <a:r>
              <a:rPr lang="en-US" sz="2800" dirty="0" smtClean="0"/>
              <a:t>17.2-5 Differentiate between B2C sales and B2B sales.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963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4875" y="142875"/>
            <a:ext cx="8458200" cy="914400"/>
          </a:xfrm>
        </p:spPr>
        <p:txBody>
          <a:bodyPr/>
          <a:lstStyle/>
          <a:p>
            <a:r>
              <a:rPr lang="en-US" sz="4000" dirty="0" smtClean="0"/>
              <a:t>Key Terms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4875" y="1143000"/>
            <a:ext cx="3886200" cy="5562600"/>
          </a:xfrm>
        </p:spPr>
        <p:txBody>
          <a:bodyPr/>
          <a:lstStyle/>
          <a:p>
            <a:r>
              <a:rPr lang="en-US" sz="2800" dirty="0"/>
              <a:t>advertising</a:t>
            </a:r>
          </a:p>
          <a:p>
            <a:r>
              <a:rPr lang="en-US" sz="2800" dirty="0" smtClean="0"/>
              <a:t>preselling</a:t>
            </a:r>
          </a:p>
          <a:p>
            <a:r>
              <a:rPr lang="en-US" sz="2800" dirty="0" smtClean="0"/>
              <a:t>embedded marketing</a:t>
            </a:r>
            <a:endParaRPr lang="en-US" sz="2800" dirty="0"/>
          </a:p>
          <a:p>
            <a:r>
              <a:rPr lang="en-US" sz="2800" dirty="0"/>
              <a:t>direct marketing</a:t>
            </a:r>
          </a:p>
          <a:p>
            <a:r>
              <a:rPr lang="en-US" sz="2800" dirty="0"/>
              <a:t>sales promotion</a:t>
            </a:r>
          </a:p>
          <a:p>
            <a:r>
              <a:rPr lang="en-US" sz="2800" dirty="0"/>
              <a:t>event marketing</a:t>
            </a:r>
          </a:p>
          <a:p>
            <a:r>
              <a:rPr lang="en-US" sz="2800" dirty="0"/>
              <a:t>visual merchandising</a:t>
            </a:r>
          </a:p>
          <a:p>
            <a:r>
              <a:rPr lang="en-US" sz="2800" dirty="0"/>
              <a:t>public relations (PR)</a:t>
            </a:r>
          </a:p>
          <a:p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7275" y="1143000"/>
            <a:ext cx="3962400" cy="5562600"/>
          </a:xfrm>
        </p:spPr>
        <p:txBody>
          <a:bodyPr/>
          <a:lstStyle/>
          <a:p>
            <a:r>
              <a:rPr lang="en-US" sz="2800" dirty="0"/>
              <a:t>press release</a:t>
            </a:r>
          </a:p>
          <a:p>
            <a:r>
              <a:rPr lang="en-US" sz="2800" dirty="0" smtClean="0"/>
              <a:t>press </a:t>
            </a:r>
            <a:r>
              <a:rPr lang="en-US" sz="2800" dirty="0"/>
              <a:t>kit</a:t>
            </a:r>
          </a:p>
          <a:p>
            <a:r>
              <a:rPr lang="en-US" sz="2800" dirty="0"/>
              <a:t>press conference</a:t>
            </a:r>
          </a:p>
          <a:p>
            <a:r>
              <a:rPr lang="en-US" sz="2800" dirty="0"/>
              <a:t>personal selling</a:t>
            </a:r>
          </a:p>
          <a:p>
            <a:r>
              <a:rPr lang="en-US" sz="2800" dirty="0"/>
              <a:t>business-to-consumer (B2C) selling</a:t>
            </a:r>
          </a:p>
          <a:p>
            <a:r>
              <a:rPr lang="en-US" sz="2800" dirty="0" smtClean="0"/>
              <a:t>business-to-business </a:t>
            </a:r>
            <a:r>
              <a:rPr lang="en-US" sz="2800" dirty="0"/>
              <a:t>(B2B) selling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0584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300" dirty="0" smtClean="0"/>
              <a:t>Essential Question</a:t>
            </a:r>
            <a:r>
              <a:rPr lang="en-US" sz="4000" dirty="0" smtClean="0"/>
              <a:t>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/>
              <a:t>Why would a marketer use more than one type of promotion?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895433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8001000" cy="762000"/>
          </a:xfrm>
        </p:spPr>
        <p:txBody>
          <a:bodyPr/>
          <a:lstStyle/>
          <a:p>
            <a:r>
              <a:rPr lang="en-US" sz="4000" dirty="0" smtClean="0"/>
              <a:t>Learning Objectives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17.1-1 Explain promotion as one of the four Ps of marketing.</a:t>
            </a:r>
          </a:p>
          <a:p>
            <a:r>
              <a:rPr lang="en-US" sz="2800" dirty="0" smtClean="0"/>
              <a:t>17.1-2 Cite examples of promotional strategies. </a:t>
            </a:r>
          </a:p>
          <a:p>
            <a:r>
              <a:rPr lang="en-US" sz="2800" dirty="0" smtClean="0"/>
              <a:t>17.1-3 Identify goals of promotion.</a:t>
            </a:r>
          </a:p>
          <a:p>
            <a:r>
              <a:rPr lang="en-US" sz="2800" dirty="0" smtClean="0"/>
              <a:t>17.1-4 Explain the purpose of a promotional plan.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0949807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Advertising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b="1" dirty="0" smtClean="0"/>
              <a:t>Advertising </a:t>
            </a:r>
            <a:r>
              <a:rPr lang="en-US" sz="2600" dirty="0" smtClean="0"/>
              <a:t>is any </a:t>
            </a:r>
            <a:r>
              <a:rPr lang="en-US" sz="2600" dirty="0" err="1" smtClean="0"/>
              <a:t>nonpersonal</a:t>
            </a:r>
            <a:r>
              <a:rPr lang="en-US" sz="2600" dirty="0" smtClean="0"/>
              <a:t> communication paid for by an identified sponsor </a:t>
            </a:r>
          </a:p>
          <a:p>
            <a:pPr lvl="1"/>
            <a:r>
              <a:rPr lang="en-US" sz="2525" dirty="0" smtClean="0"/>
              <a:t>Provides information about the features and benefits of a product</a:t>
            </a:r>
          </a:p>
          <a:p>
            <a:pPr lvl="1"/>
            <a:r>
              <a:rPr lang="en-US" sz="2525" b="1" dirty="0" smtClean="0"/>
              <a:t>Preselling </a:t>
            </a:r>
            <a:r>
              <a:rPr lang="en-US" sz="2525" dirty="0" smtClean="0"/>
              <a:t>is creating interest and demand for a product before it is available for sale </a:t>
            </a:r>
            <a:endParaRPr lang="en-US" sz="2525" b="1" dirty="0"/>
          </a:p>
        </p:txBody>
      </p:sp>
    </p:spTree>
    <p:extLst>
      <p:ext uri="{BB962C8B-B14F-4D97-AF65-F5344CB8AC3E}">
        <p14:creationId xmlns:p14="http://schemas.microsoft.com/office/powerpoint/2010/main" val="224999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Advertising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i="1" dirty="0" smtClean="0"/>
              <a:t>Print media </a:t>
            </a:r>
            <a:r>
              <a:rPr lang="en-US" sz="2600" dirty="0" smtClean="0"/>
              <a:t>includes all tangible promotional messages used in mass communication</a:t>
            </a:r>
            <a:endParaRPr lang="en-US" sz="2600" dirty="0"/>
          </a:p>
          <a:p>
            <a:r>
              <a:rPr lang="en-US" sz="2600" i="1" dirty="0"/>
              <a:t>Broadcast </a:t>
            </a:r>
            <a:r>
              <a:rPr lang="en-US" sz="2600" i="1" dirty="0" smtClean="0"/>
              <a:t>media</a:t>
            </a:r>
            <a:r>
              <a:rPr lang="en-US" sz="2600" dirty="0" smtClean="0"/>
              <a:t> is either television or radio</a:t>
            </a:r>
          </a:p>
          <a:p>
            <a:pPr lvl="1"/>
            <a:r>
              <a:rPr lang="en-US" sz="2525" i="1" dirty="0" smtClean="0"/>
              <a:t>Commercials</a:t>
            </a:r>
            <a:r>
              <a:rPr lang="en-US" sz="2525" dirty="0" smtClean="0"/>
              <a:t> are radio and television advertisements</a:t>
            </a:r>
          </a:p>
          <a:p>
            <a:pPr lvl="1"/>
            <a:r>
              <a:rPr lang="en-US" sz="2525" dirty="0" smtClean="0"/>
              <a:t>Reaches a large number of people daily</a:t>
            </a:r>
            <a:endParaRPr lang="en-US" sz="2525" dirty="0"/>
          </a:p>
          <a:p>
            <a:r>
              <a:rPr lang="en-US" sz="2600" i="1" dirty="0"/>
              <a:t>Outdoor </a:t>
            </a:r>
            <a:r>
              <a:rPr lang="en-US" sz="2600" i="1" dirty="0" smtClean="0"/>
              <a:t>media </a:t>
            </a:r>
            <a:r>
              <a:rPr lang="en-US" sz="2600" dirty="0" smtClean="0"/>
              <a:t>can be an affordable method to display promotional messages 24 hours a day</a:t>
            </a:r>
            <a:endParaRPr lang="en-US" sz="2600" dirty="0"/>
          </a:p>
          <a:p>
            <a:r>
              <a:rPr lang="en-US" sz="2600" i="1" dirty="0"/>
              <a:t>Internet </a:t>
            </a:r>
            <a:r>
              <a:rPr lang="en-US" sz="2600" i="1" dirty="0" smtClean="0"/>
              <a:t>advertising </a:t>
            </a:r>
            <a:r>
              <a:rPr lang="en-US" sz="2600" dirty="0" smtClean="0"/>
              <a:t>is placing advertisements on websites or sending e-mail campaigns where typical viewers are the target market</a:t>
            </a:r>
            <a:endParaRPr lang="en-US" sz="2600" dirty="0"/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423748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Advertising (Continued)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b="1" dirty="0" smtClean="0"/>
              <a:t>Embedded marketing </a:t>
            </a:r>
            <a:r>
              <a:rPr lang="en-US" sz="2600" dirty="0" smtClean="0"/>
              <a:t>is intentionally and subtly placing a branded product in a media without formally calling it to the attention of the viewer </a:t>
            </a:r>
          </a:p>
          <a:p>
            <a:pPr lvl="1"/>
            <a:r>
              <a:rPr lang="en-US" sz="2525" dirty="0" smtClean="0"/>
              <a:t>Also called </a:t>
            </a:r>
            <a:r>
              <a:rPr lang="en-US" sz="2525" i="1" dirty="0" smtClean="0"/>
              <a:t>product placement</a:t>
            </a:r>
          </a:p>
          <a:p>
            <a:pPr lvl="1"/>
            <a:r>
              <a:rPr lang="en-US" sz="2525" dirty="0" smtClean="0"/>
              <a:t>It is hoped that, by viewing a famous person with or using a product, sales will be generated</a:t>
            </a:r>
            <a:r>
              <a:rPr lang="en-US" sz="2525" i="1" dirty="0" smtClean="0"/>
              <a:t> </a:t>
            </a:r>
            <a:endParaRPr lang="en-US" sz="2525" dirty="0"/>
          </a:p>
        </p:txBody>
      </p:sp>
    </p:spTree>
    <p:extLst>
      <p:ext uri="{BB962C8B-B14F-4D97-AF65-F5344CB8AC3E}">
        <p14:creationId xmlns:p14="http://schemas.microsoft.com/office/powerpoint/2010/main" val="186064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Direct Marketing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b="1" dirty="0" smtClean="0"/>
              <a:t>Direct marketing </a:t>
            </a:r>
            <a:r>
              <a:rPr lang="en-US" sz="2600" dirty="0" smtClean="0"/>
              <a:t>is a type of advertising sent directly to individual customers, without the use of a third party</a:t>
            </a:r>
          </a:p>
          <a:p>
            <a:pPr lvl="1"/>
            <a:r>
              <a:rPr lang="en-US" sz="2525" dirty="0" smtClean="0"/>
              <a:t>When delivered by the US Postal Service, it is sometimes considered </a:t>
            </a:r>
            <a:r>
              <a:rPr lang="en-US" sz="2525" i="1" dirty="0" smtClean="0"/>
              <a:t>junk mail</a:t>
            </a:r>
            <a:r>
              <a:rPr lang="en-US" sz="2525" dirty="0" smtClean="0"/>
              <a:t> </a:t>
            </a:r>
          </a:p>
          <a:p>
            <a:pPr lvl="1"/>
            <a:r>
              <a:rPr lang="en-US" sz="2525" dirty="0" smtClean="0"/>
              <a:t>A </a:t>
            </a:r>
            <a:r>
              <a:rPr lang="en-US" sz="2525" i="1" dirty="0" smtClean="0"/>
              <a:t>call to action </a:t>
            </a:r>
            <a:r>
              <a:rPr lang="en-US" sz="2525" dirty="0" smtClean="0"/>
              <a:t>is a statement or request that urges the customer to do something in response to a promotion</a:t>
            </a:r>
          </a:p>
          <a:p>
            <a:pPr lvl="1"/>
            <a:r>
              <a:rPr lang="en-US" sz="2525" dirty="0" smtClean="0"/>
              <a:t>Also called </a:t>
            </a:r>
            <a:r>
              <a:rPr lang="en-US" sz="2525" i="1" dirty="0" smtClean="0"/>
              <a:t>direct response marketing</a:t>
            </a:r>
            <a:endParaRPr lang="en-US" sz="2525" dirty="0"/>
          </a:p>
        </p:txBody>
      </p:sp>
    </p:spTree>
    <p:extLst>
      <p:ext uri="{BB962C8B-B14F-4D97-AF65-F5344CB8AC3E}">
        <p14:creationId xmlns:p14="http://schemas.microsoft.com/office/powerpoint/2010/main" val="233086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Sales Promotion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b="1" dirty="0" smtClean="0"/>
              <a:t>Sales promotion</a:t>
            </a:r>
            <a:r>
              <a:rPr lang="en-US" sz="2600" dirty="0" smtClean="0"/>
              <a:t> is the efforts used to encourage customers to buy a product within a specific time period, usually as soon as possible </a:t>
            </a:r>
          </a:p>
          <a:p>
            <a:pPr lvl="1"/>
            <a:r>
              <a:rPr lang="en-US" sz="2400" dirty="0" smtClean="0"/>
              <a:t>Coupons</a:t>
            </a:r>
          </a:p>
          <a:p>
            <a:pPr lvl="1"/>
            <a:r>
              <a:rPr lang="en-US" sz="2400" dirty="0" smtClean="0"/>
              <a:t>Rebates </a:t>
            </a:r>
          </a:p>
          <a:p>
            <a:pPr lvl="1"/>
            <a:r>
              <a:rPr lang="en-US" sz="2400" dirty="0" smtClean="0"/>
              <a:t>Promotional items</a:t>
            </a:r>
          </a:p>
          <a:p>
            <a:pPr lvl="1"/>
            <a:r>
              <a:rPr lang="en-US" sz="2400" dirty="0" smtClean="0"/>
              <a:t>Samples</a:t>
            </a:r>
          </a:p>
          <a:p>
            <a:pPr lvl="1"/>
            <a:r>
              <a:rPr lang="en-US" sz="2400" dirty="0" smtClean="0"/>
              <a:t>Loyalty programs</a:t>
            </a:r>
          </a:p>
          <a:p>
            <a:pPr lvl="1"/>
            <a:r>
              <a:rPr lang="en-US" sz="2400" dirty="0" smtClean="0"/>
              <a:t>Contests and sweepstakes</a:t>
            </a:r>
          </a:p>
          <a:p>
            <a:pPr lvl="1"/>
            <a:r>
              <a:rPr lang="en-US" sz="2400" dirty="0" smtClean="0"/>
              <a:t>Trade shows</a:t>
            </a:r>
          </a:p>
          <a:p>
            <a:pPr lvl="1"/>
            <a:r>
              <a:rPr lang="en-US" sz="2400" dirty="0" smtClean="0"/>
              <a:t>Displays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0695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Sales Promotion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A </a:t>
            </a:r>
            <a:r>
              <a:rPr lang="en-US" sz="2600" i="1" dirty="0" smtClean="0"/>
              <a:t>coupon</a:t>
            </a:r>
            <a:r>
              <a:rPr lang="en-US" sz="2600" dirty="0" smtClean="0"/>
              <a:t> is a printed or digital offer giving a discount on products bought before a certain date</a:t>
            </a:r>
          </a:p>
          <a:p>
            <a:pPr lvl="1"/>
            <a:r>
              <a:rPr lang="en-US" sz="2525" dirty="0" smtClean="0"/>
              <a:t>Creates a customer incentive to buy a new product or increase sales of current products</a:t>
            </a:r>
          </a:p>
          <a:p>
            <a:pPr lvl="1"/>
            <a:r>
              <a:rPr lang="en-US" sz="2525" dirty="0" smtClean="0"/>
              <a:t>Creates a sense of urgency</a:t>
            </a:r>
          </a:p>
        </p:txBody>
      </p:sp>
    </p:spTree>
    <p:extLst>
      <p:ext uri="{BB962C8B-B14F-4D97-AF65-F5344CB8AC3E}">
        <p14:creationId xmlns:p14="http://schemas.microsoft.com/office/powerpoint/2010/main" val="210056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Sales Promotion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Rebates</a:t>
            </a:r>
          </a:p>
          <a:p>
            <a:pPr lvl="1"/>
            <a:r>
              <a:rPr lang="en-US" sz="2525" dirty="0" smtClean="0"/>
              <a:t>A </a:t>
            </a:r>
            <a:r>
              <a:rPr lang="en-US" sz="2525" i="1" dirty="0" smtClean="0"/>
              <a:t>manufacturer’s rebate</a:t>
            </a:r>
            <a:r>
              <a:rPr lang="en-US" sz="2525" dirty="0" smtClean="0"/>
              <a:t> is a return of a portion of the purchase price of an item</a:t>
            </a:r>
          </a:p>
          <a:p>
            <a:pPr lvl="1"/>
            <a:r>
              <a:rPr lang="en-US" sz="2525" dirty="0" smtClean="0"/>
              <a:t>Received after a product is purchased</a:t>
            </a:r>
            <a:endParaRPr lang="en-US" sz="2525" dirty="0"/>
          </a:p>
        </p:txBody>
      </p:sp>
    </p:spTree>
    <p:extLst>
      <p:ext uri="{BB962C8B-B14F-4D97-AF65-F5344CB8AC3E}">
        <p14:creationId xmlns:p14="http://schemas.microsoft.com/office/powerpoint/2010/main" val="147087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Sales Promotion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i="1" dirty="0" smtClean="0"/>
              <a:t>Promotional items </a:t>
            </a:r>
            <a:r>
              <a:rPr lang="en-US" sz="2600" dirty="0" smtClean="0"/>
              <a:t>are given away to remind customers about a business and its products</a:t>
            </a:r>
          </a:p>
          <a:p>
            <a:pPr lvl="1"/>
            <a:r>
              <a:rPr lang="en-US" sz="2525" dirty="0" smtClean="0"/>
              <a:t>Also called </a:t>
            </a:r>
            <a:r>
              <a:rPr lang="en-US" sz="2525" i="1" dirty="0" smtClean="0"/>
              <a:t>marketing premiums</a:t>
            </a:r>
          </a:p>
          <a:p>
            <a:pPr lvl="1"/>
            <a:r>
              <a:rPr lang="en-US" sz="2525" dirty="0" smtClean="0"/>
              <a:t>Can include key chains, calendars, pens, pencils, blankets, calculators, or books</a:t>
            </a:r>
            <a:endParaRPr lang="en-US" sz="2525" dirty="0"/>
          </a:p>
        </p:txBody>
      </p:sp>
    </p:spTree>
    <p:extLst>
      <p:ext uri="{BB962C8B-B14F-4D97-AF65-F5344CB8AC3E}">
        <p14:creationId xmlns:p14="http://schemas.microsoft.com/office/powerpoint/2010/main" val="396317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Sales Promotion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Samples</a:t>
            </a:r>
          </a:p>
          <a:p>
            <a:pPr lvl="1"/>
            <a:r>
              <a:rPr lang="en-US" sz="2525" dirty="0" smtClean="0"/>
              <a:t>Give customers the product experience</a:t>
            </a:r>
          </a:p>
          <a:p>
            <a:pPr lvl="1"/>
            <a:r>
              <a:rPr lang="en-US" sz="2525" dirty="0" smtClean="0"/>
              <a:t>Can be given in stores, sent by direct mail, or from vending machines</a:t>
            </a:r>
            <a:endParaRPr lang="en-US" sz="2525" dirty="0"/>
          </a:p>
        </p:txBody>
      </p:sp>
    </p:spTree>
    <p:extLst>
      <p:ext uri="{BB962C8B-B14F-4D97-AF65-F5344CB8AC3E}">
        <p14:creationId xmlns:p14="http://schemas.microsoft.com/office/powerpoint/2010/main" val="78592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Sales Promotion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Loyalty programs</a:t>
            </a:r>
          </a:p>
          <a:p>
            <a:pPr lvl="1"/>
            <a:r>
              <a:rPr lang="en-US" sz="2525" dirty="0" smtClean="0"/>
              <a:t>Can take many forms</a:t>
            </a:r>
          </a:p>
          <a:p>
            <a:pPr lvl="1"/>
            <a:r>
              <a:rPr lang="en-US" sz="2525" dirty="0" smtClean="0"/>
              <a:t>Often encourage repeat sales</a:t>
            </a:r>
            <a:endParaRPr lang="en-US" sz="2525" dirty="0"/>
          </a:p>
        </p:txBody>
      </p:sp>
    </p:spTree>
    <p:extLst>
      <p:ext uri="{BB962C8B-B14F-4D97-AF65-F5344CB8AC3E}">
        <p14:creationId xmlns:p14="http://schemas.microsoft.com/office/powerpoint/2010/main" val="376853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8458200" cy="914400"/>
          </a:xfrm>
        </p:spPr>
        <p:txBody>
          <a:bodyPr/>
          <a:lstStyle/>
          <a:p>
            <a:r>
              <a:rPr lang="en-US" sz="4000" dirty="0" smtClean="0"/>
              <a:t>Key Terms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162050"/>
            <a:ext cx="3886200" cy="5562600"/>
          </a:xfrm>
        </p:spPr>
        <p:txBody>
          <a:bodyPr/>
          <a:lstStyle/>
          <a:p>
            <a:r>
              <a:rPr lang="en-US" sz="2800" dirty="0" smtClean="0"/>
              <a:t>marketing communication </a:t>
            </a:r>
          </a:p>
          <a:p>
            <a:r>
              <a:rPr lang="en-US" sz="2800" dirty="0" smtClean="0"/>
              <a:t>product promotion</a:t>
            </a:r>
          </a:p>
          <a:p>
            <a:r>
              <a:rPr lang="en-US" sz="2800" dirty="0" smtClean="0"/>
              <a:t>institutional promotion </a:t>
            </a:r>
          </a:p>
          <a:p>
            <a:r>
              <a:rPr lang="en-US" sz="2800" dirty="0" smtClean="0"/>
              <a:t>integrated marketing communications (IMC)</a:t>
            </a:r>
          </a:p>
          <a:p>
            <a:r>
              <a:rPr lang="en-US" sz="2800" dirty="0" smtClean="0"/>
              <a:t>participatory marketing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162050"/>
            <a:ext cx="3962400" cy="5562600"/>
          </a:xfrm>
        </p:spPr>
        <p:txBody>
          <a:bodyPr/>
          <a:lstStyle/>
          <a:p>
            <a:r>
              <a:rPr lang="en-US" sz="2800" dirty="0"/>
              <a:t>blog</a:t>
            </a:r>
          </a:p>
          <a:p>
            <a:r>
              <a:rPr lang="en-US" sz="2800" dirty="0" smtClean="0"/>
              <a:t>viral </a:t>
            </a:r>
            <a:r>
              <a:rPr lang="en-US" sz="2800" dirty="0"/>
              <a:t>marketing</a:t>
            </a:r>
          </a:p>
          <a:p>
            <a:r>
              <a:rPr lang="en-US" sz="2800" dirty="0"/>
              <a:t>push promotional concept</a:t>
            </a:r>
          </a:p>
          <a:p>
            <a:r>
              <a:rPr lang="en-US" sz="2800" dirty="0"/>
              <a:t>pull promotional concept</a:t>
            </a:r>
          </a:p>
          <a:p>
            <a:r>
              <a:rPr lang="en-US" sz="2800" dirty="0"/>
              <a:t>persuasion </a:t>
            </a:r>
          </a:p>
          <a:p>
            <a:r>
              <a:rPr lang="en-US" sz="2800" dirty="0"/>
              <a:t>promotional campaign </a:t>
            </a:r>
          </a:p>
          <a:p>
            <a:r>
              <a:rPr lang="en-US" sz="2800" dirty="0"/>
              <a:t>AIDA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42529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Sales Promotions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Contests and sweepstakes</a:t>
            </a:r>
          </a:p>
          <a:p>
            <a:pPr lvl="1"/>
            <a:r>
              <a:rPr lang="en-US" sz="2525" dirty="0" smtClean="0"/>
              <a:t>In </a:t>
            </a:r>
            <a:r>
              <a:rPr lang="en-US" sz="2525" i="1" dirty="0" smtClean="0"/>
              <a:t>contests</a:t>
            </a:r>
            <a:r>
              <a:rPr lang="en-US" sz="2525" dirty="0" smtClean="0"/>
              <a:t>, customers must do something to win</a:t>
            </a:r>
          </a:p>
          <a:p>
            <a:pPr lvl="1"/>
            <a:r>
              <a:rPr lang="en-US" sz="2525" i="1" dirty="0" smtClean="0"/>
              <a:t>Sweepstakes</a:t>
            </a:r>
            <a:r>
              <a:rPr lang="en-US" sz="2525" dirty="0" smtClean="0"/>
              <a:t> are games of chance in which prizes are given to randomly selected winners from a number of entries</a:t>
            </a:r>
            <a:endParaRPr lang="en-US" sz="2525" i="1" dirty="0"/>
          </a:p>
        </p:txBody>
      </p:sp>
    </p:spTree>
    <p:extLst>
      <p:ext uri="{BB962C8B-B14F-4D97-AF65-F5344CB8AC3E}">
        <p14:creationId xmlns:p14="http://schemas.microsoft.com/office/powerpoint/2010/main" val="1605518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Sales Promotion (Continued)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Trade shows</a:t>
            </a:r>
          </a:p>
          <a:p>
            <a:pPr lvl="1"/>
            <a:r>
              <a:rPr lang="en-US" sz="2525" b="1" dirty="0" smtClean="0"/>
              <a:t>Event marketing </a:t>
            </a:r>
            <a:r>
              <a:rPr lang="en-US" sz="2525" dirty="0" smtClean="0"/>
              <a:t>is a promotional activity that encourages customers to participate, rather than just observe </a:t>
            </a:r>
          </a:p>
          <a:p>
            <a:pPr lvl="1"/>
            <a:r>
              <a:rPr lang="en-US" sz="2525" dirty="0" smtClean="0"/>
              <a:t>A </a:t>
            </a:r>
            <a:r>
              <a:rPr lang="en-US" sz="2525" i="1" dirty="0" smtClean="0"/>
              <a:t>sponsorship</a:t>
            </a:r>
            <a:r>
              <a:rPr lang="en-US" sz="2525" dirty="0" smtClean="0"/>
              <a:t> is the support of an activity, usually financial, that can help a business meet its goals</a:t>
            </a:r>
          </a:p>
        </p:txBody>
      </p:sp>
    </p:spTree>
    <p:extLst>
      <p:ext uri="{BB962C8B-B14F-4D97-AF65-F5344CB8AC3E}">
        <p14:creationId xmlns:p14="http://schemas.microsoft.com/office/powerpoint/2010/main" val="55042439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Sales Promotion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Displays</a:t>
            </a:r>
          </a:p>
          <a:p>
            <a:pPr lvl="1"/>
            <a:r>
              <a:rPr lang="en-US" sz="2525" b="1" dirty="0" smtClean="0"/>
              <a:t>Visual </a:t>
            </a:r>
            <a:r>
              <a:rPr lang="en-US" sz="2525" b="1" dirty="0"/>
              <a:t>merchandising </a:t>
            </a:r>
            <a:r>
              <a:rPr lang="en-US" sz="2525" dirty="0"/>
              <a:t>is </a:t>
            </a:r>
            <a:r>
              <a:rPr lang="en-US" sz="2525" dirty="0" smtClean="0"/>
              <a:t>creating </a:t>
            </a:r>
            <a:r>
              <a:rPr lang="en-US" sz="2525" dirty="0"/>
              <a:t>floor plans and displays to attract customer attention and encourage </a:t>
            </a:r>
            <a:r>
              <a:rPr lang="en-US" sz="2525" dirty="0" smtClean="0"/>
              <a:t>purchases</a:t>
            </a:r>
          </a:p>
          <a:p>
            <a:pPr lvl="1"/>
            <a:r>
              <a:rPr lang="en-US" sz="2525" i="1" dirty="0" smtClean="0"/>
              <a:t>Point-of-purchase</a:t>
            </a:r>
            <a:r>
              <a:rPr lang="en-US" sz="2525" dirty="0" smtClean="0"/>
              <a:t> displays are located at the checkout counter to increase sales</a:t>
            </a:r>
            <a:endParaRPr lang="en-US" sz="2525" i="1" dirty="0"/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70768375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Public Relations (PR)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b="1" dirty="0" smtClean="0"/>
              <a:t>Public relations (PR) </a:t>
            </a:r>
            <a:r>
              <a:rPr lang="en-US" sz="2600" dirty="0" smtClean="0"/>
              <a:t>consists of the marketing activities promoting goodwill between a company and the public </a:t>
            </a:r>
          </a:p>
          <a:p>
            <a:pPr lvl="1"/>
            <a:r>
              <a:rPr lang="en-US" sz="2525" i="1" dirty="0" smtClean="0"/>
              <a:t>Proactive public relations </a:t>
            </a:r>
            <a:r>
              <a:rPr lang="en-US" sz="2525" dirty="0" smtClean="0"/>
              <a:t>is when a company presents itself in a positive manner to build an image </a:t>
            </a:r>
          </a:p>
          <a:p>
            <a:pPr lvl="1"/>
            <a:r>
              <a:rPr lang="en-US" sz="2525" i="1" dirty="0" smtClean="0"/>
              <a:t>Reactive public relations </a:t>
            </a:r>
            <a:r>
              <a:rPr lang="en-US" sz="2525" dirty="0" smtClean="0"/>
              <a:t>is used to counteract a negative public perception about a company</a:t>
            </a:r>
            <a:endParaRPr lang="en-US" sz="2525" dirty="0"/>
          </a:p>
        </p:txBody>
      </p:sp>
    </p:spTree>
    <p:extLst>
      <p:ext uri="{BB962C8B-B14F-4D97-AF65-F5344CB8AC3E}">
        <p14:creationId xmlns:p14="http://schemas.microsoft.com/office/powerpoint/2010/main" val="149433819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Public Relations (PR)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A </a:t>
            </a:r>
            <a:r>
              <a:rPr lang="en-US" sz="2600" b="1" dirty="0" smtClean="0"/>
              <a:t>press release </a:t>
            </a:r>
            <a:r>
              <a:rPr lang="en-US" sz="2600" dirty="0" smtClean="0"/>
              <a:t>is a story featuring useful company information written by the company PR contact</a:t>
            </a:r>
            <a:endParaRPr lang="en-US" sz="2600" dirty="0"/>
          </a:p>
          <a:p>
            <a:pPr lvl="1"/>
            <a:r>
              <a:rPr lang="en-US" sz="2530" dirty="0" smtClean="0"/>
              <a:t>Also called a </a:t>
            </a:r>
            <a:r>
              <a:rPr lang="en-US" sz="2530" i="1" dirty="0"/>
              <a:t>news </a:t>
            </a:r>
            <a:r>
              <a:rPr lang="en-US" sz="2530" i="1" dirty="0" smtClean="0"/>
              <a:t>release</a:t>
            </a:r>
            <a:endParaRPr lang="en-US" sz="2530" dirty="0" smtClean="0"/>
          </a:p>
          <a:p>
            <a:pPr lvl="1"/>
            <a:r>
              <a:rPr lang="en-US" sz="2530" dirty="0" smtClean="0"/>
              <a:t>Sent to selected media that will reach the target market</a:t>
            </a:r>
          </a:p>
        </p:txBody>
      </p:sp>
    </p:spTree>
    <p:extLst>
      <p:ext uri="{BB962C8B-B14F-4D97-AF65-F5344CB8AC3E}">
        <p14:creationId xmlns:p14="http://schemas.microsoft.com/office/powerpoint/2010/main" val="413483355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Public Relations (PR)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A </a:t>
            </a:r>
            <a:r>
              <a:rPr lang="en-US" sz="2600" b="1" dirty="0"/>
              <a:t>press kit</a:t>
            </a:r>
            <a:r>
              <a:rPr lang="en-US" sz="2600" dirty="0"/>
              <a:t> is a packet of information sent to the media about a new business opening or other major business </a:t>
            </a:r>
            <a:r>
              <a:rPr lang="en-US" sz="2600" dirty="0" smtClean="0"/>
              <a:t>events</a:t>
            </a:r>
          </a:p>
          <a:p>
            <a:pPr lvl="1"/>
            <a:r>
              <a:rPr lang="en-US" sz="2525" dirty="0" smtClean="0"/>
              <a:t>Can include marketing materials, photos, videos, frequently-asked-questions (FAQ) sheets, and other important information</a:t>
            </a:r>
          </a:p>
          <a:p>
            <a:pPr lvl="1"/>
            <a:r>
              <a:rPr lang="en-US" sz="2525" i="1" dirty="0" smtClean="0"/>
              <a:t>Green press kits</a:t>
            </a:r>
            <a:r>
              <a:rPr lang="en-US" sz="2525" dirty="0" smtClean="0"/>
              <a:t> include only web-delivered information, rather than printed materials, to save paper</a:t>
            </a:r>
            <a:endParaRPr lang="en-US" sz="2525" i="1" dirty="0"/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25106308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Public Relations (PR)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A </a:t>
            </a:r>
            <a:r>
              <a:rPr lang="en-US" sz="2600" b="1" dirty="0"/>
              <a:t>press conference</a:t>
            </a:r>
            <a:r>
              <a:rPr lang="en-US" sz="2600" dirty="0"/>
              <a:t> is a meeting set by a business or </a:t>
            </a:r>
            <a:r>
              <a:rPr lang="en-US" sz="2600" dirty="0" smtClean="0"/>
              <a:t>an organization </a:t>
            </a:r>
            <a:r>
              <a:rPr lang="en-US" sz="2600" dirty="0"/>
              <a:t>to which the media is invited to </a:t>
            </a:r>
            <a:r>
              <a:rPr lang="en-US" sz="2600" dirty="0" smtClean="0"/>
              <a:t>attend</a:t>
            </a:r>
          </a:p>
          <a:p>
            <a:pPr lvl="1"/>
            <a:r>
              <a:rPr lang="en-US" sz="2525" dirty="0" smtClean="0"/>
              <a:t>Called to make major announcements that affect a large number of people</a:t>
            </a:r>
          </a:p>
          <a:p>
            <a:pPr lvl="1"/>
            <a:r>
              <a:rPr lang="en-US" sz="2525" dirty="0" smtClean="0"/>
              <a:t>Can be televised and covered by major print and broadcast media or can just include local media </a:t>
            </a:r>
            <a:endParaRPr lang="en-US" sz="2525" dirty="0"/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07142273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Personal Selling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b="1" dirty="0" smtClean="0"/>
              <a:t>Personal selling </a:t>
            </a:r>
            <a:r>
              <a:rPr lang="en-US" sz="2600" dirty="0" smtClean="0"/>
              <a:t>is any direct contact between a salesperson and a customer with the objective of making a sale</a:t>
            </a:r>
          </a:p>
          <a:p>
            <a:pPr lvl="1"/>
            <a:r>
              <a:rPr lang="en-US" sz="2525" dirty="0" smtClean="0"/>
              <a:t>Customers appreciate face-to-face interaction when making a buying decision</a:t>
            </a:r>
          </a:p>
          <a:p>
            <a:pPr lvl="1"/>
            <a:r>
              <a:rPr lang="en-US" sz="2525" dirty="0" smtClean="0"/>
              <a:t>By meeting customer needs with a product, a company can grow company sales</a:t>
            </a:r>
          </a:p>
          <a:p>
            <a:pPr lvl="1"/>
            <a:endParaRPr lang="en-US" sz="2525" b="1" dirty="0"/>
          </a:p>
        </p:txBody>
      </p:sp>
    </p:spTree>
    <p:extLst>
      <p:ext uri="{BB962C8B-B14F-4D97-AF65-F5344CB8AC3E}">
        <p14:creationId xmlns:p14="http://schemas.microsoft.com/office/powerpoint/2010/main" val="405252044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Personal Selling (Continued)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b="1" dirty="0"/>
              <a:t>Business-to-consumer (B2C) selling </a:t>
            </a:r>
            <a:r>
              <a:rPr lang="en-US" sz="2600" dirty="0"/>
              <a:t>is selling to consumers</a:t>
            </a:r>
          </a:p>
          <a:p>
            <a:pPr lvl="1"/>
            <a:r>
              <a:rPr lang="en-US" sz="2525" dirty="0"/>
              <a:t>Most retail sales are made by a salesperson in the place of business</a:t>
            </a:r>
          </a:p>
          <a:p>
            <a:pPr lvl="1"/>
            <a:r>
              <a:rPr lang="en-US" sz="2525" i="1" dirty="0"/>
              <a:t>Telemarketing</a:t>
            </a:r>
            <a:r>
              <a:rPr lang="en-US" sz="2525" dirty="0"/>
              <a:t> is personal selling done over the telephone </a:t>
            </a:r>
          </a:p>
          <a:p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105743410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Personal Selling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b="1" dirty="0"/>
              <a:t>Business-to-business (B2B) selling </a:t>
            </a:r>
            <a:r>
              <a:rPr lang="en-US" sz="2600" dirty="0"/>
              <a:t>is a business selling to another business</a:t>
            </a:r>
          </a:p>
          <a:p>
            <a:pPr lvl="1"/>
            <a:r>
              <a:rPr lang="en-US" sz="2525" dirty="0"/>
              <a:t>Also called </a:t>
            </a:r>
            <a:r>
              <a:rPr lang="en-US" sz="2525" i="1" dirty="0"/>
              <a:t>field sales</a:t>
            </a:r>
            <a:r>
              <a:rPr lang="en-US" sz="2525" dirty="0"/>
              <a:t>, </a:t>
            </a:r>
            <a:r>
              <a:rPr lang="en-US" sz="2525" i="1" dirty="0"/>
              <a:t>industrial sales</a:t>
            </a:r>
            <a:r>
              <a:rPr lang="en-US" sz="2525" dirty="0"/>
              <a:t>, and </a:t>
            </a:r>
            <a:r>
              <a:rPr lang="en-US" sz="2525" i="1" dirty="0"/>
              <a:t>organizational </a:t>
            </a:r>
            <a:r>
              <a:rPr lang="en-US" sz="2525" i="1" dirty="0" smtClean="0"/>
              <a:t>sales</a:t>
            </a:r>
          </a:p>
          <a:p>
            <a:pPr lvl="1"/>
            <a:r>
              <a:rPr lang="en-US" sz="2525" dirty="0" smtClean="0"/>
              <a:t>Involves companies that sell equipment and raw materials to manufacturers and manufacturers that sell finished products to retailers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7325383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300" dirty="0" smtClean="0"/>
              <a:t>Essential Question 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/>
              <a:t>What does it mean to promote a product?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8451166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47800" y="1971675"/>
            <a:ext cx="7315200" cy="44958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Why </a:t>
            </a:r>
            <a:r>
              <a:rPr lang="en-US" sz="2800" dirty="0"/>
              <a:t>can advertising be the key part of the </a:t>
            </a:r>
            <a:r>
              <a:rPr lang="en-US" sz="2800" dirty="0" smtClean="0"/>
              <a:t>promotional </a:t>
            </a:r>
            <a:r>
              <a:rPr lang="en-US" sz="2800" dirty="0"/>
              <a:t>mix?</a:t>
            </a:r>
          </a:p>
          <a:p>
            <a:pPr marL="512064" indent="-512064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B0F0"/>
                </a:solidFill>
              </a:rPr>
              <a:t>	Advertising </a:t>
            </a:r>
            <a:r>
              <a:rPr lang="en-US" sz="2800" dirty="0">
                <a:solidFill>
                  <a:srgbClr val="00B0F0"/>
                </a:solidFill>
              </a:rPr>
              <a:t>can be the key part of the </a:t>
            </a:r>
            <a:r>
              <a:rPr lang="en-US" sz="2800" dirty="0" smtClean="0">
                <a:solidFill>
                  <a:srgbClr val="00B0F0"/>
                </a:solidFill>
              </a:rPr>
              <a:t>promotional mix, </a:t>
            </a:r>
            <a:r>
              <a:rPr lang="en-US" sz="2800" dirty="0">
                <a:solidFill>
                  <a:srgbClr val="00B0F0"/>
                </a:solidFill>
              </a:rPr>
              <a:t>as it provides information </a:t>
            </a:r>
            <a:r>
              <a:rPr lang="en-US" sz="2800" dirty="0" smtClean="0">
                <a:solidFill>
                  <a:srgbClr val="00B0F0"/>
                </a:solidFill>
              </a:rPr>
              <a:t>about </a:t>
            </a:r>
            <a:r>
              <a:rPr lang="en-US" sz="2800" dirty="0">
                <a:solidFill>
                  <a:srgbClr val="00B0F0"/>
                </a:solidFill>
              </a:rPr>
              <a:t>the features and benefits of a </a:t>
            </a:r>
            <a:r>
              <a:rPr lang="en-US" sz="2800" dirty="0" smtClean="0">
                <a:solidFill>
                  <a:srgbClr val="00B0F0"/>
                </a:solidFill>
              </a:rPr>
              <a:t>product</a:t>
            </a:r>
            <a:r>
              <a:rPr lang="en-US" sz="2800" dirty="0">
                <a:solidFill>
                  <a:srgbClr val="00B0F0"/>
                </a:solidFill>
              </a:rPr>
              <a:t>, including prices and descriptions</a:t>
            </a:r>
            <a:r>
              <a:rPr lang="en-US" sz="2800" dirty="0" smtClean="0">
                <a:solidFill>
                  <a:srgbClr val="00B0F0"/>
                </a:solidFill>
              </a:rPr>
              <a:t>.</a:t>
            </a:r>
          </a:p>
          <a:p>
            <a:pPr marL="0" indent="0">
              <a:buNone/>
            </a:pPr>
            <a:endParaRPr lang="en-US" sz="2800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en-US" sz="2700" dirty="0"/>
              <a:t>	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dirty="0" smtClean="0"/>
              <a:t>Section 17.2 Review 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3017992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en-US" sz="2800" dirty="0"/>
              <a:t>What is a call to action?</a:t>
            </a:r>
          </a:p>
          <a:p>
            <a:pPr marL="512064" indent="-512064">
              <a:spcBef>
                <a:spcPts val="0"/>
              </a:spcBef>
              <a:buNone/>
            </a:pPr>
            <a:r>
              <a:rPr lang="en-US" sz="2800" dirty="0">
                <a:solidFill>
                  <a:srgbClr val="00B0F0"/>
                </a:solidFill>
              </a:rPr>
              <a:t>	A call to action is a statement or request that urges the customer to do something in response to a promotion.</a:t>
            </a:r>
          </a:p>
          <a:p>
            <a:pPr marL="0" indent="0">
              <a:buNone/>
            </a:pPr>
            <a:endParaRPr lang="en-US" sz="2800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en-US" sz="2800" dirty="0"/>
              <a:t>	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8052" y="457200"/>
            <a:ext cx="8444948" cy="990600"/>
          </a:xfrm>
        </p:spPr>
        <p:txBody>
          <a:bodyPr/>
          <a:lstStyle/>
          <a:p>
            <a:r>
              <a:rPr lang="en-US" sz="4200" dirty="0" smtClean="0"/>
              <a:t>Section 17.2 Review (Continued) 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3516596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en-US" sz="2800" dirty="0" smtClean="0"/>
              <a:t>How are sponsorships used in sales promotion at trade shows?</a:t>
            </a:r>
          </a:p>
          <a:p>
            <a:pPr marL="512064" indent="-512064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B0F0"/>
                </a:solidFill>
              </a:rPr>
              <a:t>	A sponsorship is the support of an activity, usually financial, that can help a business meet its goals. Sponsorships send the message that the business cares and supports customers and the organization.</a:t>
            </a:r>
          </a:p>
          <a:p>
            <a:pPr marL="0" indent="0">
              <a:buNone/>
            </a:pPr>
            <a:endParaRPr lang="en-US" sz="2800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en-US" sz="2800" dirty="0"/>
              <a:t>	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8052" y="457200"/>
            <a:ext cx="8444948" cy="990600"/>
          </a:xfrm>
        </p:spPr>
        <p:txBody>
          <a:bodyPr/>
          <a:lstStyle/>
          <a:p>
            <a:r>
              <a:rPr lang="en-US" sz="4200" dirty="0" smtClean="0"/>
              <a:t>Section 17.2 Review (Continued) 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830270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4"/>
            </a:pPr>
            <a:r>
              <a:rPr lang="en-US" sz="2800" dirty="0" smtClean="0"/>
              <a:t>List </a:t>
            </a:r>
            <a:r>
              <a:rPr lang="en-US" sz="2800" dirty="0"/>
              <a:t>communication channels used in </a:t>
            </a:r>
            <a:r>
              <a:rPr lang="en-US" sz="2800" dirty="0" smtClean="0"/>
              <a:t>public </a:t>
            </a:r>
            <a:r>
              <a:rPr lang="en-US" sz="2800" dirty="0"/>
              <a:t>relations (PR).</a:t>
            </a:r>
          </a:p>
          <a:p>
            <a:pPr marL="512064" indent="-512064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B0F0"/>
                </a:solidFill>
              </a:rPr>
              <a:t>	Some </a:t>
            </a:r>
            <a:r>
              <a:rPr lang="en-US" sz="2800" dirty="0">
                <a:solidFill>
                  <a:srgbClr val="00B0F0"/>
                </a:solidFill>
              </a:rPr>
              <a:t>communication channels used </a:t>
            </a:r>
            <a:r>
              <a:rPr lang="en-US" sz="2800" dirty="0" smtClean="0">
                <a:solidFill>
                  <a:srgbClr val="00B0F0"/>
                </a:solidFill>
              </a:rPr>
              <a:t>in </a:t>
            </a:r>
            <a:r>
              <a:rPr lang="en-US" sz="2800" dirty="0">
                <a:solidFill>
                  <a:srgbClr val="00B0F0"/>
                </a:solidFill>
              </a:rPr>
              <a:t>PR include press releases, press </a:t>
            </a:r>
            <a:r>
              <a:rPr lang="en-US" sz="2800" dirty="0" smtClean="0">
                <a:solidFill>
                  <a:srgbClr val="00B0F0"/>
                </a:solidFill>
              </a:rPr>
              <a:t>kits</a:t>
            </a:r>
            <a:r>
              <a:rPr lang="en-US" sz="2800" dirty="0">
                <a:solidFill>
                  <a:srgbClr val="00B0F0"/>
                </a:solidFill>
              </a:rPr>
              <a:t>, and press conferences</a:t>
            </a:r>
            <a:r>
              <a:rPr lang="en-US" sz="2800" dirty="0" smtClean="0">
                <a:solidFill>
                  <a:srgbClr val="00B0F0"/>
                </a:solidFill>
              </a:rPr>
              <a:t>.</a:t>
            </a:r>
          </a:p>
          <a:p>
            <a:pPr marL="0" indent="0">
              <a:buNone/>
            </a:pPr>
            <a:endParaRPr lang="en-US" sz="2800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en-US" sz="3000" dirty="0"/>
              <a:t>	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4557" y="457200"/>
            <a:ext cx="8418443" cy="990600"/>
          </a:xfrm>
        </p:spPr>
        <p:txBody>
          <a:bodyPr/>
          <a:lstStyle/>
          <a:p>
            <a:r>
              <a:rPr lang="en-US" sz="4200" dirty="0" smtClean="0"/>
              <a:t>Section 17.2 Review (Continued) 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1543247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5"/>
            </a:pPr>
            <a:r>
              <a:rPr lang="en-US" sz="2800" dirty="0" smtClean="0"/>
              <a:t>Provide </a:t>
            </a:r>
            <a:r>
              <a:rPr lang="en-US" sz="2800" dirty="0"/>
              <a:t>an example of B2B sales.</a:t>
            </a:r>
          </a:p>
          <a:p>
            <a:pPr marL="512064" indent="-512064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B0F0"/>
                </a:solidFill>
              </a:rPr>
              <a:t>	Companies </a:t>
            </a:r>
            <a:r>
              <a:rPr lang="en-US" sz="2800" dirty="0">
                <a:solidFill>
                  <a:srgbClr val="00B0F0"/>
                </a:solidFill>
              </a:rPr>
              <a:t>that sell equipment and </a:t>
            </a:r>
            <a:r>
              <a:rPr lang="en-US" sz="2800" dirty="0" smtClean="0">
                <a:solidFill>
                  <a:srgbClr val="00B0F0"/>
                </a:solidFill>
              </a:rPr>
              <a:t>raw </a:t>
            </a:r>
            <a:r>
              <a:rPr lang="en-US" sz="2800" dirty="0">
                <a:solidFill>
                  <a:srgbClr val="00B0F0"/>
                </a:solidFill>
              </a:rPr>
              <a:t>materials to manufacturers are </a:t>
            </a:r>
            <a:r>
              <a:rPr lang="en-US" sz="2800" dirty="0" smtClean="0">
                <a:solidFill>
                  <a:srgbClr val="00B0F0"/>
                </a:solidFill>
              </a:rPr>
              <a:t>involved </a:t>
            </a:r>
            <a:r>
              <a:rPr lang="en-US" sz="2800" dirty="0">
                <a:solidFill>
                  <a:srgbClr val="00B0F0"/>
                </a:solidFill>
              </a:rPr>
              <a:t>in B2B sales. </a:t>
            </a:r>
            <a:r>
              <a:rPr lang="en-US" sz="2800" dirty="0" smtClean="0">
                <a:solidFill>
                  <a:srgbClr val="00B0F0"/>
                </a:solidFill>
              </a:rPr>
              <a:t>Manufacturers that </a:t>
            </a:r>
            <a:r>
              <a:rPr lang="en-US" sz="2800" dirty="0">
                <a:solidFill>
                  <a:srgbClr val="00B0F0"/>
                </a:solidFill>
              </a:rPr>
              <a:t>sell finished products to retailers </a:t>
            </a:r>
            <a:r>
              <a:rPr lang="en-US" sz="2800" dirty="0" smtClean="0">
                <a:solidFill>
                  <a:srgbClr val="00B0F0"/>
                </a:solidFill>
              </a:rPr>
              <a:t>are </a:t>
            </a:r>
            <a:r>
              <a:rPr lang="en-US" sz="2800" dirty="0">
                <a:solidFill>
                  <a:srgbClr val="00B0F0"/>
                </a:solidFill>
              </a:rPr>
              <a:t>involved in B2B sales.</a:t>
            </a:r>
          </a:p>
          <a:p>
            <a:pPr marL="0" indent="0">
              <a:buNone/>
            </a:pPr>
            <a:endParaRPr lang="en-US" sz="3000" dirty="0"/>
          </a:p>
          <a:p>
            <a:pPr marL="0" indent="0">
              <a:buNone/>
            </a:pPr>
            <a:endParaRPr lang="en-US" sz="3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4557" y="457200"/>
            <a:ext cx="8418443" cy="990600"/>
          </a:xfrm>
        </p:spPr>
        <p:txBody>
          <a:bodyPr/>
          <a:lstStyle/>
          <a:p>
            <a:r>
              <a:rPr lang="en-US" sz="4200" dirty="0" smtClean="0"/>
              <a:t>Section 17.2 Review (Continued) 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1599036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Marketing Promotion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i="1" dirty="0" smtClean="0"/>
              <a:t>Promotion</a:t>
            </a:r>
            <a:r>
              <a:rPr lang="en-US" sz="2600" dirty="0" smtClean="0"/>
              <a:t> is one of the four Ps of marketing</a:t>
            </a:r>
            <a:endParaRPr lang="en-US" sz="2600" i="1" dirty="0" smtClean="0"/>
          </a:p>
          <a:p>
            <a:pPr lvl="1"/>
            <a:r>
              <a:rPr lang="en-US" sz="2525" b="1" dirty="0" smtClean="0"/>
              <a:t>Marketing communication </a:t>
            </a:r>
            <a:r>
              <a:rPr lang="en-US" sz="2525" dirty="0" smtClean="0"/>
              <a:t>is communications from an organization to its customers and to the public</a:t>
            </a:r>
          </a:p>
          <a:p>
            <a:pPr lvl="1"/>
            <a:r>
              <a:rPr lang="en-US" sz="2525" i="1" dirty="0" err="1" smtClean="0"/>
              <a:t>MarCom</a:t>
            </a:r>
            <a:r>
              <a:rPr lang="en-US" sz="2525" dirty="0" smtClean="0"/>
              <a:t> is a marketing communications team that focuses on communication for an organization</a:t>
            </a:r>
          </a:p>
          <a:p>
            <a:pPr lvl="1"/>
            <a:r>
              <a:rPr lang="en-US" sz="2525" dirty="0" smtClean="0"/>
              <a:t>Two basic types</a:t>
            </a:r>
          </a:p>
          <a:p>
            <a:pPr lvl="2"/>
            <a:r>
              <a:rPr lang="en-US" sz="2450" dirty="0" smtClean="0"/>
              <a:t>Product promotion</a:t>
            </a:r>
          </a:p>
          <a:p>
            <a:pPr lvl="2"/>
            <a:r>
              <a:rPr lang="en-US" sz="2450" dirty="0" smtClean="0"/>
              <a:t>Institutional promotion</a:t>
            </a:r>
            <a:endParaRPr lang="en-US" sz="2450" dirty="0"/>
          </a:p>
        </p:txBody>
      </p:sp>
    </p:spTree>
    <p:extLst>
      <p:ext uri="{BB962C8B-B14F-4D97-AF65-F5344CB8AC3E}">
        <p14:creationId xmlns:p14="http://schemas.microsoft.com/office/powerpoint/2010/main" val="40512170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Marketing Promotion (Continued)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A </a:t>
            </a:r>
            <a:r>
              <a:rPr lang="en-US" sz="2600" b="1" dirty="0" smtClean="0"/>
              <a:t>product promotion </a:t>
            </a:r>
            <a:r>
              <a:rPr lang="en-US" sz="2600" dirty="0" smtClean="0"/>
              <a:t>promotes a specific product </a:t>
            </a:r>
          </a:p>
          <a:p>
            <a:endParaRPr lang="en-US" sz="2600" dirty="0"/>
          </a:p>
          <a:p>
            <a:endParaRPr lang="en-US" sz="2600" dirty="0" smtClean="0"/>
          </a:p>
          <a:p>
            <a:pPr marL="0" indent="0">
              <a:buNone/>
            </a:pPr>
            <a:endParaRPr lang="en-US" sz="1200" dirty="0">
              <a:solidFill>
                <a:srgbClr val="FF0000"/>
              </a:solidFill>
            </a:endParaRPr>
          </a:p>
          <a:p>
            <a:endParaRPr lang="en-US" sz="1200" dirty="0" smtClean="0">
              <a:solidFill>
                <a:srgbClr val="FF0000"/>
              </a:solidFill>
            </a:endParaRPr>
          </a:p>
          <a:p>
            <a:endParaRPr lang="en-US" sz="1200" dirty="0">
              <a:solidFill>
                <a:srgbClr val="FF0000"/>
              </a:solidFill>
            </a:endParaRPr>
          </a:p>
          <a:p>
            <a:endParaRPr lang="en-US" sz="1200" dirty="0" smtClean="0">
              <a:solidFill>
                <a:srgbClr val="FF0000"/>
              </a:solidFill>
            </a:endParaRPr>
          </a:p>
          <a:p>
            <a:endParaRPr lang="en-US" sz="1200" dirty="0">
              <a:solidFill>
                <a:srgbClr val="FF0000"/>
              </a:solidFill>
            </a:endParaRPr>
          </a:p>
          <a:p>
            <a:endParaRPr lang="en-US" sz="12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1200" dirty="0">
                <a:solidFill>
                  <a:srgbClr val="FF0000"/>
                </a:solidFill>
              </a:rPr>
              <a:t>	</a:t>
            </a:r>
            <a:r>
              <a:rPr lang="en-US" sz="1200" dirty="0" smtClean="0">
                <a:solidFill>
                  <a:srgbClr val="FF0000"/>
                </a:solidFill>
              </a:rPr>
              <a:t>					</a:t>
            </a:r>
          </a:p>
          <a:p>
            <a:pPr marL="0" indent="0">
              <a:buNone/>
            </a:pPr>
            <a:endParaRPr lang="en-US" sz="12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12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12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12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12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1200" dirty="0" smtClean="0">
                <a:solidFill>
                  <a:srgbClr val="FF0000"/>
                </a:solidFill>
              </a:rPr>
              <a:t>					</a:t>
            </a:r>
            <a:endParaRPr lang="en-US" sz="1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224" y="2702558"/>
            <a:ext cx="5819775" cy="30016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19725" y="5686566"/>
            <a:ext cx="21526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Helvetica" panose="020B0604020202020204" pitchFamily="34" charset="0"/>
                <a:cs typeface="Helvetica" panose="020B0604020202020204" pitchFamily="34" charset="0"/>
              </a:rPr>
              <a:t>Goodheart-Willcox Publisher</a:t>
            </a:r>
          </a:p>
        </p:txBody>
      </p:sp>
    </p:spTree>
    <p:extLst>
      <p:ext uri="{BB962C8B-B14F-4D97-AF65-F5344CB8AC3E}">
        <p14:creationId xmlns:p14="http://schemas.microsoft.com/office/powerpoint/2010/main" val="262433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Marketing Promotion (Continued)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An </a:t>
            </a:r>
            <a:r>
              <a:rPr lang="en-US" sz="2600" b="1" dirty="0" smtClean="0"/>
              <a:t>institutional promotion </a:t>
            </a:r>
            <a:r>
              <a:rPr lang="en-US" sz="2600" dirty="0" smtClean="0"/>
              <a:t>is promoting a company, rather than its products </a:t>
            </a:r>
          </a:p>
          <a:p>
            <a:endParaRPr lang="en-US" sz="2600" dirty="0"/>
          </a:p>
          <a:p>
            <a:endParaRPr lang="en-US" sz="2600" dirty="0" smtClean="0"/>
          </a:p>
          <a:p>
            <a:endParaRPr lang="en-US" sz="2600" dirty="0"/>
          </a:p>
          <a:p>
            <a:pPr marL="0" indent="0">
              <a:buNone/>
            </a:pPr>
            <a:endParaRPr lang="en-US" sz="1200" dirty="0" smtClean="0">
              <a:solidFill>
                <a:srgbClr val="FF0000"/>
              </a:solidFill>
            </a:endParaRPr>
          </a:p>
          <a:p>
            <a:endParaRPr lang="en-US" sz="1200" dirty="0">
              <a:solidFill>
                <a:srgbClr val="FF0000"/>
              </a:solidFill>
            </a:endParaRPr>
          </a:p>
          <a:p>
            <a:endParaRPr lang="en-US" sz="12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1200" dirty="0">
                <a:solidFill>
                  <a:srgbClr val="FF0000"/>
                </a:solidFill>
              </a:rPr>
              <a:t>	</a:t>
            </a:r>
            <a:r>
              <a:rPr lang="en-US" sz="1200" dirty="0" smtClean="0">
                <a:solidFill>
                  <a:srgbClr val="FF0000"/>
                </a:solidFill>
              </a:rPr>
              <a:t>					</a:t>
            </a:r>
          </a:p>
          <a:p>
            <a:pPr marL="0" indent="0">
              <a:buNone/>
            </a:pPr>
            <a:endParaRPr lang="en-US" sz="12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12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12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12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12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1200" dirty="0">
                <a:solidFill>
                  <a:srgbClr val="FF0000"/>
                </a:solidFill>
              </a:rPr>
              <a:t>	</a:t>
            </a:r>
            <a:r>
              <a:rPr lang="en-US" sz="1200" dirty="0" smtClean="0">
                <a:solidFill>
                  <a:srgbClr val="FF0000"/>
                </a:solidFill>
              </a:rPr>
              <a:t>				</a:t>
            </a:r>
            <a:endParaRPr lang="en-US" sz="1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175" y="2885449"/>
            <a:ext cx="5886450" cy="30508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43550" y="5911309"/>
            <a:ext cx="21526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Helvetica" panose="020B0604020202020204" pitchFamily="34" charset="0"/>
                <a:cs typeface="Helvetica" panose="020B0604020202020204" pitchFamily="34" charset="0"/>
              </a:rPr>
              <a:t>Goodheart-Willcox Publisher</a:t>
            </a:r>
          </a:p>
        </p:txBody>
      </p:sp>
    </p:spTree>
    <p:extLst>
      <p:ext uri="{BB962C8B-B14F-4D97-AF65-F5344CB8AC3E}">
        <p14:creationId xmlns:p14="http://schemas.microsoft.com/office/powerpoint/2010/main" val="93996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 Slide">
  <a:themeElements>
    <a:clrScheme name="Title Slide 1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FE1AF"/>
      </a:accent1>
      <a:accent2>
        <a:srgbClr val="CC6600"/>
      </a:accent2>
      <a:accent3>
        <a:srgbClr val="FFFFFF"/>
      </a:accent3>
      <a:accent4>
        <a:srgbClr val="000000"/>
      </a:accent4>
      <a:accent5>
        <a:srgbClr val="F6EED4"/>
      </a:accent5>
      <a:accent6>
        <a:srgbClr val="B95C00"/>
      </a:accent6>
      <a:hlink>
        <a:srgbClr val="CC3300"/>
      </a:hlink>
      <a:folHlink>
        <a:srgbClr val="990000"/>
      </a:folHlink>
    </a:clrScheme>
    <a:fontScheme name="Title Slid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CC33"/>
        </a:hlink>
        <a:folHlink>
          <a:srgbClr val="00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CC33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Custom Design">
  <a:themeElements>
    <a:clrScheme name="4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Section">
  <a:themeElements>
    <a:clrScheme name="4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bjectiv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Key Term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Conte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Essential Ques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Revie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md2019</Template>
  <TotalTime>0</TotalTime>
  <Words>2100</Words>
  <Application>Microsoft Office PowerPoint</Application>
  <PresentationFormat>On-screen Show (4:3)</PresentationFormat>
  <Paragraphs>316</Paragraphs>
  <Slides>64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64</vt:i4>
      </vt:variant>
    </vt:vector>
  </HeadingPairs>
  <TitlesOfParts>
    <vt:vector size="79" baseType="lpstr">
      <vt:lpstr>Arial</vt:lpstr>
      <vt:lpstr>Helvetica</vt:lpstr>
      <vt:lpstr>Tahoma</vt:lpstr>
      <vt:lpstr>Palatino Linotype</vt:lpstr>
      <vt:lpstr>Verdana</vt:lpstr>
      <vt:lpstr>Calibri</vt:lpstr>
      <vt:lpstr>Trebuchet MS</vt:lpstr>
      <vt:lpstr>Title Slide</vt:lpstr>
      <vt:lpstr>4_Custom Design</vt:lpstr>
      <vt:lpstr>Section</vt:lpstr>
      <vt:lpstr>Objectives</vt:lpstr>
      <vt:lpstr>Key Terms</vt:lpstr>
      <vt:lpstr>Content</vt:lpstr>
      <vt:lpstr>Essential Question</vt:lpstr>
      <vt:lpstr>Review</vt:lpstr>
      <vt:lpstr>PowerPoint Presentation</vt:lpstr>
      <vt:lpstr>PowerPoint Presentation</vt:lpstr>
      <vt:lpstr>Section 17.1</vt:lpstr>
      <vt:lpstr>Learning Objectives</vt:lpstr>
      <vt:lpstr>Key Terms</vt:lpstr>
      <vt:lpstr>Essential Question </vt:lpstr>
      <vt:lpstr>Marketing Promotion </vt:lpstr>
      <vt:lpstr>Marketing Promotion (Continued) </vt:lpstr>
      <vt:lpstr>Marketing Promotion (Continued) </vt:lpstr>
      <vt:lpstr>Promotional Strategies </vt:lpstr>
      <vt:lpstr>Promotional Strategies (Continued)</vt:lpstr>
      <vt:lpstr>Promotional Strategies (Continued) </vt:lpstr>
      <vt:lpstr>Promotional Strategies (Continued) </vt:lpstr>
      <vt:lpstr>Promotional Strategies (Continued)</vt:lpstr>
      <vt:lpstr>Promotional Strategies (Continued)</vt:lpstr>
      <vt:lpstr>Promotional Strategies (Continued) </vt:lpstr>
      <vt:lpstr>Goals of Promotion </vt:lpstr>
      <vt:lpstr>Goals of Promotion (Continued) </vt:lpstr>
      <vt:lpstr>Goals of Promotion (Continued)</vt:lpstr>
      <vt:lpstr>Goals of Promotion (Continued)</vt:lpstr>
      <vt:lpstr>Promotional Plan</vt:lpstr>
      <vt:lpstr>Promotional Plan (Continued)</vt:lpstr>
      <vt:lpstr>Promotional Plan (Continued)</vt:lpstr>
      <vt:lpstr>Promotional Plan (Continued)</vt:lpstr>
      <vt:lpstr>Promotional Plan (Continued)</vt:lpstr>
      <vt:lpstr>Promotional Plan (Continued)</vt:lpstr>
      <vt:lpstr>Promotional Plan (Continued)</vt:lpstr>
      <vt:lpstr>Promotional Plan (Continued)</vt:lpstr>
      <vt:lpstr>Promotional Plan (Continued)</vt:lpstr>
      <vt:lpstr>Promotional Plan (Continued)</vt:lpstr>
      <vt:lpstr>Section 17.1 Review </vt:lpstr>
      <vt:lpstr>Section 17.1 Review (Continued) </vt:lpstr>
      <vt:lpstr>Section 17.1 Review (Continued) </vt:lpstr>
      <vt:lpstr>Section 17.1 Review (Continued) </vt:lpstr>
      <vt:lpstr>Section 17.1 Review (Continued) </vt:lpstr>
      <vt:lpstr>Section 17.2 </vt:lpstr>
      <vt:lpstr>Learning Objectives</vt:lpstr>
      <vt:lpstr>Key Terms</vt:lpstr>
      <vt:lpstr>Essential Question </vt:lpstr>
      <vt:lpstr>Advertising </vt:lpstr>
      <vt:lpstr>Advertising (Continued)</vt:lpstr>
      <vt:lpstr>Advertising (Continued) </vt:lpstr>
      <vt:lpstr>Direct Marketing </vt:lpstr>
      <vt:lpstr>Sales Promotion </vt:lpstr>
      <vt:lpstr>Sales Promotion (Continued)</vt:lpstr>
      <vt:lpstr>Sales Promotion (Continued)</vt:lpstr>
      <vt:lpstr>Sales Promotion (Continued)</vt:lpstr>
      <vt:lpstr>Sales Promotion (Continued)</vt:lpstr>
      <vt:lpstr>Sales Promotion (Continued)</vt:lpstr>
      <vt:lpstr>Sales Promotions (Continued)</vt:lpstr>
      <vt:lpstr>Sales Promotion (Continued) </vt:lpstr>
      <vt:lpstr>Sales Promotion (Continued)</vt:lpstr>
      <vt:lpstr>Public Relations (PR)</vt:lpstr>
      <vt:lpstr>Public Relations (PR) (Continued)</vt:lpstr>
      <vt:lpstr>Public Relations (PR) (Continued)</vt:lpstr>
      <vt:lpstr>Public Relations (PR) (Continued)</vt:lpstr>
      <vt:lpstr>Personal Selling </vt:lpstr>
      <vt:lpstr>Personal Selling (Continued) </vt:lpstr>
      <vt:lpstr>Personal Selling (Continued)</vt:lpstr>
      <vt:lpstr>Section 17.2 Review </vt:lpstr>
      <vt:lpstr>Section 17.2 Review (Continued) </vt:lpstr>
      <vt:lpstr>Section 17.2 Review (Continued) </vt:lpstr>
      <vt:lpstr>Section 17.2 Review (Continued) </vt:lpstr>
      <vt:lpstr>Section 17.2 Review (Continued)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2017-11-08T21:59:04Z</dcterms:created>
  <dcterms:modified xsi:type="dcterms:W3CDTF">2018-04-19T17:20:55Z</dcterms:modified>
</cp:coreProperties>
</file>