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81" r:id="rId17"/>
    <p:sldId id="282" r:id="rId18"/>
    <p:sldId id="285" r:id="rId19"/>
    <p:sldId id="283" r:id="rId20"/>
    <p:sldId id="284" r:id="rId21"/>
    <p:sldId id="286" r:id="rId22"/>
    <p:sldId id="287" r:id="rId23"/>
    <p:sldId id="288" r:id="rId24"/>
    <p:sldId id="289" r:id="rId25"/>
    <p:sldId id="290" r:id="rId26"/>
    <p:sldId id="264" r:id="rId27"/>
    <p:sldId id="266" r:id="rId28"/>
    <p:sldId id="268" r:id="rId29"/>
    <p:sldId id="269" r:id="rId30"/>
    <p:sldId id="270" r:id="rId31"/>
    <p:sldId id="271" r:id="rId32"/>
    <p:sldId id="272" r:id="rId33"/>
    <p:sldId id="273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74" r:id="rId45"/>
    <p:sldId id="302" r:id="rId46"/>
    <p:sldId id="275" r:id="rId47"/>
    <p:sldId id="303" r:id="rId48"/>
    <p:sldId id="304" r:id="rId49"/>
    <p:sldId id="305" r:id="rId50"/>
    <p:sldId id="306" r:id="rId51"/>
    <p:sldId id="307" r:id="rId52"/>
    <p:sldId id="308" r:id="rId53"/>
    <p:sldId id="276" r:id="rId54"/>
    <p:sldId id="278" r:id="rId55"/>
    <p:sldId id="280" r:id="rId56"/>
  </p:sldIdLst>
  <p:sldSz cx="9144000" cy="6858000" type="screen4x3"/>
  <p:notesSz cx="6858000" cy="9144000"/>
  <p:embeddedFontLst>
    <p:embeddedFont>
      <p:font typeface="Tahoma" panose="020B0604030504040204" pitchFamily="34" charset="0"/>
      <p:regular r:id="rId57"/>
      <p:bold r:id="rId58"/>
    </p:embeddedFont>
    <p:embeddedFont>
      <p:font typeface="Palatino Linotype" panose="02040502050505030304" pitchFamily="18" charset="0"/>
      <p:regular r:id="rId59"/>
      <p:bold r:id="rId60"/>
      <p:italic r:id="rId61"/>
      <p:boldItalic r:id="rId62"/>
    </p:embeddedFont>
    <p:embeddedFont>
      <p:font typeface="Verdana" panose="020B0604030504040204" pitchFamily="34" charset="0"/>
      <p:regular r:id="rId63"/>
      <p:bold r:id="rId64"/>
      <p:italic r:id="rId65"/>
      <p:boldItalic r:id="rId66"/>
    </p:embeddedFont>
    <p:embeddedFont>
      <p:font typeface="MS Mincho" panose="02020609040205080304" pitchFamily="49" charset="-128"/>
      <p:regular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Trebuchet MS" panose="020B0603020202020204" pitchFamily="34" charset="0"/>
      <p:regular r:id="rId72"/>
      <p:bold r:id="rId73"/>
      <p:italic r:id="rId74"/>
      <p:boldItalic r:id="rId75"/>
    </p:embeddedFont>
    <p:embeddedFont>
      <p:font typeface="Helvetica" panose="020B0604020202020204" pitchFamily="34" charset="0"/>
      <p:regular r:id="rId76"/>
      <p:bold r:id="rId77"/>
      <p:italic r:id="rId78"/>
      <p:boldItalic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6" Type="http://schemas.openxmlformats.org/officeDocument/2006/relationships/font" Target="fonts/font20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font" Target="fonts/font18.fntdata"/><Relationship Id="rId79" Type="http://schemas.openxmlformats.org/officeDocument/2006/relationships/font" Target="fonts/font23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5.fntdata"/><Relationship Id="rId82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font" Target="fonts/font22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font" Target="fonts/font21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6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0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1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09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65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52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6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98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284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85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29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95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10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11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82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456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091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4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7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251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23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6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735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896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76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97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03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78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5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9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42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0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00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0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85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1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82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91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01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20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20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25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56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83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2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8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21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02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86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0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6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670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0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13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063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7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503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07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4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3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10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24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3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64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8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700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33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1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05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89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4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9893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72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975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429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519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838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290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929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73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9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8402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06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029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8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01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3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3202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547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8563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89877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0518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4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Visual Merchandising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store layout </a:t>
            </a:r>
            <a:r>
              <a:rPr lang="en-US" sz="2600" dirty="0" smtClean="0"/>
              <a:t>is a floor plan showing how the space in a store will be used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selling area</a:t>
            </a:r>
            <a:r>
              <a:rPr lang="en-US" sz="2525" dirty="0" smtClean="0"/>
              <a:t> is where the merchandise is presented to the customer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sales support area </a:t>
            </a:r>
            <a:r>
              <a:rPr lang="en-US" sz="2525" dirty="0" smtClean="0"/>
              <a:t>contains employee areas</a:t>
            </a:r>
          </a:p>
          <a:p>
            <a:pPr lvl="1"/>
            <a:r>
              <a:rPr lang="en-US" sz="2525" i="1" dirty="0" smtClean="0"/>
              <a:t>Storage space</a:t>
            </a:r>
            <a:r>
              <a:rPr lang="en-US" sz="2525" dirty="0" smtClean="0"/>
              <a:t> might be used to receive and store merchandise</a:t>
            </a:r>
          </a:p>
          <a:p>
            <a:pPr lvl="1"/>
            <a:r>
              <a:rPr lang="en-US" sz="2525" i="1" dirty="0" smtClean="0"/>
              <a:t>Customer comfort space</a:t>
            </a:r>
            <a:r>
              <a:rPr lang="en-US" sz="2525" dirty="0" smtClean="0"/>
              <a:t> contains amenities for customers</a:t>
            </a:r>
            <a:endParaRPr lang="en-US" sz="2525" i="1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638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Visual Merchandising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175" y="6000750"/>
            <a:ext cx="1847850" cy="2762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9" y="2111502"/>
            <a:ext cx="8083296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Visual Merchandising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Store interior</a:t>
            </a:r>
          </a:p>
          <a:p>
            <a:pPr lvl="1"/>
            <a:r>
              <a:rPr lang="en-US" sz="2525" dirty="0" smtClean="0"/>
              <a:t>Must be appealing to customers</a:t>
            </a:r>
          </a:p>
          <a:p>
            <a:pPr lvl="1"/>
            <a:r>
              <a:rPr lang="en-US" sz="2525" dirty="0" smtClean="0"/>
              <a:t>Includes signs, flooring and wall coverings, other furnishings, lighting fixtures, and display fixtures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fixture</a:t>
            </a:r>
            <a:r>
              <a:rPr lang="en-US" sz="2525" b="1" i="1" dirty="0" smtClean="0"/>
              <a:t> </a:t>
            </a:r>
            <a:r>
              <a:rPr lang="en-US" sz="2525" dirty="0" smtClean="0"/>
              <a:t>is an item designed to hold something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9443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Visual Merchandising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i="1" dirty="0" smtClean="0"/>
              <a:t>interior display</a:t>
            </a:r>
            <a:r>
              <a:rPr lang="en-US" sz="2600" dirty="0" smtClean="0"/>
              <a:t> is located inside a store</a:t>
            </a:r>
            <a:endParaRPr lang="en-US" sz="2525" dirty="0" smtClean="0"/>
          </a:p>
          <a:p>
            <a:pPr lvl="1"/>
            <a:r>
              <a:rPr lang="en-US" sz="2525" dirty="0" smtClean="0"/>
              <a:t>Strategically placed to draw the attention of visitors and move traffic through the store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merchandise presentation</a:t>
            </a:r>
            <a:r>
              <a:rPr lang="en-US" sz="2525" dirty="0" smtClean="0"/>
              <a:t> is a display</a:t>
            </a:r>
          </a:p>
          <a:p>
            <a:pPr lvl="2"/>
            <a:r>
              <a:rPr lang="en-US" sz="2450" dirty="0" smtClean="0"/>
              <a:t>Point-of-purchase (POP) displays</a:t>
            </a:r>
          </a:p>
          <a:p>
            <a:pPr lvl="2"/>
            <a:r>
              <a:rPr lang="en-US" sz="2450" dirty="0" smtClean="0"/>
              <a:t>Open displays</a:t>
            </a:r>
          </a:p>
          <a:p>
            <a:pPr lvl="2"/>
            <a:r>
              <a:rPr lang="en-US" sz="2450" dirty="0" smtClean="0"/>
              <a:t>Closed displays</a:t>
            </a:r>
          </a:p>
          <a:p>
            <a:pPr lvl="2"/>
            <a:r>
              <a:rPr lang="en-US" sz="2450" dirty="0" smtClean="0"/>
              <a:t>Architectural displays</a:t>
            </a:r>
          </a:p>
          <a:p>
            <a:pPr lvl="2"/>
            <a:r>
              <a:rPr lang="en-US" sz="2450" dirty="0" smtClean="0"/>
              <a:t>Store decorations</a:t>
            </a:r>
          </a:p>
          <a:p>
            <a:pPr lvl="2"/>
            <a:endParaRPr lang="en-US" sz="2450" dirty="0" smtClean="0"/>
          </a:p>
        </p:txBody>
      </p:sp>
    </p:spTree>
    <p:extLst>
      <p:ext uri="{BB962C8B-B14F-4D97-AF65-F5344CB8AC3E}">
        <p14:creationId xmlns:p14="http://schemas.microsoft.com/office/powerpoint/2010/main" val="24543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Visual Merchandising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point-of-purchase (POP) display</a:t>
            </a:r>
            <a:r>
              <a:rPr lang="en-US" sz="2600" dirty="0" smtClean="0"/>
              <a:t> is a special display usually found near a cash register where goods are purchased</a:t>
            </a:r>
          </a:p>
          <a:p>
            <a:pPr lvl="1"/>
            <a:r>
              <a:rPr lang="en-US" sz="2525" dirty="0" smtClean="0"/>
              <a:t>Designed to increase impulse buying as customers are waiting to pay for their purchases</a:t>
            </a:r>
          </a:p>
          <a:p>
            <a:pPr lvl="1"/>
            <a:r>
              <a:rPr lang="en-US" sz="2525" dirty="0" smtClean="0"/>
              <a:t>Might be developed and provided by the manufacturer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9632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Visual Merchandising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Open displays</a:t>
            </a:r>
          </a:p>
          <a:p>
            <a:pPr lvl="1"/>
            <a:r>
              <a:rPr lang="en-US" sz="2525" dirty="0" smtClean="0"/>
              <a:t>Merchandise is arranged so the shopper can view and handle the products</a:t>
            </a:r>
          </a:p>
          <a:p>
            <a:pPr lvl="1"/>
            <a:r>
              <a:rPr lang="en-US" sz="2525" dirty="0" smtClean="0"/>
              <a:t>Customers want to know exactly what they are buying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5213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Visual Merchandising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Closed displays</a:t>
            </a:r>
          </a:p>
          <a:p>
            <a:pPr lvl="1"/>
            <a:r>
              <a:rPr lang="en-US" sz="2525" dirty="0" smtClean="0"/>
              <a:t>Merchandise is enclosed in a display case so the shopper cannot touch it</a:t>
            </a:r>
          </a:p>
          <a:p>
            <a:pPr lvl="1"/>
            <a:r>
              <a:rPr lang="en-US" sz="2525" dirty="0" smtClean="0"/>
              <a:t>Often used for jewelry, china, and other expensive products, due to the risk of theft or breakage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8570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Visual Merchandising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Architectural displays</a:t>
            </a:r>
          </a:p>
          <a:p>
            <a:pPr lvl="1"/>
            <a:r>
              <a:rPr lang="en-US" sz="2525" dirty="0" smtClean="0"/>
              <a:t>Contain items arranged so customers can imagine how the products might look in their own homes</a:t>
            </a:r>
          </a:p>
          <a:p>
            <a:pPr lvl="1"/>
            <a:r>
              <a:rPr lang="en-US" sz="2525" dirty="0" smtClean="0"/>
              <a:t>Found in home and furniture stores and at some trade shows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223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Visual Merchandising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Store decorations</a:t>
            </a:r>
          </a:p>
          <a:p>
            <a:pPr lvl="1"/>
            <a:r>
              <a:rPr lang="en-US" sz="2525" dirty="0" smtClean="0"/>
              <a:t>Used for special products or occasions</a:t>
            </a:r>
          </a:p>
          <a:p>
            <a:pPr lvl="1"/>
            <a:r>
              <a:rPr lang="en-US" sz="2525" dirty="0" smtClean="0"/>
              <a:t>Usually seasonal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3828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42900" algn="r"/>
                <a:tab pos="445770" algn="l"/>
              </a:tabLst>
            </a:pPr>
            <a:r>
              <a:rPr lang="en-US" sz="2800" dirty="0" smtClean="0">
                <a:ea typeface="Times New Roman" panose="02020603050405020304" pitchFamily="18" charset="0"/>
                <a:cs typeface="Helvetica" panose="020B0604020202020204" pitchFamily="34" charset="0"/>
              </a:rPr>
              <a:t>What </a:t>
            </a:r>
            <a:r>
              <a:rPr lang="en-US" sz="2800" dirty="0">
                <a:ea typeface="Times New Roman" panose="02020603050405020304" pitchFamily="18" charset="0"/>
                <a:cs typeface="Helvetica" panose="020B0604020202020204" pitchFamily="34" charset="0"/>
              </a:rPr>
              <a:t>is the purpose of visual merchandising </a:t>
            </a:r>
            <a:r>
              <a:rPr lang="en-US" sz="2800" dirty="0" smtClean="0">
                <a:ea typeface="Times New Roman" panose="02020603050405020304" pitchFamily="18" charset="0"/>
                <a:cs typeface="Helvetica" panose="020B0604020202020204" pitchFamily="34" charset="0"/>
              </a:rPr>
              <a:t>displays</a:t>
            </a:r>
            <a:r>
              <a:rPr lang="en-US" sz="2800" dirty="0">
                <a:ea typeface="Times New Roman" panose="02020603050405020304" pitchFamily="18" charset="0"/>
                <a:cs typeface="Helvetica" panose="020B0604020202020204" pitchFamily="34" charset="0"/>
              </a:rPr>
              <a:t>?</a:t>
            </a:r>
          </a:p>
          <a:p>
            <a:pPr marL="512064" indent="-512064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	Displays </a:t>
            </a:r>
            <a:r>
              <a:rPr lang="en-US" sz="2800" dirty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are designed to excite </a:t>
            </a:r>
            <a:r>
              <a:rPr lang="en-US" sz="2800" dirty="0" smtClean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customers</a:t>
            </a:r>
            <a:r>
              <a:rPr lang="en-US" sz="2800" dirty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, motivate their interest in the </a:t>
            </a:r>
            <a:r>
              <a:rPr lang="en-US" sz="2800" dirty="0" smtClean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merchandise</a:t>
            </a:r>
            <a:r>
              <a:rPr lang="en-US" sz="2800" dirty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, and entice them to buy</a:t>
            </a:r>
            <a:r>
              <a:rPr lang="en-US" sz="2800" dirty="0" smtClean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342900" algn="r"/>
                <a:tab pos="445770" algn="l"/>
              </a:tabLst>
            </a:pPr>
            <a:r>
              <a:rPr lang="en-US" sz="2800" dirty="0">
                <a:ea typeface="Times New Roman" panose="02020603050405020304" pitchFamily="18" charset="0"/>
                <a:cs typeface="Helvetica" panose="020B0604020202020204" pitchFamily="34" charset="0"/>
              </a:rPr>
              <a:t>List examples of words that can describe a store’s image.</a:t>
            </a:r>
          </a:p>
          <a:p>
            <a:pPr marL="512064" indent="-512064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	(</a:t>
            </a:r>
            <a:r>
              <a:rPr lang="en-US" sz="2800" dirty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Any) Bargain, casual, discount, expensive, sophisticated, trendy, upscale, and youthful.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B0F0"/>
              </a:solidFill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19.1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7091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Visual</a:t>
            </a:r>
          </a:p>
          <a:p>
            <a:r>
              <a:rPr lang="en-US" sz="5700" dirty="0" smtClean="0"/>
              <a:t>Merchandising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19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14704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342900" algn="r"/>
                <a:tab pos="445770" algn="l"/>
              </a:tabLst>
            </a:pPr>
            <a:r>
              <a:rPr lang="en-US" sz="2800" dirty="0" smtClean="0">
                <a:ea typeface="Times New Roman" panose="02020603050405020304" pitchFamily="18" charset="0"/>
                <a:cs typeface="Helvetica" panose="020B0604020202020204" pitchFamily="34" charset="0"/>
              </a:rPr>
              <a:t>Provide </a:t>
            </a:r>
            <a:r>
              <a:rPr lang="en-US" sz="2800" dirty="0">
                <a:ea typeface="Times New Roman" panose="02020603050405020304" pitchFamily="18" charset="0"/>
                <a:cs typeface="Helvetica" panose="020B0604020202020204" pitchFamily="34" charset="0"/>
              </a:rPr>
              <a:t>examples of store exterior elements </a:t>
            </a:r>
            <a:r>
              <a:rPr lang="en-US" sz="2800" dirty="0" smtClean="0">
                <a:ea typeface="Times New Roman" panose="02020603050405020304" pitchFamily="18" charset="0"/>
                <a:cs typeface="Helvetica" panose="020B0604020202020204" pitchFamily="34" charset="0"/>
              </a:rPr>
              <a:t>that </a:t>
            </a:r>
            <a:r>
              <a:rPr lang="en-US" sz="2800" dirty="0">
                <a:ea typeface="Times New Roman" panose="02020603050405020304" pitchFamily="18" charset="0"/>
                <a:cs typeface="Helvetica" panose="020B0604020202020204" pitchFamily="34" charset="0"/>
              </a:rPr>
              <a:t>contribute to a store’s image.</a:t>
            </a:r>
          </a:p>
          <a:p>
            <a:pPr marL="512064" indent="-512064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	(Any) Store sign or logo, marquee, display windows, entrances, outdoor lighting, landscaping, and the building itself.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342900" algn="r"/>
                <a:tab pos="445770" algn="l"/>
              </a:tabLst>
            </a:pPr>
            <a:r>
              <a:rPr lang="en-US" sz="2800" dirty="0">
                <a:ea typeface="Times New Roman" panose="02020603050405020304" pitchFamily="18" charset="0"/>
                <a:cs typeface="Helvetica" panose="020B0604020202020204" pitchFamily="34" charset="0"/>
              </a:rPr>
              <a:t>Name four sections of a store’s layout.</a:t>
            </a:r>
          </a:p>
          <a:p>
            <a:pPr marL="512064" indent="-512064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	Selling </a:t>
            </a:r>
            <a:r>
              <a:rPr lang="en-US" sz="2800" dirty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area, sales support area, storage space, and customer comfort space.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solidFill>
                <a:srgbClr val="00B0F0"/>
              </a:solidFill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r"/>
                <a:tab pos="445770" algn="l"/>
              </a:tabLst>
            </a:pPr>
            <a:r>
              <a:rPr lang="en-US" sz="2800" dirty="0"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19.1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5583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tabLst>
                <a:tab pos="342900" algn="r"/>
                <a:tab pos="445770" algn="l"/>
              </a:tabLst>
            </a:pPr>
            <a:r>
              <a:rPr lang="en-US" sz="2800" dirty="0" smtClean="0">
                <a:ea typeface="Times New Roman" panose="02020603050405020304" pitchFamily="18" charset="0"/>
                <a:cs typeface="Helvetica" panose="020B0604020202020204" pitchFamily="34" charset="0"/>
              </a:rPr>
              <a:t>List </a:t>
            </a:r>
            <a:r>
              <a:rPr lang="en-US" sz="2800" dirty="0">
                <a:ea typeface="Times New Roman" panose="02020603050405020304" pitchFamily="18" charset="0"/>
                <a:cs typeface="Helvetica" panose="020B0604020202020204" pitchFamily="34" charset="0"/>
              </a:rPr>
              <a:t>examples of interior displays.</a:t>
            </a:r>
          </a:p>
          <a:p>
            <a:pPr marL="512064" indent="-512064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	(Any</a:t>
            </a:r>
            <a:r>
              <a:rPr lang="en-US" sz="2800" dirty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) Point-of-purchase (POP), open, </a:t>
            </a:r>
            <a:r>
              <a:rPr lang="en-US" sz="2800" dirty="0" smtClean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closed</a:t>
            </a:r>
            <a:r>
              <a:rPr lang="en-US" sz="2800" dirty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, and architectural displays, </a:t>
            </a:r>
            <a:r>
              <a:rPr lang="en-US" sz="2800" dirty="0" smtClean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plus </a:t>
            </a:r>
            <a:r>
              <a:rPr lang="en-US" sz="2800" dirty="0">
                <a:solidFill>
                  <a:srgbClr val="00B0F0"/>
                </a:solidFill>
                <a:ea typeface="MS Mincho" panose="02020609040205080304" pitchFamily="49" charset="-128"/>
                <a:cs typeface="Helvetica" panose="020B0604020202020204" pitchFamily="34" charset="0"/>
              </a:rPr>
              <a:t>store decorations.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809" y="457200"/>
            <a:ext cx="8405191" cy="990600"/>
          </a:xfrm>
        </p:spPr>
        <p:txBody>
          <a:bodyPr/>
          <a:lstStyle/>
          <a:p>
            <a:r>
              <a:rPr lang="en-US" sz="4200" dirty="0" smtClean="0"/>
              <a:t>Section 19.1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5309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19.2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Display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945556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19.2-1 List elements of design. </a:t>
            </a:r>
          </a:p>
          <a:p>
            <a:r>
              <a:rPr lang="en-US" sz="2800" dirty="0" smtClean="0"/>
              <a:t>19.2-2 Describe the principles of design. </a:t>
            </a:r>
          </a:p>
          <a:p>
            <a:r>
              <a:rPr lang="en-US" sz="2800" dirty="0" smtClean="0"/>
              <a:t>19.2-3 List steps to develop a display.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6759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57275"/>
            <a:ext cx="3886200" cy="5562600"/>
          </a:xfrm>
        </p:spPr>
        <p:txBody>
          <a:bodyPr/>
          <a:lstStyle/>
          <a:p>
            <a:r>
              <a:rPr lang="en-US" sz="2800" dirty="0"/>
              <a:t>design</a:t>
            </a:r>
          </a:p>
          <a:p>
            <a:r>
              <a:rPr lang="en-US" sz="2800" dirty="0"/>
              <a:t>color wheel</a:t>
            </a:r>
          </a:p>
          <a:p>
            <a:r>
              <a:rPr lang="en-US" sz="2800" dirty="0"/>
              <a:t>hue</a:t>
            </a:r>
          </a:p>
          <a:p>
            <a:r>
              <a:rPr lang="en-US" sz="2800" dirty="0"/>
              <a:t>value</a:t>
            </a:r>
          </a:p>
          <a:p>
            <a:r>
              <a:rPr lang="en-US" sz="2800" dirty="0"/>
              <a:t>intensity</a:t>
            </a:r>
          </a:p>
          <a:p>
            <a:r>
              <a:rPr lang="en-US" sz="2800" dirty="0"/>
              <a:t>color scheme</a:t>
            </a:r>
          </a:p>
          <a:p>
            <a:r>
              <a:rPr lang="en-US" sz="2800" dirty="0"/>
              <a:t>complementary color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057275"/>
            <a:ext cx="3962400" cy="5562600"/>
          </a:xfrm>
        </p:spPr>
        <p:txBody>
          <a:bodyPr/>
          <a:lstStyle/>
          <a:p>
            <a:r>
              <a:rPr lang="en-US" sz="2800" dirty="0"/>
              <a:t>triadic color</a:t>
            </a:r>
          </a:p>
          <a:p>
            <a:r>
              <a:rPr lang="en-US" sz="2800" dirty="0"/>
              <a:t>analogous color</a:t>
            </a:r>
          </a:p>
          <a:p>
            <a:r>
              <a:rPr lang="en-US" sz="2800" dirty="0"/>
              <a:t>emphasis</a:t>
            </a:r>
          </a:p>
          <a:p>
            <a:r>
              <a:rPr lang="en-US" sz="2800" dirty="0"/>
              <a:t>movement</a:t>
            </a:r>
          </a:p>
          <a:p>
            <a:r>
              <a:rPr lang="en-US" sz="2800" dirty="0"/>
              <a:t>balance</a:t>
            </a:r>
          </a:p>
          <a:p>
            <a:r>
              <a:rPr lang="en-US" sz="2800" dirty="0"/>
              <a:t>proportion</a:t>
            </a:r>
          </a:p>
          <a:p>
            <a:r>
              <a:rPr lang="en-US" sz="2800" dirty="0"/>
              <a:t>prop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9522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makes visual merchandising effective?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0659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Design</a:t>
            </a:r>
            <a:r>
              <a:rPr lang="en-US" sz="2600" dirty="0" smtClean="0"/>
              <a:t> is the purposeful arrangement of materials to produce a certain effect</a:t>
            </a:r>
          </a:p>
          <a:p>
            <a:r>
              <a:rPr lang="en-US" sz="2600" i="1" dirty="0" smtClean="0"/>
              <a:t>Elements of design</a:t>
            </a:r>
            <a:r>
              <a:rPr lang="en-US" sz="2600" dirty="0" smtClean="0"/>
              <a:t> include</a:t>
            </a:r>
          </a:p>
          <a:p>
            <a:pPr lvl="1"/>
            <a:r>
              <a:rPr lang="en-US" sz="2525" dirty="0" smtClean="0"/>
              <a:t>Color</a:t>
            </a:r>
          </a:p>
          <a:p>
            <a:pPr lvl="1"/>
            <a:r>
              <a:rPr lang="en-US" sz="2525" dirty="0" smtClean="0"/>
              <a:t>Line</a:t>
            </a:r>
          </a:p>
          <a:p>
            <a:pPr lvl="1"/>
            <a:r>
              <a:rPr lang="en-US" sz="2525" dirty="0" smtClean="0"/>
              <a:t>Shape</a:t>
            </a:r>
          </a:p>
          <a:p>
            <a:pPr lvl="1"/>
            <a:r>
              <a:rPr lang="en-US" sz="2525" dirty="0" smtClean="0"/>
              <a:t>Texture</a:t>
            </a:r>
          </a:p>
          <a:p>
            <a:pPr lvl="1"/>
            <a:r>
              <a:rPr lang="en-US" sz="2525" dirty="0" smtClean="0"/>
              <a:t>Light</a:t>
            </a:r>
          </a:p>
          <a:p>
            <a:pPr lvl="1"/>
            <a:r>
              <a:rPr lang="en-US" sz="2525" dirty="0"/>
              <a:t>M</a:t>
            </a:r>
            <a:r>
              <a:rPr lang="en-US" sz="2525" dirty="0" smtClean="0"/>
              <a:t>otion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7182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Design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Color</a:t>
            </a:r>
          </a:p>
          <a:p>
            <a:pPr lvl="1"/>
            <a:r>
              <a:rPr lang="en-US" sz="2525" dirty="0" smtClean="0"/>
              <a:t>Often the most dramatic and noticeable design element</a:t>
            </a:r>
          </a:p>
          <a:p>
            <a:pPr lvl="1"/>
            <a:r>
              <a:rPr lang="en-US" sz="2525" dirty="0" smtClean="0"/>
              <a:t>Can grab attention, create a mood, or affect how someone feels</a:t>
            </a:r>
          </a:p>
        </p:txBody>
      </p:sp>
    </p:spTree>
    <p:extLst>
      <p:ext uri="{BB962C8B-B14F-4D97-AF65-F5344CB8AC3E}">
        <p14:creationId xmlns:p14="http://schemas.microsoft.com/office/powerpoint/2010/main" val="4576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Design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49" y="6391189"/>
            <a:ext cx="1847851" cy="2381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875" y="1781175"/>
            <a:ext cx="4305300" cy="46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Design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color wheel</a:t>
            </a:r>
            <a:r>
              <a:rPr lang="en-US" sz="2600" dirty="0" smtClean="0"/>
              <a:t> is a standard arrangement of 12 colors in a wheel showing the relationships among the colors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primary colors </a:t>
            </a:r>
            <a:r>
              <a:rPr lang="en-US" sz="2525" dirty="0" smtClean="0"/>
              <a:t>are red, blue, and yellow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secondary </a:t>
            </a:r>
            <a:r>
              <a:rPr lang="en-US" sz="2525" dirty="0" smtClean="0"/>
              <a:t>colors are green, violet, and orange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intermediate</a:t>
            </a:r>
            <a:r>
              <a:rPr lang="en-US" sz="2525" dirty="0" smtClean="0"/>
              <a:t> colors are yellow-orange, yellow-green, blue-green, blue-violet, red-violet, and         red-orange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2348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19.1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Visual Merchandising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4148542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Design (Continued)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37" y="1821582"/>
            <a:ext cx="4196927" cy="460867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91099" y="6358818"/>
            <a:ext cx="1847851" cy="2381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</p:spTree>
    <p:extLst>
      <p:ext uri="{BB962C8B-B14F-4D97-AF65-F5344CB8AC3E}">
        <p14:creationId xmlns:p14="http://schemas.microsoft.com/office/powerpoint/2010/main" val="20552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Design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Hue</a:t>
            </a:r>
            <a:r>
              <a:rPr lang="en-US" sz="2600" dirty="0" smtClean="0"/>
              <a:t> is the pure color itself</a:t>
            </a:r>
          </a:p>
          <a:p>
            <a:pPr lvl="1"/>
            <a:r>
              <a:rPr lang="en-US" sz="2525" dirty="0" smtClean="0"/>
              <a:t>Also often called </a:t>
            </a:r>
            <a:r>
              <a:rPr lang="en-US" sz="2525" i="1" dirty="0" smtClean="0"/>
              <a:t>color</a:t>
            </a:r>
          </a:p>
          <a:p>
            <a:pPr lvl="1"/>
            <a:r>
              <a:rPr lang="en-US" sz="2525" dirty="0" smtClean="0"/>
              <a:t>For example, red</a:t>
            </a:r>
          </a:p>
          <a:p>
            <a:r>
              <a:rPr lang="en-US" sz="2600" b="1" dirty="0" smtClean="0"/>
              <a:t>Value</a:t>
            </a:r>
            <a:r>
              <a:rPr lang="en-US" sz="2600" dirty="0" smtClean="0"/>
              <a:t> refers to the lightness or darkness of the color</a:t>
            </a:r>
          </a:p>
          <a:p>
            <a:pPr lvl="1"/>
            <a:r>
              <a:rPr lang="en-US" sz="2525" i="1" dirty="0" smtClean="0"/>
              <a:t>Tints</a:t>
            </a:r>
            <a:r>
              <a:rPr lang="en-US" sz="2525" dirty="0" smtClean="0"/>
              <a:t> are hues mixed with white</a:t>
            </a:r>
          </a:p>
          <a:p>
            <a:pPr lvl="1"/>
            <a:r>
              <a:rPr lang="en-US" sz="2525" i="1" dirty="0" smtClean="0"/>
              <a:t>Shades</a:t>
            </a:r>
            <a:r>
              <a:rPr lang="en-US" sz="2525" dirty="0" smtClean="0"/>
              <a:t> are hues mixed with black</a:t>
            </a:r>
          </a:p>
          <a:p>
            <a:r>
              <a:rPr lang="en-US" sz="2600" b="1" dirty="0" smtClean="0"/>
              <a:t>Intensity</a:t>
            </a:r>
            <a:r>
              <a:rPr lang="en-US" sz="2600" dirty="0" smtClean="0"/>
              <a:t> refers to the brightness or dullness of a color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8961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Design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color scheme</a:t>
            </a:r>
            <a:r>
              <a:rPr lang="en-US" sz="2600" dirty="0" smtClean="0"/>
              <a:t> is a description of color combinations</a:t>
            </a:r>
          </a:p>
          <a:p>
            <a:pPr lvl="1"/>
            <a:r>
              <a:rPr lang="en-US" sz="2525" b="1" dirty="0" smtClean="0"/>
              <a:t>Complementary colors</a:t>
            </a:r>
            <a:r>
              <a:rPr lang="en-US" sz="2525" dirty="0" smtClean="0"/>
              <a:t> are found opposite to one another on a color wheel</a:t>
            </a:r>
          </a:p>
          <a:p>
            <a:pPr lvl="1"/>
            <a:r>
              <a:rPr lang="en-US" sz="2525" b="1" dirty="0" smtClean="0"/>
              <a:t>Triadic colors</a:t>
            </a:r>
            <a:r>
              <a:rPr lang="en-US" sz="2525" dirty="0" smtClean="0"/>
              <a:t> are three colors equally spaced on the color wheel</a:t>
            </a:r>
          </a:p>
          <a:p>
            <a:pPr lvl="1"/>
            <a:r>
              <a:rPr lang="en-US" sz="2525" b="1" dirty="0" smtClean="0"/>
              <a:t>Analogous colors</a:t>
            </a:r>
            <a:r>
              <a:rPr lang="en-US" sz="2525" dirty="0" smtClean="0"/>
              <a:t> are adjacent to one another on the color wheel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40317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Design (Continued)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725" y="1781174"/>
            <a:ext cx="5162551" cy="462643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19724" y="6407613"/>
            <a:ext cx="1847851" cy="2381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</p:spTree>
    <p:extLst>
      <p:ext uri="{BB962C8B-B14F-4D97-AF65-F5344CB8AC3E}">
        <p14:creationId xmlns:p14="http://schemas.microsoft.com/office/powerpoint/2010/main" val="1197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Design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Line</a:t>
            </a:r>
            <a:r>
              <a:rPr lang="en-US" sz="2600" dirty="0" smtClean="0"/>
              <a:t> refers to a one-dimensional mark that looks as if it were drawn by a pen</a:t>
            </a:r>
          </a:p>
          <a:p>
            <a:pPr lvl="1"/>
            <a:r>
              <a:rPr lang="en-US" sz="2525" i="1" dirty="0" smtClean="0"/>
              <a:t>Vertical</a:t>
            </a:r>
            <a:r>
              <a:rPr lang="en-US" sz="2525" dirty="0" smtClean="0"/>
              <a:t> is up and down</a:t>
            </a:r>
          </a:p>
          <a:p>
            <a:pPr lvl="1"/>
            <a:r>
              <a:rPr lang="en-US" sz="2525" i="1" dirty="0" smtClean="0"/>
              <a:t>Horizontal</a:t>
            </a:r>
            <a:r>
              <a:rPr lang="en-US" sz="2525" dirty="0" smtClean="0"/>
              <a:t> is side to side</a:t>
            </a:r>
          </a:p>
          <a:p>
            <a:pPr lvl="1"/>
            <a:r>
              <a:rPr lang="en-US" sz="2525" i="1" dirty="0" smtClean="0"/>
              <a:t>Diagonal</a:t>
            </a:r>
            <a:r>
              <a:rPr lang="en-US" sz="2525" dirty="0" smtClean="0"/>
              <a:t> is at an angle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42836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Design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Shape</a:t>
            </a:r>
            <a:r>
              <a:rPr lang="en-US" sz="2600" dirty="0" smtClean="0"/>
              <a:t> refers to the shapes used in a design</a:t>
            </a:r>
          </a:p>
          <a:p>
            <a:pPr lvl="1"/>
            <a:r>
              <a:rPr lang="en-US" sz="2525" dirty="0" smtClean="0"/>
              <a:t>Can be two-dimensional or three-dimensional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silhouette</a:t>
            </a:r>
            <a:r>
              <a:rPr lang="en-US" sz="2525" dirty="0" smtClean="0"/>
              <a:t> is the overall outline of an item or a display</a:t>
            </a:r>
          </a:p>
          <a:p>
            <a:r>
              <a:rPr lang="en-US" sz="2600" i="1" dirty="0" smtClean="0"/>
              <a:t>Texture</a:t>
            </a:r>
            <a:r>
              <a:rPr lang="en-US" sz="2600" dirty="0" smtClean="0"/>
              <a:t> refers to the surface quality of materials</a:t>
            </a:r>
          </a:p>
          <a:p>
            <a:r>
              <a:rPr lang="en-US" sz="2600" i="1" dirty="0" smtClean="0"/>
              <a:t>Light</a:t>
            </a:r>
            <a:r>
              <a:rPr lang="en-US" sz="2600" dirty="0" smtClean="0"/>
              <a:t> is necessary in a display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532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Design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Motion</a:t>
            </a:r>
            <a:r>
              <a:rPr lang="en-US" sz="2600" dirty="0" smtClean="0"/>
              <a:t> can sometimes be an additional element of design</a:t>
            </a:r>
          </a:p>
          <a:p>
            <a:pPr lvl="1"/>
            <a:r>
              <a:rPr lang="en-US" sz="2525" dirty="0" smtClean="0"/>
              <a:t>Most common use in displays is a rotating platform</a:t>
            </a:r>
          </a:p>
          <a:p>
            <a:pPr lvl="1"/>
            <a:r>
              <a:rPr lang="en-US" sz="2525" dirty="0" smtClean="0"/>
              <a:t>Sometimes added by mechanical figures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9644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Principles of Design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principles of design</a:t>
            </a:r>
            <a:r>
              <a:rPr lang="en-US" sz="2600" dirty="0" smtClean="0"/>
              <a:t> are guidelines that can help the elements of design be used effectively</a:t>
            </a:r>
          </a:p>
          <a:p>
            <a:pPr lvl="1"/>
            <a:r>
              <a:rPr lang="en-US" sz="2525" b="1" dirty="0" smtClean="0"/>
              <a:t>Emphasis</a:t>
            </a:r>
            <a:r>
              <a:rPr lang="en-US" sz="2525" dirty="0" smtClean="0"/>
              <a:t>: </a:t>
            </a:r>
            <a:r>
              <a:rPr lang="en-US" sz="2400" dirty="0"/>
              <a:t>drawing the attention of the viewer to the most important part of a </a:t>
            </a:r>
            <a:r>
              <a:rPr lang="en-US" sz="2400" dirty="0" smtClean="0"/>
              <a:t>display</a:t>
            </a:r>
            <a:endParaRPr lang="en-US" sz="2525" dirty="0" smtClean="0"/>
          </a:p>
          <a:p>
            <a:pPr lvl="1"/>
            <a:r>
              <a:rPr lang="en-US" sz="2525" b="1" dirty="0" smtClean="0"/>
              <a:t>Movement</a:t>
            </a:r>
            <a:r>
              <a:rPr lang="en-US" sz="2525" dirty="0" smtClean="0"/>
              <a:t>: </a:t>
            </a:r>
            <a:r>
              <a:rPr lang="en-US" sz="2400" dirty="0"/>
              <a:t>way the design guides viewer eyes over an item or a </a:t>
            </a:r>
            <a:r>
              <a:rPr lang="en-US" sz="2400" dirty="0" smtClean="0"/>
              <a:t>display</a:t>
            </a:r>
            <a:endParaRPr lang="en-US" sz="2525" dirty="0" smtClean="0"/>
          </a:p>
          <a:p>
            <a:pPr lvl="1"/>
            <a:r>
              <a:rPr lang="en-US" sz="2525" b="1" dirty="0" smtClean="0"/>
              <a:t>Balance</a:t>
            </a:r>
            <a:r>
              <a:rPr lang="en-US" sz="2525" dirty="0" smtClean="0"/>
              <a:t>: </a:t>
            </a:r>
            <a:r>
              <a:rPr lang="en-US" sz="2400" dirty="0" smtClean="0"/>
              <a:t>way </a:t>
            </a:r>
            <a:r>
              <a:rPr lang="en-US" sz="2400" dirty="0"/>
              <a:t>items are placed around an imaginary </a:t>
            </a:r>
            <a:r>
              <a:rPr lang="en-US" sz="2400" dirty="0" smtClean="0"/>
              <a:t>centerline</a:t>
            </a:r>
            <a:endParaRPr lang="en-US" sz="2525" dirty="0" smtClean="0"/>
          </a:p>
          <a:p>
            <a:pPr lvl="1"/>
            <a:r>
              <a:rPr lang="en-US" sz="2525" b="1" dirty="0" smtClean="0"/>
              <a:t>Proportion</a:t>
            </a:r>
            <a:r>
              <a:rPr lang="en-US" sz="2525" dirty="0" smtClean="0"/>
              <a:t>: </a:t>
            </a:r>
            <a:r>
              <a:rPr lang="en-US" sz="2400" dirty="0"/>
              <a:t>size and space relationships of all items in a display to each other and to the whole display</a:t>
            </a:r>
            <a:endParaRPr lang="en-US" sz="2400" b="1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11325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Principles of Design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Types of balance</a:t>
            </a:r>
          </a:p>
          <a:p>
            <a:pPr lvl="1"/>
            <a:r>
              <a:rPr lang="en-US" sz="2525" i="1" dirty="0" smtClean="0"/>
              <a:t>Formal </a:t>
            </a:r>
            <a:r>
              <a:rPr lang="en-US" sz="2525" i="1" dirty="0"/>
              <a:t>balance</a:t>
            </a:r>
            <a:r>
              <a:rPr lang="en-US" sz="2525" dirty="0"/>
              <a:t> means you have an object on one side of the centerline and another object of equal size the same distance from the line on the other side</a:t>
            </a:r>
          </a:p>
          <a:p>
            <a:pPr lvl="1"/>
            <a:r>
              <a:rPr lang="en-US" sz="2525" i="1" dirty="0"/>
              <a:t>Informal balance</a:t>
            </a:r>
            <a:r>
              <a:rPr lang="en-US" sz="2525" dirty="0"/>
              <a:t> means you have a large object on one side of the line and two smaller objects that, together, are about the same size as the larger object on the other side</a:t>
            </a:r>
            <a:endParaRPr lang="en-US" sz="2525" i="1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112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Display Development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675" y="2352675"/>
            <a:ext cx="7486650" cy="34916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00824" y="5844348"/>
            <a:ext cx="1847851" cy="23812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smtClean="0"/>
              <a:t>Goodheart-Willcox Publisher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632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19.1-1 Describe visual merchandising. </a:t>
            </a:r>
          </a:p>
          <a:p>
            <a:r>
              <a:rPr lang="en-US" sz="2800" dirty="0" smtClean="0"/>
              <a:t>19.1-2 Identify four elements of visual merchandising.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3967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Display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1. Set the display goals</a:t>
            </a:r>
          </a:p>
          <a:p>
            <a:pPr lvl="1"/>
            <a:r>
              <a:rPr lang="en-US" sz="2525" dirty="0" smtClean="0"/>
              <a:t>The purpose of displays is to promote store image and sell products</a:t>
            </a:r>
          </a:p>
          <a:p>
            <a:pPr lvl="1"/>
            <a:r>
              <a:rPr lang="en-US" sz="2525" dirty="0" smtClean="0"/>
              <a:t>Depend on the marketing mix and plan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9883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Display Development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2. Select the merchandise</a:t>
            </a:r>
          </a:p>
          <a:p>
            <a:pPr lvl="1"/>
            <a:r>
              <a:rPr lang="en-US" sz="2525" dirty="0" smtClean="0"/>
              <a:t>Should be eye-catching or notable in some way</a:t>
            </a:r>
          </a:p>
          <a:p>
            <a:pPr lvl="1"/>
            <a:r>
              <a:rPr lang="en-US" sz="2525" dirty="0" smtClean="0"/>
              <a:t>Might be a new product, a seasonal product, or a product for a certain age group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3905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Display Development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3. Determine the display type</a:t>
            </a:r>
          </a:p>
          <a:p>
            <a:pPr lvl="1"/>
            <a:r>
              <a:rPr lang="en-US" sz="2525" dirty="0" smtClean="0"/>
              <a:t>A one-item display can be used to show just one product</a:t>
            </a:r>
          </a:p>
          <a:p>
            <a:pPr lvl="1"/>
            <a:r>
              <a:rPr lang="en-US" sz="2525" dirty="0" smtClean="0"/>
              <a:t>Another approach is to show similar or complementary products</a:t>
            </a:r>
          </a:p>
          <a:p>
            <a:pPr lvl="1"/>
            <a:r>
              <a:rPr lang="en-US" sz="2525" dirty="0" smtClean="0"/>
              <a:t>A variety of products might be used to show an assortment of unrelated merchandise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1433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Display Development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4. Choose a theme</a:t>
            </a:r>
          </a:p>
          <a:p>
            <a:pPr lvl="1"/>
            <a:r>
              <a:rPr lang="en-US" sz="2525" dirty="0" smtClean="0"/>
              <a:t>Can be an artistic element or idea</a:t>
            </a:r>
          </a:p>
          <a:p>
            <a:pPr lvl="1"/>
            <a:r>
              <a:rPr lang="en-US" sz="2525" b="1" dirty="0" smtClean="0"/>
              <a:t>Props</a:t>
            </a:r>
            <a:r>
              <a:rPr lang="en-US" sz="2525" dirty="0" smtClean="0"/>
              <a:t> are objects used in a display to support the theme or to physically support the merchandise</a:t>
            </a:r>
          </a:p>
          <a:p>
            <a:pPr lvl="2"/>
            <a:r>
              <a:rPr lang="en-US" sz="2450" i="1" dirty="0" smtClean="0"/>
              <a:t>Decorative</a:t>
            </a:r>
          </a:p>
          <a:p>
            <a:pPr lvl="2"/>
            <a:r>
              <a:rPr lang="en-US" sz="2450" i="1" dirty="0" smtClean="0"/>
              <a:t>Functional</a:t>
            </a:r>
            <a:endParaRPr lang="en-US" sz="2450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12888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Display Development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5. Evaluate the display</a:t>
            </a:r>
          </a:p>
          <a:p>
            <a:pPr lvl="1"/>
            <a:r>
              <a:rPr lang="en-US" sz="2525" dirty="0" smtClean="0"/>
              <a:t>Does it fit the store image?</a:t>
            </a:r>
          </a:p>
          <a:p>
            <a:pPr lvl="1"/>
            <a:r>
              <a:rPr lang="en-US" sz="2525" dirty="0" smtClean="0"/>
              <a:t>Does it grab the attention of customers?</a:t>
            </a:r>
          </a:p>
          <a:p>
            <a:pPr lvl="1"/>
            <a:r>
              <a:rPr lang="en-US" sz="2525" dirty="0" smtClean="0"/>
              <a:t>Does it focus attention on the merchandise?</a:t>
            </a:r>
          </a:p>
          <a:p>
            <a:pPr lvl="1"/>
            <a:r>
              <a:rPr lang="en-US" sz="2525" dirty="0" smtClean="0"/>
              <a:t>Are the signs clear and easy to read?</a:t>
            </a:r>
          </a:p>
          <a:p>
            <a:pPr lvl="1"/>
            <a:r>
              <a:rPr lang="en-US" sz="2525" dirty="0" smtClean="0"/>
              <a:t>Is there enough light, with minimal glare and shadows?</a:t>
            </a:r>
          </a:p>
          <a:p>
            <a:pPr lvl="1"/>
            <a:r>
              <a:rPr lang="en-US" sz="2525" dirty="0" smtClean="0"/>
              <a:t>Is it clean and neat?</a:t>
            </a:r>
          </a:p>
          <a:p>
            <a:pPr lvl="1"/>
            <a:r>
              <a:rPr lang="en-US" sz="2525" dirty="0" smtClean="0"/>
              <a:t>Does it accomplish your goal?</a:t>
            </a:r>
          </a:p>
        </p:txBody>
      </p:sp>
    </p:spTree>
    <p:extLst>
      <p:ext uri="{BB962C8B-B14F-4D97-AF65-F5344CB8AC3E}">
        <p14:creationId xmlns:p14="http://schemas.microsoft.com/office/powerpoint/2010/main" val="29503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Display Development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6. Maintain the display</a:t>
            </a:r>
          </a:p>
          <a:p>
            <a:pPr lvl="1"/>
            <a:r>
              <a:rPr lang="en-US" sz="2525" dirty="0" smtClean="0"/>
              <a:t>Check at least once a day to make sure it looks as clean, crisp, and fresh as when it was first completed</a:t>
            </a:r>
          </a:p>
          <a:p>
            <a:pPr lvl="1"/>
            <a:r>
              <a:rPr lang="en-US" sz="2525" dirty="0" smtClean="0"/>
              <a:t>Clean the floor, table, props, and merchandise regularly</a:t>
            </a:r>
          </a:p>
          <a:p>
            <a:pPr lvl="1"/>
            <a:r>
              <a:rPr lang="en-US" sz="2525" dirty="0" smtClean="0"/>
              <a:t>Replace any merchandise that has been removed or damaged</a:t>
            </a:r>
          </a:p>
          <a:p>
            <a:pPr lvl="1"/>
            <a:r>
              <a:rPr lang="en-US" sz="2525" dirty="0" smtClean="0"/>
              <a:t>If merchandise has been moved, put it back where it belongs</a:t>
            </a:r>
          </a:p>
          <a:p>
            <a:pPr lvl="1"/>
            <a:r>
              <a:rPr lang="en-US" sz="2525" dirty="0" smtClean="0"/>
              <a:t>Check lights and replace as necessary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9493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ultimate goal of visual </a:t>
            </a:r>
            <a:r>
              <a:rPr lang="en-US" sz="2800" dirty="0" smtClean="0"/>
              <a:t>merchandising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ultimate goal of visual </a:t>
            </a:r>
            <a:r>
              <a:rPr lang="en-US" sz="2800" dirty="0" smtClean="0">
                <a:solidFill>
                  <a:srgbClr val="00B0F0"/>
                </a:solidFill>
              </a:rPr>
              <a:t>merchandising </a:t>
            </a:r>
            <a:r>
              <a:rPr lang="en-US" sz="2800" dirty="0">
                <a:solidFill>
                  <a:srgbClr val="00B0F0"/>
                </a:solidFill>
              </a:rPr>
              <a:t>is to entice a customer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buy the merchandise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Name three distinct qualities of color.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Hue</a:t>
            </a:r>
            <a:r>
              <a:rPr lang="en-US" sz="2800" dirty="0">
                <a:solidFill>
                  <a:srgbClr val="00B0F0"/>
                </a:solidFill>
              </a:rPr>
              <a:t>, value, and intensity.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19.2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6776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is formal balance?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Formal </a:t>
            </a:r>
            <a:r>
              <a:rPr lang="en-US" sz="2800" dirty="0">
                <a:solidFill>
                  <a:srgbClr val="00B0F0"/>
                </a:solidFill>
              </a:rPr>
              <a:t>balance means </a:t>
            </a:r>
            <a:r>
              <a:rPr lang="en-US" sz="2800" dirty="0" smtClean="0">
                <a:solidFill>
                  <a:srgbClr val="00B0F0"/>
                </a:solidFill>
              </a:rPr>
              <a:t>you </a:t>
            </a:r>
            <a:r>
              <a:rPr lang="en-US" sz="2800" dirty="0">
                <a:solidFill>
                  <a:srgbClr val="00B0F0"/>
                </a:solidFill>
              </a:rPr>
              <a:t>have </a:t>
            </a:r>
            <a:r>
              <a:rPr lang="en-US" sz="2800" dirty="0" smtClean="0">
                <a:solidFill>
                  <a:srgbClr val="00B0F0"/>
                </a:solidFill>
              </a:rPr>
              <a:t>an </a:t>
            </a:r>
            <a:r>
              <a:rPr lang="en-US" sz="2800" dirty="0">
                <a:solidFill>
                  <a:srgbClr val="00B0F0"/>
                </a:solidFill>
              </a:rPr>
              <a:t>object on one side of </a:t>
            </a:r>
            <a:r>
              <a:rPr lang="en-US" sz="2800" dirty="0" smtClean="0">
                <a:solidFill>
                  <a:srgbClr val="00B0F0"/>
                </a:solidFill>
              </a:rPr>
              <a:t>a line </a:t>
            </a:r>
            <a:r>
              <a:rPr lang="en-US" sz="2800" dirty="0">
                <a:solidFill>
                  <a:srgbClr val="00B0F0"/>
                </a:solidFill>
              </a:rPr>
              <a:t>and </a:t>
            </a:r>
            <a:r>
              <a:rPr lang="en-US" sz="2800" dirty="0" smtClean="0">
                <a:solidFill>
                  <a:srgbClr val="00B0F0"/>
                </a:solidFill>
              </a:rPr>
              <a:t>another </a:t>
            </a:r>
            <a:r>
              <a:rPr lang="en-US" sz="2800" dirty="0">
                <a:solidFill>
                  <a:srgbClr val="00B0F0"/>
                </a:solidFill>
              </a:rPr>
              <a:t>object of equal size the same </a:t>
            </a:r>
            <a:r>
              <a:rPr lang="en-US" sz="2800" dirty="0" smtClean="0">
                <a:solidFill>
                  <a:srgbClr val="00B0F0"/>
                </a:solidFill>
              </a:rPr>
              <a:t>distance </a:t>
            </a:r>
            <a:r>
              <a:rPr lang="en-US" sz="2800" dirty="0">
                <a:solidFill>
                  <a:srgbClr val="00B0F0"/>
                </a:solidFill>
              </a:rPr>
              <a:t>from the line on the other </a:t>
            </a:r>
            <a:r>
              <a:rPr lang="en-US" sz="2800" dirty="0" smtClean="0">
                <a:solidFill>
                  <a:srgbClr val="00B0F0"/>
                </a:solidFill>
              </a:rPr>
              <a:t>side.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Explain the first step in display development. 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first step in display development is to set the display goals.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431696" cy="990600"/>
          </a:xfrm>
        </p:spPr>
        <p:txBody>
          <a:bodyPr/>
          <a:lstStyle/>
          <a:p>
            <a:r>
              <a:rPr lang="en-US" sz="4200" dirty="0" smtClean="0"/>
              <a:t>Section 19.2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605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Why </a:t>
            </a:r>
            <a:r>
              <a:rPr lang="en-US" sz="2800" dirty="0"/>
              <a:t>is it important to maintain a </a:t>
            </a:r>
            <a:r>
              <a:rPr lang="en-US" sz="2800" dirty="0" smtClean="0"/>
              <a:t>display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Dirty</a:t>
            </a:r>
            <a:r>
              <a:rPr lang="en-US" sz="2800" dirty="0">
                <a:solidFill>
                  <a:srgbClr val="00B0F0"/>
                </a:solidFill>
              </a:rPr>
              <a:t>, messy displays can ruin the </a:t>
            </a:r>
            <a:r>
              <a:rPr lang="en-US" sz="2800" dirty="0" smtClean="0">
                <a:solidFill>
                  <a:srgbClr val="00B0F0"/>
                </a:solidFill>
              </a:rPr>
              <a:t>image </a:t>
            </a:r>
            <a:r>
              <a:rPr lang="en-US" sz="2800" dirty="0">
                <a:solidFill>
                  <a:srgbClr val="00B0F0"/>
                </a:solidFill>
              </a:rPr>
              <a:t>of a store. To maintain a good </a:t>
            </a:r>
            <a:r>
              <a:rPr lang="en-US" sz="2800" dirty="0" smtClean="0">
                <a:solidFill>
                  <a:srgbClr val="00B0F0"/>
                </a:solidFill>
              </a:rPr>
              <a:t>image</a:t>
            </a:r>
            <a:r>
              <a:rPr lang="en-US" sz="2800" dirty="0">
                <a:solidFill>
                  <a:srgbClr val="00B0F0"/>
                </a:solidFill>
              </a:rPr>
              <a:t>, a display must be kept clean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orderly.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19.2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2829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display</a:t>
            </a:r>
          </a:p>
          <a:p>
            <a:r>
              <a:rPr lang="en-US" sz="2800" dirty="0"/>
              <a:t>store image</a:t>
            </a:r>
          </a:p>
          <a:p>
            <a:r>
              <a:rPr lang="en-US" sz="2800" dirty="0"/>
              <a:t>storefront</a:t>
            </a:r>
          </a:p>
          <a:p>
            <a:r>
              <a:rPr lang="en-US" sz="2800" dirty="0"/>
              <a:t>marquee</a:t>
            </a:r>
          </a:p>
          <a:p>
            <a:r>
              <a:rPr lang="en-US" sz="2800" dirty="0"/>
              <a:t>store layout</a:t>
            </a:r>
          </a:p>
          <a:p>
            <a:r>
              <a:rPr lang="en-US" sz="2800" dirty="0"/>
              <a:t>fixture</a:t>
            </a:r>
          </a:p>
          <a:p>
            <a:r>
              <a:rPr lang="en-US" sz="2800" dirty="0"/>
              <a:t>point-of-purchase (POP) display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5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does visual merchandising attract customer attention?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796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Visual Merchandising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Visual merchandising</a:t>
            </a:r>
            <a:r>
              <a:rPr lang="en-US" sz="2600" dirty="0" smtClean="0"/>
              <a:t> is creating floor plans and displays to attract customer attention and encourage purchases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display</a:t>
            </a:r>
            <a:r>
              <a:rPr lang="en-US" sz="2525" b="1" i="1" dirty="0" smtClean="0"/>
              <a:t> </a:t>
            </a:r>
            <a:r>
              <a:rPr lang="en-US" sz="2525" dirty="0" smtClean="0"/>
              <a:t>is a visual presentation of merchandise or ideas</a:t>
            </a:r>
          </a:p>
          <a:p>
            <a:pPr lvl="1"/>
            <a:r>
              <a:rPr lang="en-US" sz="2525" b="1" dirty="0" smtClean="0"/>
              <a:t>Store image</a:t>
            </a:r>
            <a:r>
              <a:rPr lang="en-US" sz="2525" b="1" i="1" dirty="0" smtClean="0"/>
              <a:t> </a:t>
            </a:r>
            <a:r>
              <a:rPr lang="en-US" sz="2525" dirty="0" smtClean="0"/>
              <a:t>is created through the location, design, and décor of a business</a:t>
            </a:r>
          </a:p>
          <a:p>
            <a:pPr lvl="2"/>
            <a:r>
              <a:rPr lang="en-US" sz="2450" dirty="0" smtClean="0"/>
              <a:t>Also called a </a:t>
            </a:r>
            <a:r>
              <a:rPr lang="en-US" sz="2450" i="1" dirty="0" smtClean="0"/>
              <a:t>brand</a:t>
            </a:r>
          </a:p>
          <a:p>
            <a:pPr lvl="2"/>
            <a:r>
              <a:rPr lang="en-US" sz="2450" dirty="0" smtClean="0"/>
              <a:t>Partially defined by visual merchandising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15018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Visual Merchandising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Many factors contribute to successful visual merchandising</a:t>
            </a:r>
          </a:p>
          <a:p>
            <a:pPr lvl="1"/>
            <a:r>
              <a:rPr lang="en-US" sz="2525" dirty="0" smtClean="0"/>
              <a:t>Store exterior</a:t>
            </a:r>
          </a:p>
          <a:p>
            <a:pPr lvl="1"/>
            <a:r>
              <a:rPr lang="en-US" sz="2525" dirty="0" smtClean="0"/>
              <a:t>Store layout</a:t>
            </a:r>
          </a:p>
          <a:p>
            <a:pPr lvl="1"/>
            <a:r>
              <a:rPr lang="en-US" sz="2525" dirty="0" smtClean="0"/>
              <a:t>Store interior</a:t>
            </a:r>
          </a:p>
          <a:p>
            <a:pPr lvl="1"/>
            <a:r>
              <a:rPr lang="en-US" sz="2525" dirty="0" smtClean="0"/>
              <a:t>Interior displays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5968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Visual </a:t>
            </a:r>
            <a:r>
              <a:rPr lang="en-US" sz="4000" dirty="0" smtClean="0"/>
              <a:t>Merchandising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Store exterior</a:t>
            </a:r>
          </a:p>
          <a:p>
            <a:pPr lvl="1"/>
            <a:r>
              <a:rPr lang="en-US" sz="2525" dirty="0" smtClean="0"/>
              <a:t>Often called the </a:t>
            </a:r>
            <a:r>
              <a:rPr lang="en-US" sz="2525" b="1" dirty="0" smtClean="0"/>
              <a:t>storefront</a:t>
            </a:r>
            <a:endParaRPr lang="en-US" sz="2525" dirty="0" smtClean="0"/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marquee</a:t>
            </a:r>
            <a:r>
              <a:rPr lang="en-US" sz="2525" dirty="0" smtClean="0"/>
              <a:t> is an overhanging structure containing a signboard located at the entrance to a store</a:t>
            </a:r>
          </a:p>
          <a:p>
            <a:pPr lvl="1"/>
            <a:r>
              <a:rPr lang="en-US" sz="2525" i="1" dirty="0" smtClean="0"/>
              <a:t>Display windows</a:t>
            </a:r>
            <a:r>
              <a:rPr lang="en-US" sz="2525" dirty="0" smtClean="0"/>
              <a:t> show a selection of merchandise available in the store</a:t>
            </a:r>
          </a:p>
          <a:p>
            <a:pPr lvl="1"/>
            <a:r>
              <a:rPr lang="en-US" sz="2525" dirty="0" smtClean="0"/>
              <a:t>The design of a business exterior is often also part of the </a:t>
            </a:r>
            <a:r>
              <a:rPr lang="en-US" sz="2525" i="1" dirty="0" smtClean="0"/>
              <a:t>place</a:t>
            </a:r>
            <a:r>
              <a:rPr lang="en-US" sz="2525" dirty="0" smtClean="0"/>
              <a:t> decision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957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1430</Words>
  <Application>Microsoft Office PowerPoint</Application>
  <PresentationFormat>On-screen Show (4:3)</PresentationFormat>
  <Paragraphs>232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48</vt:i4>
      </vt:variant>
    </vt:vector>
  </HeadingPairs>
  <TitlesOfParts>
    <vt:vector size="66" baseType="lpstr">
      <vt:lpstr>Arial</vt:lpstr>
      <vt:lpstr>Tahoma</vt:lpstr>
      <vt:lpstr>Palatino Linotype</vt:lpstr>
      <vt:lpstr>Palatino</vt:lpstr>
      <vt:lpstr>Verdana</vt:lpstr>
      <vt:lpstr>MS Mincho</vt:lpstr>
      <vt:lpstr>Calibri</vt:lpstr>
      <vt:lpstr>Trebuchet MS</vt:lpstr>
      <vt:lpstr>Times New Roman</vt:lpstr>
      <vt:lpstr>Helvetica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19.1</vt:lpstr>
      <vt:lpstr>Learning Objectives</vt:lpstr>
      <vt:lpstr>Key Terms</vt:lpstr>
      <vt:lpstr>Essential Question </vt:lpstr>
      <vt:lpstr>Visual Merchandising </vt:lpstr>
      <vt:lpstr>Elements of Visual Merchandising</vt:lpstr>
      <vt:lpstr>Elements of Visual Merchandising (Continued)</vt:lpstr>
      <vt:lpstr>Elements of Visual Merchandising (Continued)</vt:lpstr>
      <vt:lpstr>Elements of Visual Merchandising (Continued)</vt:lpstr>
      <vt:lpstr>Elements of Visual Merchandising (Continued)</vt:lpstr>
      <vt:lpstr>Elements of Visual Merchandising (Continued)</vt:lpstr>
      <vt:lpstr>Elements of Visual Merchandising (Continued)</vt:lpstr>
      <vt:lpstr>Elements of Visual Merchandising (Continued)</vt:lpstr>
      <vt:lpstr>Elements of Visual Merchandising (Continued)</vt:lpstr>
      <vt:lpstr>Elements of Visual Merchandising (Continued)</vt:lpstr>
      <vt:lpstr>Elements of Visual Merchandising (Continued)</vt:lpstr>
      <vt:lpstr>Section 19.1 Review</vt:lpstr>
      <vt:lpstr>Section 19.1 Review (Continued)</vt:lpstr>
      <vt:lpstr>Section 19.1 Review (Continued)</vt:lpstr>
      <vt:lpstr>Section 19.2 </vt:lpstr>
      <vt:lpstr>Learning Objectives</vt:lpstr>
      <vt:lpstr>Key Terms</vt:lpstr>
      <vt:lpstr>Essential Question </vt:lpstr>
      <vt:lpstr>Elements of Design</vt:lpstr>
      <vt:lpstr>Elements of Design (Continued)</vt:lpstr>
      <vt:lpstr>Elements of Design (Continued)</vt:lpstr>
      <vt:lpstr>Elements of Design (Continued)</vt:lpstr>
      <vt:lpstr>Elements of Design (Continued)</vt:lpstr>
      <vt:lpstr>Elements of Design (Continued)</vt:lpstr>
      <vt:lpstr>Elements of Design (Continued)</vt:lpstr>
      <vt:lpstr>Elements of Design (Continued)</vt:lpstr>
      <vt:lpstr>Elements of Design (Continued)</vt:lpstr>
      <vt:lpstr>Elements of Design (Continued)</vt:lpstr>
      <vt:lpstr>Elements of Design (Continued)</vt:lpstr>
      <vt:lpstr>Principles of Design </vt:lpstr>
      <vt:lpstr>Principles of Design (Continued)</vt:lpstr>
      <vt:lpstr>Display Development </vt:lpstr>
      <vt:lpstr>Display Development (Continued)</vt:lpstr>
      <vt:lpstr>Display Development (Continued)</vt:lpstr>
      <vt:lpstr>Display Development (Continued)</vt:lpstr>
      <vt:lpstr>Display Development (Continued)</vt:lpstr>
      <vt:lpstr>Display Development (Continued)</vt:lpstr>
      <vt:lpstr>Display Development (Continued)</vt:lpstr>
      <vt:lpstr>Section 19.2 Review</vt:lpstr>
      <vt:lpstr>Section 19.2 Review (Continued)</vt:lpstr>
      <vt:lpstr>Section 19.2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2017-11-08T21:59:51Z</dcterms:created>
  <dcterms:modified xsi:type="dcterms:W3CDTF">2018-04-19T17:24:32Z</dcterms:modified>
</cp:coreProperties>
</file>