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0160000" cy="8382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613" y="-62"/>
      </p:cViewPr>
      <p:guideLst>
        <p:guide orient="horz" pos="264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03855"/>
            <a:ext cx="8636000" cy="17966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49800"/>
            <a:ext cx="7112000" cy="21420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E7DA-990F-4C6C-9D68-9AE433CF62F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6523-4C1B-4F23-A5DE-2EFC8F42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E7DA-990F-4C6C-9D68-9AE433CF62F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6523-4C1B-4F23-A5DE-2EFC8F42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5670"/>
            <a:ext cx="2286000" cy="71518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5670"/>
            <a:ext cx="6688667" cy="71518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E7DA-990F-4C6C-9D68-9AE433CF62F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6523-4C1B-4F23-A5DE-2EFC8F42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E7DA-990F-4C6C-9D68-9AE433CF62F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6523-4C1B-4F23-A5DE-2EFC8F42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6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386213"/>
            <a:ext cx="8636000" cy="166475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552650"/>
            <a:ext cx="8636000" cy="18335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E7DA-990F-4C6C-9D68-9AE433CF62F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6523-4C1B-4F23-A5DE-2EFC8F42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2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55802"/>
            <a:ext cx="4487333" cy="5531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55802"/>
            <a:ext cx="4487333" cy="5531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E7DA-990F-4C6C-9D68-9AE433CF62F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6523-4C1B-4F23-A5DE-2EFC8F42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76249"/>
            <a:ext cx="4489098" cy="7819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58181"/>
            <a:ext cx="4489098" cy="482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76249"/>
            <a:ext cx="4490861" cy="7819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58181"/>
            <a:ext cx="4490861" cy="482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E7DA-990F-4C6C-9D68-9AE433CF62F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6523-4C1B-4F23-A5DE-2EFC8F42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0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E7DA-990F-4C6C-9D68-9AE433CF62F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6523-4C1B-4F23-A5DE-2EFC8F42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E7DA-990F-4C6C-9D68-9AE433CF62F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6523-4C1B-4F23-A5DE-2EFC8F42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2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3728"/>
            <a:ext cx="3342570" cy="1420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3730"/>
            <a:ext cx="5679722" cy="71538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54013"/>
            <a:ext cx="3342570" cy="57335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E7DA-990F-4C6C-9D68-9AE433CF62F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6523-4C1B-4F23-A5DE-2EFC8F42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867400"/>
            <a:ext cx="6096000" cy="6926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48947"/>
            <a:ext cx="6096000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560080"/>
            <a:ext cx="6096000" cy="9837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E7DA-990F-4C6C-9D68-9AE433CF62F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6523-4C1B-4F23-A5DE-2EFC8F42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0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5669"/>
            <a:ext cx="9144000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55802"/>
            <a:ext cx="9144000" cy="55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768874"/>
            <a:ext cx="2370667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E7DA-990F-4C6C-9D68-9AE433CF62F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768874"/>
            <a:ext cx="3217333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768874"/>
            <a:ext cx="2370667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6523-4C1B-4F23-A5DE-2EFC8F42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7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25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math.com/plane-analytic-geometry/parabola-interactive.ph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8100"/>
            <a:ext cx="9947402" cy="2705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5" name="Group 14"/>
          <p:cNvGrpSpPr/>
          <p:nvPr/>
        </p:nvGrpSpPr>
        <p:grpSpPr>
          <a:xfrm>
            <a:off x="1047242" y="2838323"/>
            <a:ext cx="385573" cy="639827"/>
            <a:chOff x="1047242" y="2838323"/>
            <a:chExt cx="385573" cy="639827"/>
          </a:xfrm>
        </p:grpSpPr>
        <p:sp>
          <p:nvSpPr>
            <p:cNvPr id="3" name="Freeform 2"/>
            <p:cNvSpPr/>
            <p:nvPr/>
          </p:nvSpPr>
          <p:spPr>
            <a:xfrm>
              <a:off x="1047242" y="2838323"/>
              <a:ext cx="385573" cy="639827"/>
            </a:xfrm>
            <a:custGeom>
              <a:avLst/>
              <a:gdLst/>
              <a:ahLst/>
              <a:cxnLst/>
              <a:rect l="0" t="0" r="0" b="0"/>
              <a:pathLst>
                <a:path w="385573" h="639827">
                  <a:moveTo>
                    <a:pt x="110236" y="604266"/>
                  </a:moveTo>
                  <a:lnTo>
                    <a:pt x="88011" y="584073"/>
                  </a:lnTo>
                  <a:lnTo>
                    <a:pt x="67310" y="562864"/>
                  </a:lnTo>
                  <a:lnTo>
                    <a:pt x="48514" y="539877"/>
                  </a:lnTo>
                  <a:lnTo>
                    <a:pt x="32258" y="514223"/>
                  </a:lnTo>
                  <a:lnTo>
                    <a:pt x="25273" y="499999"/>
                  </a:lnTo>
                  <a:lnTo>
                    <a:pt x="18796" y="484886"/>
                  </a:lnTo>
                  <a:lnTo>
                    <a:pt x="13335" y="468503"/>
                  </a:lnTo>
                  <a:lnTo>
                    <a:pt x="8636" y="450850"/>
                  </a:lnTo>
                  <a:lnTo>
                    <a:pt x="4953" y="431927"/>
                  </a:lnTo>
                  <a:lnTo>
                    <a:pt x="2286" y="411480"/>
                  </a:lnTo>
                  <a:lnTo>
                    <a:pt x="508" y="389382"/>
                  </a:lnTo>
                  <a:lnTo>
                    <a:pt x="0" y="365760"/>
                  </a:lnTo>
                  <a:lnTo>
                    <a:pt x="82677" y="345694"/>
                  </a:lnTo>
                  <a:lnTo>
                    <a:pt x="82677" y="222504"/>
                  </a:lnTo>
                  <a:lnTo>
                    <a:pt x="34417" y="222504"/>
                  </a:lnTo>
                  <a:lnTo>
                    <a:pt x="27559" y="159004"/>
                  </a:lnTo>
                  <a:lnTo>
                    <a:pt x="151511" y="159004"/>
                  </a:lnTo>
                  <a:lnTo>
                    <a:pt x="151511" y="0"/>
                  </a:lnTo>
                  <a:lnTo>
                    <a:pt x="234061" y="0"/>
                  </a:lnTo>
                  <a:lnTo>
                    <a:pt x="234061" y="159004"/>
                  </a:lnTo>
                  <a:lnTo>
                    <a:pt x="358013" y="159004"/>
                  </a:lnTo>
                  <a:lnTo>
                    <a:pt x="351155" y="222504"/>
                  </a:lnTo>
                  <a:lnTo>
                    <a:pt x="302895" y="222504"/>
                  </a:lnTo>
                  <a:lnTo>
                    <a:pt x="302895" y="345694"/>
                  </a:lnTo>
                  <a:lnTo>
                    <a:pt x="385572" y="365760"/>
                  </a:lnTo>
                  <a:lnTo>
                    <a:pt x="384937" y="389509"/>
                  </a:lnTo>
                  <a:lnTo>
                    <a:pt x="383667" y="411607"/>
                  </a:lnTo>
                  <a:lnTo>
                    <a:pt x="381254" y="432308"/>
                  </a:lnTo>
                  <a:lnTo>
                    <a:pt x="378079" y="451358"/>
                  </a:lnTo>
                  <a:lnTo>
                    <a:pt x="374015" y="469138"/>
                  </a:lnTo>
                  <a:lnTo>
                    <a:pt x="369062" y="485775"/>
                  </a:lnTo>
                  <a:lnTo>
                    <a:pt x="363347" y="501142"/>
                  </a:lnTo>
                  <a:lnTo>
                    <a:pt x="356616" y="515493"/>
                  </a:lnTo>
                  <a:lnTo>
                    <a:pt x="349250" y="528955"/>
                  </a:lnTo>
                  <a:lnTo>
                    <a:pt x="340868" y="541528"/>
                  </a:lnTo>
                  <a:lnTo>
                    <a:pt x="321945" y="564261"/>
                  </a:lnTo>
                  <a:lnTo>
                    <a:pt x="300101" y="584962"/>
                  </a:lnTo>
                  <a:lnTo>
                    <a:pt x="275336" y="604266"/>
                  </a:lnTo>
                  <a:lnTo>
                    <a:pt x="254762" y="619887"/>
                  </a:lnTo>
                  <a:lnTo>
                    <a:pt x="234061" y="630936"/>
                  </a:lnTo>
                  <a:lnTo>
                    <a:pt x="213487" y="637667"/>
                  </a:lnTo>
                  <a:lnTo>
                    <a:pt x="192659" y="639826"/>
                  </a:lnTo>
                  <a:lnTo>
                    <a:pt x="172085" y="637667"/>
                  </a:lnTo>
                  <a:lnTo>
                    <a:pt x="151511" y="630936"/>
                  </a:lnTo>
                  <a:lnTo>
                    <a:pt x="130810" y="61988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047264" y="2838379"/>
              <a:ext cx="385383" cy="639661"/>
            </a:xfrm>
            <a:custGeom>
              <a:avLst/>
              <a:gdLst/>
              <a:ahLst/>
              <a:cxnLst/>
              <a:rect l="0" t="0" r="0" b="0"/>
              <a:pathLst>
                <a:path w="385383" h="639661">
                  <a:moveTo>
                    <a:pt x="110058" y="604054"/>
                  </a:moveTo>
                  <a:lnTo>
                    <a:pt x="87831" y="584181"/>
                  </a:lnTo>
                  <a:lnTo>
                    <a:pt x="67397" y="562652"/>
                  </a:lnTo>
                  <a:lnTo>
                    <a:pt x="48397" y="539881"/>
                  </a:lnTo>
                  <a:lnTo>
                    <a:pt x="32264" y="514212"/>
                  </a:lnTo>
                  <a:lnTo>
                    <a:pt x="25094" y="500135"/>
                  </a:lnTo>
                  <a:lnTo>
                    <a:pt x="18642" y="484817"/>
                  </a:lnTo>
                  <a:lnTo>
                    <a:pt x="13264" y="468670"/>
                  </a:lnTo>
                  <a:lnTo>
                    <a:pt x="8604" y="450867"/>
                  </a:lnTo>
                  <a:lnTo>
                    <a:pt x="5019" y="431822"/>
                  </a:lnTo>
                  <a:lnTo>
                    <a:pt x="2151" y="411535"/>
                  </a:lnTo>
                  <a:lnTo>
                    <a:pt x="358" y="389178"/>
                  </a:lnTo>
                  <a:lnTo>
                    <a:pt x="0" y="365579"/>
                  </a:lnTo>
                  <a:lnTo>
                    <a:pt x="82454" y="345706"/>
                  </a:lnTo>
                  <a:lnTo>
                    <a:pt x="82454" y="222328"/>
                  </a:lnTo>
                  <a:lnTo>
                    <a:pt x="34415" y="222328"/>
                  </a:lnTo>
                  <a:lnTo>
                    <a:pt x="27604" y="158983"/>
                  </a:lnTo>
                  <a:lnTo>
                    <a:pt x="151643" y="158983"/>
                  </a:lnTo>
                  <a:lnTo>
                    <a:pt x="151643" y="0"/>
                  </a:lnTo>
                  <a:lnTo>
                    <a:pt x="234097" y="0"/>
                  </a:lnTo>
                  <a:lnTo>
                    <a:pt x="234097" y="158983"/>
                  </a:lnTo>
                  <a:lnTo>
                    <a:pt x="357778" y="158983"/>
                  </a:lnTo>
                  <a:lnTo>
                    <a:pt x="350967" y="222328"/>
                  </a:lnTo>
                  <a:lnTo>
                    <a:pt x="302928" y="222328"/>
                  </a:lnTo>
                  <a:lnTo>
                    <a:pt x="302928" y="345706"/>
                  </a:lnTo>
                  <a:lnTo>
                    <a:pt x="385382" y="365579"/>
                  </a:lnTo>
                  <a:lnTo>
                    <a:pt x="385024" y="389592"/>
                  </a:lnTo>
                  <a:lnTo>
                    <a:pt x="383590" y="411535"/>
                  </a:lnTo>
                  <a:lnTo>
                    <a:pt x="381081" y="432236"/>
                  </a:lnTo>
                  <a:lnTo>
                    <a:pt x="377854" y="451281"/>
                  </a:lnTo>
                  <a:lnTo>
                    <a:pt x="373911" y="469084"/>
                  </a:lnTo>
                  <a:lnTo>
                    <a:pt x="368892" y="485645"/>
                  </a:lnTo>
                  <a:lnTo>
                    <a:pt x="363156" y="500963"/>
                  </a:lnTo>
                  <a:lnTo>
                    <a:pt x="356703" y="515454"/>
                  </a:lnTo>
                  <a:lnTo>
                    <a:pt x="349174" y="529117"/>
                  </a:lnTo>
                  <a:lnTo>
                    <a:pt x="340929" y="541537"/>
                  </a:lnTo>
                  <a:lnTo>
                    <a:pt x="321929" y="564308"/>
                  </a:lnTo>
                  <a:lnTo>
                    <a:pt x="300061" y="585009"/>
                  </a:lnTo>
                  <a:lnTo>
                    <a:pt x="275324" y="604054"/>
                  </a:lnTo>
                  <a:lnTo>
                    <a:pt x="254532" y="619787"/>
                  </a:lnTo>
                  <a:lnTo>
                    <a:pt x="234097" y="630965"/>
                  </a:lnTo>
                  <a:lnTo>
                    <a:pt x="213305" y="637590"/>
                  </a:lnTo>
                  <a:lnTo>
                    <a:pt x="192512" y="639660"/>
                  </a:lnTo>
                  <a:lnTo>
                    <a:pt x="172078" y="637590"/>
                  </a:lnTo>
                  <a:lnTo>
                    <a:pt x="151643" y="630965"/>
                  </a:lnTo>
                  <a:lnTo>
                    <a:pt x="130851" y="61978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668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29718" y="3148480"/>
              <a:ext cx="220476" cy="31466"/>
            </a:xfrm>
            <a:custGeom>
              <a:avLst/>
              <a:gdLst/>
              <a:ahLst/>
              <a:cxnLst/>
              <a:rect l="0" t="0" r="0" b="0"/>
              <a:pathLst>
                <a:path w="220476" h="31466">
                  <a:moveTo>
                    <a:pt x="220475" y="31465"/>
                  </a:moveTo>
                  <a:lnTo>
                    <a:pt x="110058" y="0"/>
                  </a:lnTo>
                  <a:lnTo>
                    <a:pt x="0" y="31465"/>
                  </a:lnTo>
                </a:path>
              </a:pathLst>
            </a:custGeom>
            <a:ln w="3556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102233" y="3021076"/>
              <a:ext cx="20829" cy="24004"/>
            </a:xfrm>
            <a:custGeom>
              <a:avLst/>
              <a:gdLst/>
              <a:ahLst/>
              <a:cxnLst/>
              <a:rect l="0" t="0" r="0" b="0"/>
              <a:pathLst>
                <a:path w="20829" h="24004">
                  <a:moveTo>
                    <a:pt x="14224" y="23114"/>
                  </a:moveTo>
                  <a:lnTo>
                    <a:pt x="10414" y="24003"/>
                  </a:lnTo>
                  <a:lnTo>
                    <a:pt x="6604" y="23114"/>
                  </a:lnTo>
                  <a:lnTo>
                    <a:pt x="3175" y="20447"/>
                  </a:lnTo>
                  <a:lnTo>
                    <a:pt x="889" y="16510"/>
                  </a:lnTo>
                  <a:lnTo>
                    <a:pt x="0" y="12192"/>
                  </a:lnTo>
                  <a:lnTo>
                    <a:pt x="889" y="7620"/>
                  </a:lnTo>
                  <a:lnTo>
                    <a:pt x="3175" y="3683"/>
                  </a:lnTo>
                  <a:lnTo>
                    <a:pt x="6604" y="1016"/>
                  </a:lnTo>
                  <a:lnTo>
                    <a:pt x="10414" y="0"/>
                  </a:lnTo>
                  <a:lnTo>
                    <a:pt x="14224" y="1016"/>
                  </a:lnTo>
                  <a:lnTo>
                    <a:pt x="17780" y="3683"/>
                  </a:lnTo>
                  <a:lnTo>
                    <a:pt x="19939" y="7620"/>
                  </a:lnTo>
                  <a:lnTo>
                    <a:pt x="20828" y="12192"/>
                  </a:lnTo>
                  <a:lnTo>
                    <a:pt x="19939" y="16510"/>
                  </a:lnTo>
                  <a:lnTo>
                    <a:pt x="17780" y="20447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02114" y="3020963"/>
              <a:ext cx="20793" cy="24013"/>
            </a:xfrm>
            <a:custGeom>
              <a:avLst/>
              <a:gdLst/>
              <a:ahLst/>
              <a:cxnLst/>
              <a:rect l="0" t="0" r="0" b="0"/>
              <a:pathLst>
                <a:path w="20793" h="24013">
                  <a:moveTo>
                    <a:pt x="17925" y="20700"/>
                  </a:moveTo>
                  <a:lnTo>
                    <a:pt x="20075" y="16560"/>
                  </a:lnTo>
                  <a:lnTo>
                    <a:pt x="20792" y="12420"/>
                  </a:lnTo>
                  <a:lnTo>
                    <a:pt x="20075" y="7866"/>
                  </a:lnTo>
                  <a:lnTo>
                    <a:pt x="17925" y="3726"/>
                  </a:lnTo>
                  <a:lnTo>
                    <a:pt x="14340" y="1241"/>
                  </a:lnTo>
                  <a:lnTo>
                    <a:pt x="10755" y="0"/>
                  </a:lnTo>
                  <a:lnTo>
                    <a:pt x="6811" y="1241"/>
                  </a:lnTo>
                  <a:lnTo>
                    <a:pt x="3226" y="3726"/>
                  </a:lnTo>
                  <a:lnTo>
                    <a:pt x="1075" y="7866"/>
                  </a:lnTo>
                  <a:lnTo>
                    <a:pt x="0" y="12420"/>
                  </a:lnTo>
                  <a:lnTo>
                    <a:pt x="1075" y="16560"/>
                  </a:lnTo>
                  <a:lnTo>
                    <a:pt x="3226" y="20700"/>
                  </a:lnTo>
                  <a:lnTo>
                    <a:pt x="6811" y="23184"/>
                  </a:lnTo>
                  <a:lnTo>
                    <a:pt x="10755" y="24012"/>
                  </a:lnTo>
                  <a:lnTo>
                    <a:pt x="14340" y="2318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668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89482" y="3021076"/>
              <a:ext cx="20702" cy="24004"/>
            </a:xfrm>
            <a:custGeom>
              <a:avLst/>
              <a:gdLst/>
              <a:ahLst/>
              <a:cxnLst/>
              <a:rect l="0" t="0" r="0" b="0"/>
              <a:pathLst>
                <a:path w="20702" h="24004">
                  <a:moveTo>
                    <a:pt x="14224" y="23114"/>
                  </a:moveTo>
                  <a:lnTo>
                    <a:pt x="10414" y="24003"/>
                  </a:lnTo>
                  <a:lnTo>
                    <a:pt x="6477" y="23114"/>
                  </a:lnTo>
                  <a:lnTo>
                    <a:pt x="3048" y="20447"/>
                  </a:lnTo>
                  <a:lnTo>
                    <a:pt x="762" y="16510"/>
                  </a:lnTo>
                  <a:lnTo>
                    <a:pt x="0" y="12192"/>
                  </a:lnTo>
                  <a:lnTo>
                    <a:pt x="762" y="7620"/>
                  </a:lnTo>
                  <a:lnTo>
                    <a:pt x="3048" y="3683"/>
                  </a:lnTo>
                  <a:lnTo>
                    <a:pt x="6477" y="1016"/>
                  </a:lnTo>
                  <a:lnTo>
                    <a:pt x="10414" y="0"/>
                  </a:lnTo>
                  <a:lnTo>
                    <a:pt x="14224" y="1016"/>
                  </a:lnTo>
                  <a:lnTo>
                    <a:pt x="17653" y="3683"/>
                  </a:lnTo>
                  <a:lnTo>
                    <a:pt x="19939" y="7620"/>
                  </a:lnTo>
                  <a:lnTo>
                    <a:pt x="20701" y="12192"/>
                  </a:lnTo>
                  <a:lnTo>
                    <a:pt x="19939" y="16510"/>
                  </a:lnTo>
                  <a:lnTo>
                    <a:pt x="17653" y="20447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189586" y="3020963"/>
              <a:ext cx="20436" cy="24013"/>
            </a:xfrm>
            <a:custGeom>
              <a:avLst/>
              <a:gdLst/>
              <a:ahLst/>
              <a:cxnLst/>
              <a:rect l="0" t="0" r="0" b="0"/>
              <a:pathLst>
                <a:path w="20436" h="24013">
                  <a:moveTo>
                    <a:pt x="17567" y="20700"/>
                  </a:moveTo>
                  <a:lnTo>
                    <a:pt x="19718" y="16560"/>
                  </a:lnTo>
                  <a:lnTo>
                    <a:pt x="20435" y="12420"/>
                  </a:lnTo>
                  <a:lnTo>
                    <a:pt x="19718" y="7866"/>
                  </a:lnTo>
                  <a:lnTo>
                    <a:pt x="17567" y="3726"/>
                  </a:lnTo>
                  <a:lnTo>
                    <a:pt x="13982" y="1241"/>
                  </a:lnTo>
                  <a:lnTo>
                    <a:pt x="10397" y="0"/>
                  </a:lnTo>
                  <a:lnTo>
                    <a:pt x="6453" y="1241"/>
                  </a:lnTo>
                  <a:lnTo>
                    <a:pt x="2868" y="3726"/>
                  </a:lnTo>
                  <a:lnTo>
                    <a:pt x="718" y="7866"/>
                  </a:lnTo>
                  <a:lnTo>
                    <a:pt x="0" y="12420"/>
                  </a:lnTo>
                  <a:lnTo>
                    <a:pt x="718" y="16560"/>
                  </a:lnTo>
                  <a:lnTo>
                    <a:pt x="2868" y="20700"/>
                  </a:lnTo>
                  <a:lnTo>
                    <a:pt x="6453" y="23184"/>
                  </a:lnTo>
                  <a:lnTo>
                    <a:pt x="10397" y="24012"/>
                  </a:lnTo>
                  <a:lnTo>
                    <a:pt x="13982" y="2318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668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76604" y="3021076"/>
              <a:ext cx="20829" cy="24004"/>
            </a:xfrm>
            <a:custGeom>
              <a:avLst/>
              <a:gdLst/>
              <a:ahLst/>
              <a:cxnLst/>
              <a:rect l="0" t="0" r="0" b="0"/>
              <a:pathLst>
                <a:path w="20829" h="24004">
                  <a:moveTo>
                    <a:pt x="14224" y="23114"/>
                  </a:moveTo>
                  <a:lnTo>
                    <a:pt x="10541" y="24003"/>
                  </a:lnTo>
                  <a:lnTo>
                    <a:pt x="6604" y="23114"/>
                  </a:lnTo>
                  <a:lnTo>
                    <a:pt x="3175" y="20447"/>
                  </a:lnTo>
                  <a:lnTo>
                    <a:pt x="889" y="16510"/>
                  </a:lnTo>
                  <a:lnTo>
                    <a:pt x="0" y="12192"/>
                  </a:lnTo>
                  <a:lnTo>
                    <a:pt x="889" y="7620"/>
                  </a:lnTo>
                  <a:lnTo>
                    <a:pt x="3175" y="3683"/>
                  </a:lnTo>
                  <a:lnTo>
                    <a:pt x="6604" y="1016"/>
                  </a:lnTo>
                  <a:lnTo>
                    <a:pt x="10541" y="0"/>
                  </a:lnTo>
                  <a:lnTo>
                    <a:pt x="14224" y="1016"/>
                  </a:lnTo>
                  <a:lnTo>
                    <a:pt x="17780" y="3683"/>
                  </a:lnTo>
                  <a:lnTo>
                    <a:pt x="19939" y="7620"/>
                  </a:lnTo>
                  <a:lnTo>
                    <a:pt x="20828" y="12192"/>
                  </a:lnTo>
                  <a:lnTo>
                    <a:pt x="19939" y="16510"/>
                  </a:lnTo>
                  <a:lnTo>
                    <a:pt x="17780" y="20447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76701" y="3020963"/>
              <a:ext cx="20794" cy="24013"/>
            </a:xfrm>
            <a:custGeom>
              <a:avLst/>
              <a:gdLst/>
              <a:ahLst/>
              <a:cxnLst/>
              <a:rect l="0" t="0" r="0" b="0"/>
              <a:pathLst>
                <a:path w="20794" h="24013">
                  <a:moveTo>
                    <a:pt x="17567" y="20700"/>
                  </a:moveTo>
                  <a:lnTo>
                    <a:pt x="19718" y="16560"/>
                  </a:lnTo>
                  <a:lnTo>
                    <a:pt x="20793" y="12420"/>
                  </a:lnTo>
                  <a:lnTo>
                    <a:pt x="19718" y="7866"/>
                  </a:lnTo>
                  <a:lnTo>
                    <a:pt x="17567" y="3726"/>
                  </a:lnTo>
                  <a:lnTo>
                    <a:pt x="13982" y="1241"/>
                  </a:lnTo>
                  <a:lnTo>
                    <a:pt x="10397" y="0"/>
                  </a:lnTo>
                  <a:lnTo>
                    <a:pt x="6453" y="1241"/>
                  </a:lnTo>
                  <a:lnTo>
                    <a:pt x="2868" y="3726"/>
                  </a:lnTo>
                  <a:lnTo>
                    <a:pt x="717" y="7866"/>
                  </a:lnTo>
                  <a:lnTo>
                    <a:pt x="0" y="12420"/>
                  </a:lnTo>
                  <a:lnTo>
                    <a:pt x="717" y="16560"/>
                  </a:lnTo>
                  <a:lnTo>
                    <a:pt x="2868" y="20700"/>
                  </a:lnTo>
                  <a:lnTo>
                    <a:pt x="6453" y="23184"/>
                  </a:lnTo>
                  <a:lnTo>
                    <a:pt x="10397" y="24012"/>
                  </a:lnTo>
                  <a:lnTo>
                    <a:pt x="13982" y="2318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668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63980" y="3021076"/>
              <a:ext cx="20575" cy="24004"/>
            </a:xfrm>
            <a:custGeom>
              <a:avLst/>
              <a:gdLst/>
              <a:ahLst/>
              <a:cxnLst/>
              <a:rect l="0" t="0" r="0" b="0"/>
              <a:pathLst>
                <a:path w="20575" h="24004">
                  <a:moveTo>
                    <a:pt x="14097" y="23114"/>
                  </a:moveTo>
                  <a:lnTo>
                    <a:pt x="10287" y="24003"/>
                  </a:lnTo>
                  <a:lnTo>
                    <a:pt x="6350" y="23114"/>
                  </a:lnTo>
                  <a:lnTo>
                    <a:pt x="2921" y="20447"/>
                  </a:lnTo>
                  <a:lnTo>
                    <a:pt x="635" y="16510"/>
                  </a:lnTo>
                  <a:lnTo>
                    <a:pt x="0" y="12192"/>
                  </a:lnTo>
                  <a:lnTo>
                    <a:pt x="635" y="7620"/>
                  </a:lnTo>
                  <a:lnTo>
                    <a:pt x="2921" y="3683"/>
                  </a:lnTo>
                  <a:lnTo>
                    <a:pt x="6350" y="1016"/>
                  </a:lnTo>
                  <a:lnTo>
                    <a:pt x="10287" y="0"/>
                  </a:lnTo>
                  <a:lnTo>
                    <a:pt x="14097" y="1016"/>
                  </a:lnTo>
                  <a:lnTo>
                    <a:pt x="17526" y="3683"/>
                  </a:lnTo>
                  <a:lnTo>
                    <a:pt x="19812" y="7620"/>
                  </a:lnTo>
                  <a:lnTo>
                    <a:pt x="20574" y="12192"/>
                  </a:lnTo>
                  <a:lnTo>
                    <a:pt x="19812" y="16510"/>
                  </a:lnTo>
                  <a:lnTo>
                    <a:pt x="17526" y="20447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63816" y="3020963"/>
              <a:ext cx="20793" cy="24013"/>
            </a:xfrm>
            <a:custGeom>
              <a:avLst/>
              <a:gdLst/>
              <a:ahLst/>
              <a:cxnLst/>
              <a:rect l="0" t="0" r="0" b="0"/>
              <a:pathLst>
                <a:path w="20793" h="24013">
                  <a:moveTo>
                    <a:pt x="17566" y="20700"/>
                  </a:moveTo>
                  <a:lnTo>
                    <a:pt x="20075" y="16560"/>
                  </a:lnTo>
                  <a:lnTo>
                    <a:pt x="20792" y="12420"/>
                  </a:lnTo>
                  <a:lnTo>
                    <a:pt x="20075" y="7866"/>
                  </a:lnTo>
                  <a:lnTo>
                    <a:pt x="17566" y="3726"/>
                  </a:lnTo>
                  <a:lnTo>
                    <a:pt x="14339" y="1241"/>
                  </a:lnTo>
                  <a:lnTo>
                    <a:pt x="10396" y="0"/>
                  </a:lnTo>
                  <a:lnTo>
                    <a:pt x="6452" y="1241"/>
                  </a:lnTo>
                  <a:lnTo>
                    <a:pt x="3226" y="3726"/>
                  </a:lnTo>
                  <a:lnTo>
                    <a:pt x="717" y="7866"/>
                  </a:lnTo>
                  <a:lnTo>
                    <a:pt x="0" y="12420"/>
                  </a:lnTo>
                  <a:lnTo>
                    <a:pt x="717" y="16560"/>
                  </a:lnTo>
                  <a:lnTo>
                    <a:pt x="3226" y="20700"/>
                  </a:lnTo>
                  <a:lnTo>
                    <a:pt x="6452" y="23184"/>
                  </a:lnTo>
                  <a:lnTo>
                    <a:pt x="10396" y="24012"/>
                  </a:lnTo>
                  <a:lnTo>
                    <a:pt x="14339" y="2318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668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47264" y="3203959"/>
              <a:ext cx="385383" cy="47613"/>
            </a:xfrm>
            <a:custGeom>
              <a:avLst/>
              <a:gdLst/>
              <a:ahLst/>
              <a:cxnLst/>
              <a:rect l="0" t="0" r="0" b="0"/>
              <a:pathLst>
                <a:path w="385383" h="47613">
                  <a:moveTo>
                    <a:pt x="385382" y="47612"/>
                  </a:moveTo>
                  <a:lnTo>
                    <a:pt x="192512" y="0"/>
                  </a:lnTo>
                  <a:lnTo>
                    <a:pt x="0" y="47612"/>
                  </a:lnTo>
                </a:path>
              </a:pathLst>
            </a:custGeom>
            <a:ln w="3556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07842" y="2825623"/>
            <a:ext cx="385573" cy="639827"/>
            <a:chOff x="3307842" y="2825623"/>
            <a:chExt cx="385573" cy="639827"/>
          </a:xfrm>
        </p:grpSpPr>
        <p:sp>
          <p:nvSpPr>
            <p:cNvPr id="16" name="Freeform 15"/>
            <p:cNvSpPr/>
            <p:nvPr/>
          </p:nvSpPr>
          <p:spPr>
            <a:xfrm>
              <a:off x="3307842" y="2825623"/>
              <a:ext cx="385573" cy="639827"/>
            </a:xfrm>
            <a:custGeom>
              <a:avLst/>
              <a:gdLst/>
              <a:ahLst/>
              <a:cxnLst/>
              <a:rect l="0" t="0" r="0" b="0"/>
              <a:pathLst>
                <a:path w="385573" h="639827">
                  <a:moveTo>
                    <a:pt x="110236" y="604266"/>
                  </a:moveTo>
                  <a:lnTo>
                    <a:pt x="88011" y="584073"/>
                  </a:lnTo>
                  <a:lnTo>
                    <a:pt x="67310" y="562864"/>
                  </a:lnTo>
                  <a:lnTo>
                    <a:pt x="48514" y="539877"/>
                  </a:lnTo>
                  <a:lnTo>
                    <a:pt x="32258" y="514223"/>
                  </a:lnTo>
                  <a:lnTo>
                    <a:pt x="25273" y="499999"/>
                  </a:lnTo>
                  <a:lnTo>
                    <a:pt x="18796" y="484886"/>
                  </a:lnTo>
                  <a:lnTo>
                    <a:pt x="13335" y="468503"/>
                  </a:lnTo>
                  <a:lnTo>
                    <a:pt x="8636" y="450850"/>
                  </a:lnTo>
                  <a:lnTo>
                    <a:pt x="4953" y="431927"/>
                  </a:lnTo>
                  <a:lnTo>
                    <a:pt x="2286" y="411480"/>
                  </a:lnTo>
                  <a:lnTo>
                    <a:pt x="508" y="389382"/>
                  </a:lnTo>
                  <a:lnTo>
                    <a:pt x="0" y="365760"/>
                  </a:lnTo>
                  <a:lnTo>
                    <a:pt x="82677" y="345694"/>
                  </a:lnTo>
                  <a:lnTo>
                    <a:pt x="82677" y="222504"/>
                  </a:lnTo>
                  <a:lnTo>
                    <a:pt x="34417" y="222504"/>
                  </a:lnTo>
                  <a:lnTo>
                    <a:pt x="27559" y="159004"/>
                  </a:lnTo>
                  <a:lnTo>
                    <a:pt x="151511" y="159004"/>
                  </a:lnTo>
                  <a:lnTo>
                    <a:pt x="151511" y="0"/>
                  </a:lnTo>
                  <a:lnTo>
                    <a:pt x="234061" y="0"/>
                  </a:lnTo>
                  <a:lnTo>
                    <a:pt x="234061" y="159004"/>
                  </a:lnTo>
                  <a:lnTo>
                    <a:pt x="358013" y="159004"/>
                  </a:lnTo>
                  <a:lnTo>
                    <a:pt x="351155" y="222504"/>
                  </a:lnTo>
                  <a:lnTo>
                    <a:pt x="302895" y="222504"/>
                  </a:lnTo>
                  <a:lnTo>
                    <a:pt x="302895" y="345694"/>
                  </a:lnTo>
                  <a:lnTo>
                    <a:pt x="385572" y="365760"/>
                  </a:lnTo>
                  <a:lnTo>
                    <a:pt x="384937" y="389509"/>
                  </a:lnTo>
                  <a:lnTo>
                    <a:pt x="383667" y="411607"/>
                  </a:lnTo>
                  <a:lnTo>
                    <a:pt x="381254" y="432308"/>
                  </a:lnTo>
                  <a:lnTo>
                    <a:pt x="378079" y="451358"/>
                  </a:lnTo>
                  <a:lnTo>
                    <a:pt x="374015" y="469138"/>
                  </a:lnTo>
                  <a:lnTo>
                    <a:pt x="369062" y="485775"/>
                  </a:lnTo>
                  <a:lnTo>
                    <a:pt x="363347" y="501142"/>
                  </a:lnTo>
                  <a:lnTo>
                    <a:pt x="356616" y="515493"/>
                  </a:lnTo>
                  <a:lnTo>
                    <a:pt x="349250" y="528955"/>
                  </a:lnTo>
                  <a:lnTo>
                    <a:pt x="340868" y="541528"/>
                  </a:lnTo>
                  <a:lnTo>
                    <a:pt x="321945" y="564261"/>
                  </a:lnTo>
                  <a:lnTo>
                    <a:pt x="300101" y="584962"/>
                  </a:lnTo>
                  <a:lnTo>
                    <a:pt x="275336" y="604266"/>
                  </a:lnTo>
                  <a:lnTo>
                    <a:pt x="254762" y="619887"/>
                  </a:lnTo>
                  <a:lnTo>
                    <a:pt x="234061" y="630936"/>
                  </a:lnTo>
                  <a:lnTo>
                    <a:pt x="213487" y="637667"/>
                  </a:lnTo>
                  <a:lnTo>
                    <a:pt x="192659" y="639826"/>
                  </a:lnTo>
                  <a:lnTo>
                    <a:pt x="172085" y="637667"/>
                  </a:lnTo>
                  <a:lnTo>
                    <a:pt x="151511" y="630936"/>
                  </a:lnTo>
                  <a:lnTo>
                    <a:pt x="130810" y="61988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07864" y="2825679"/>
              <a:ext cx="385384" cy="639661"/>
            </a:xfrm>
            <a:custGeom>
              <a:avLst/>
              <a:gdLst/>
              <a:ahLst/>
              <a:cxnLst/>
              <a:rect l="0" t="0" r="0" b="0"/>
              <a:pathLst>
                <a:path w="385384" h="639661">
                  <a:moveTo>
                    <a:pt x="110058" y="604054"/>
                  </a:moveTo>
                  <a:lnTo>
                    <a:pt x="87831" y="584181"/>
                  </a:lnTo>
                  <a:lnTo>
                    <a:pt x="67397" y="562652"/>
                  </a:lnTo>
                  <a:lnTo>
                    <a:pt x="48397" y="539881"/>
                  </a:lnTo>
                  <a:lnTo>
                    <a:pt x="32265" y="514212"/>
                  </a:lnTo>
                  <a:lnTo>
                    <a:pt x="25095" y="500135"/>
                  </a:lnTo>
                  <a:lnTo>
                    <a:pt x="18642" y="484817"/>
                  </a:lnTo>
                  <a:lnTo>
                    <a:pt x="13264" y="468670"/>
                  </a:lnTo>
                  <a:lnTo>
                    <a:pt x="8604" y="450867"/>
                  </a:lnTo>
                  <a:lnTo>
                    <a:pt x="5019" y="431822"/>
                  </a:lnTo>
                  <a:lnTo>
                    <a:pt x="2151" y="411535"/>
                  </a:lnTo>
                  <a:lnTo>
                    <a:pt x="358" y="389178"/>
                  </a:lnTo>
                  <a:lnTo>
                    <a:pt x="0" y="365579"/>
                  </a:lnTo>
                  <a:lnTo>
                    <a:pt x="82454" y="345706"/>
                  </a:lnTo>
                  <a:lnTo>
                    <a:pt x="82454" y="222328"/>
                  </a:lnTo>
                  <a:lnTo>
                    <a:pt x="34416" y="222328"/>
                  </a:lnTo>
                  <a:lnTo>
                    <a:pt x="27604" y="158983"/>
                  </a:lnTo>
                  <a:lnTo>
                    <a:pt x="151643" y="158983"/>
                  </a:lnTo>
                  <a:lnTo>
                    <a:pt x="151643" y="0"/>
                  </a:lnTo>
                  <a:lnTo>
                    <a:pt x="234097" y="0"/>
                  </a:lnTo>
                  <a:lnTo>
                    <a:pt x="234097" y="158983"/>
                  </a:lnTo>
                  <a:lnTo>
                    <a:pt x="357779" y="158983"/>
                  </a:lnTo>
                  <a:lnTo>
                    <a:pt x="350967" y="222328"/>
                  </a:lnTo>
                  <a:lnTo>
                    <a:pt x="302929" y="222328"/>
                  </a:lnTo>
                  <a:lnTo>
                    <a:pt x="302929" y="345706"/>
                  </a:lnTo>
                  <a:lnTo>
                    <a:pt x="385383" y="365579"/>
                  </a:lnTo>
                  <a:lnTo>
                    <a:pt x="385024" y="389592"/>
                  </a:lnTo>
                  <a:lnTo>
                    <a:pt x="383590" y="411535"/>
                  </a:lnTo>
                  <a:lnTo>
                    <a:pt x="381081" y="432236"/>
                  </a:lnTo>
                  <a:lnTo>
                    <a:pt x="377854" y="451281"/>
                  </a:lnTo>
                  <a:lnTo>
                    <a:pt x="373911" y="469084"/>
                  </a:lnTo>
                  <a:lnTo>
                    <a:pt x="368892" y="485645"/>
                  </a:lnTo>
                  <a:lnTo>
                    <a:pt x="363156" y="500963"/>
                  </a:lnTo>
                  <a:lnTo>
                    <a:pt x="356703" y="515454"/>
                  </a:lnTo>
                  <a:lnTo>
                    <a:pt x="349175" y="529117"/>
                  </a:lnTo>
                  <a:lnTo>
                    <a:pt x="340929" y="541537"/>
                  </a:lnTo>
                  <a:lnTo>
                    <a:pt x="321929" y="564308"/>
                  </a:lnTo>
                  <a:lnTo>
                    <a:pt x="300061" y="585009"/>
                  </a:lnTo>
                  <a:lnTo>
                    <a:pt x="275324" y="604054"/>
                  </a:lnTo>
                  <a:lnTo>
                    <a:pt x="254532" y="619787"/>
                  </a:lnTo>
                  <a:lnTo>
                    <a:pt x="234097" y="630965"/>
                  </a:lnTo>
                  <a:lnTo>
                    <a:pt x="213305" y="637590"/>
                  </a:lnTo>
                  <a:lnTo>
                    <a:pt x="192512" y="639660"/>
                  </a:lnTo>
                  <a:lnTo>
                    <a:pt x="172078" y="637590"/>
                  </a:lnTo>
                  <a:lnTo>
                    <a:pt x="151643" y="630965"/>
                  </a:lnTo>
                  <a:lnTo>
                    <a:pt x="130851" y="61978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668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90318" y="3135780"/>
              <a:ext cx="220476" cy="31466"/>
            </a:xfrm>
            <a:custGeom>
              <a:avLst/>
              <a:gdLst/>
              <a:ahLst/>
              <a:cxnLst/>
              <a:rect l="0" t="0" r="0" b="0"/>
              <a:pathLst>
                <a:path w="220476" h="31466">
                  <a:moveTo>
                    <a:pt x="220475" y="31465"/>
                  </a:moveTo>
                  <a:lnTo>
                    <a:pt x="110058" y="0"/>
                  </a:lnTo>
                  <a:lnTo>
                    <a:pt x="0" y="31465"/>
                  </a:lnTo>
                </a:path>
              </a:pathLst>
            </a:custGeom>
            <a:ln w="3556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362833" y="3008376"/>
              <a:ext cx="20829" cy="24004"/>
            </a:xfrm>
            <a:custGeom>
              <a:avLst/>
              <a:gdLst/>
              <a:ahLst/>
              <a:cxnLst/>
              <a:rect l="0" t="0" r="0" b="0"/>
              <a:pathLst>
                <a:path w="20829" h="24004">
                  <a:moveTo>
                    <a:pt x="14224" y="23114"/>
                  </a:moveTo>
                  <a:lnTo>
                    <a:pt x="10414" y="24003"/>
                  </a:lnTo>
                  <a:lnTo>
                    <a:pt x="6604" y="23114"/>
                  </a:lnTo>
                  <a:lnTo>
                    <a:pt x="3175" y="20447"/>
                  </a:lnTo>
                  <a:lnTo>
                    <a:pt x="889" y="16510"/>
                  </a:lnTo>
                  <a:lnTo>
                    <a:pt x="0" y="12192"/>
                  </a:lnTo>
                  <a:lnTo>
                    <a:pt x="889" y="7620"/>
                  </a:lnTo>
                  <a:lnTo>
                    <a:pt x="3175" y="3683"/>
                  </a:lnTo>
                  <a:lnTo>
                    <a:pt x="6604" y="1016"/>
                  </a:lnTo>
                  <a:lnTo>
                    <a:pt x="10414" y="0"/>
                  </a:lnTo>
                  <a:lnTo>
                    <a:pt x="14224" y="1016"/>
                  </a:lnTo>
                  <a:lnTo>
                    <a:pt x="17780" y="3683"/>
                  </a:lnTo>
                  <a:lnTo>
                    <a:pt x="19939" y="7620"/>
                  </a:lnTo>
                  <a:lnTo>
                    <a:pt x="20828" y="12192"/>
                  </a:lnTo>
                  <a:lnTo>
                    <a:pt x="19939" y="16510"/>
                  </a:lnTo>
                  <a:lnTo>
                    <a:pt x="17780" y="20447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362714" y="3008263"/>
              <a:ext cx="20794" cy="24013"/>
            </a:xfrm>
            <a:custGeom>
              <a:avLst/>
              <a:gdLst/>
              <a:ahLst/>
              <a:cxnLst/>
              <a:rect l="0" t="0" r="0" b="0"/>
              <a:pathLst>
                <a:path w="20794" h="24013">
                  <a:moveTo>
                    <a:pt x="17925" y="20700"/>
                  </a:moveTo>
                  <a:lnTo>
                    <a:pt x="20076" y="16560"/>
                  </a:lnTo>
                  <a:lnTo>
                    <a:pt x="20793" y="12420"/>
                  </a:lnTo>
                  <a:lnTo>
                    <a:pt x="20076" y="7866"/>
                  </a:lnTo>
                  <a:lnTo>
                    <a:pt x="17925" y="3726"/>
                  </a:lnTo>
                  <a:lnTo>
                    <a:pt x="14340" y="1242"/>
                  </a:lnTo>
                  <a:lnTo>
                    <a:pt x="10755" y="0"/>
                  </a:lnTo>
                  <a:lnTo>
                    <a:pt x="6811" y="1242"/>
                  </a:lnTo>
                  <a:lnTo>
                    <a:pt x="3226" y="3726"/>
                  </a:lnTo>
                  <a:lnTo>
                    <a:pt x="1075" y="7866"/>
                  </a:lnTo>
                  <a:lnTo>
                    <a:pt x="0" y="12420"/>
                  </a:lnTo>
                  <a:lnTo>
                    <a:pt x="1075" y="16560"/>
                  </a:lnTo>
                  <a:lnTo>
                    <a:pt x="3226" y="20700"/>
                  </a:lnTo>
                  <a:lnTo>
                    <a:pt x="6811" y="23185"/>
                  </a:lnTo>
                  <a:lnTo>
                    <a:pt x="10755" y="24012"/>
                  </a:lnTo>
                  <a:lnTo>
                    <a:pt x="14340" y="2318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668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50082" y="3008376"/>
              <a:ext cx="20702" cy="24004"/>
            </a:xfrm>
            <a:custGeom>
              <a:avLst/>
              <a:gdLst/>
              <a:ahLst/>
              <a:cxnLst/>
              <a:rect l="0" t="0" r="0" b="0"/>
              <a:pathLst>
                <a:path w="20702" h="24004">
                  <a:moveTo>
                    <a:pt x="14224" y="23114"/>
                  </a:moveTo>
                  <a:lnTo>
                    <a:pt x="10414" y="24003"/>
                  </a:lnTo>
                  <a:lnTo>
                    <a:pt x="6477" y="23114"/>
                  </a:lnTo>
                  <a:lnTo>
                    <a:pt x="3048" y="20447"/>
                  </a:lnTo>
                  <a:lnTo>
                    <a:pt x="762" y="16510"/>
                  </a:lnTo>
                  <a:lnTo>
                    <a:pt x="0" y="12192"/>
                  </a:lnTo>
                  <a:lnTo>
                    <a:pt x="762" y="7620"/>
                  </a:lnTo>
                  <a:lnTo>
                    <a:pt x="3048" y="3683"/>
                  </a:lnTo>
                  <a:lnTo>
                    <a:pt x="6477" y="1016"/>
                  </a:lnTo>
                  <a:lnTo>
                    <a:pt x="10414" y="0"/>
                  </a:lnTo>
                  <a:lnTo>
                    <a:pt x="14224" y="1016"/>
                  </a:lnTo>
                  <a:lnTo>
                    <a:pt x="17653" y="3683"/>
                  </a:lnTo>
                  <a:lnTo>
                    <a:pt x="19939" y="7620"/>
                  </a:lnTo>
                  <a:lnTo>
                    <a:pt x="20701" y="12192"/>
                  </a:lnTo>
                  <a:lnTo>
                    <a:pt x="19939" y="16510"/>
                  </a:lnTo>
                  <a:lnTo>
                    <a:pt x="17653" y="20447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450186" y="3008263"/>
              <a:ext cx="20436" cy="24013"/>
            </a:xfrm>
            <a:custGeom>
              <a:avLst/>
              <a:gdLst/>
              <a:ahLst/>
              <a:cxnLst/>
              <a:rect l="0" t="0" r="0" b="0"/>
              <a:pathLst>
                <a:path w="20436" h="24013">
                  <a:moveTo>
                    <a:pt x="17567" y="20700"/>
                  </a:moveTo>
                  <a:lnTo>
                    <a:pt x="19718" y="16560"/>
                  </a:lnTo>
                  <a:lnTo>
                    <a:pt x="20435" y="12420"/>
                  </a:lnTo>
                  <a:lnTo>
                    <a:pt x="19718" y="7866"/>
                  </a:lnTo>
                  <a:lnTo>
                    <a:pt x="17567" y="3726"/>
                  </a:lnTo>
                  <a:lnTo>
                    <a:pt x="13982" y="1242"/>
                  </a:lnTo>
                  <a:lnTo>
                    <a:pt x="10397" y="0"/>
                  </a:lnTo>
                  <a:lnTo>
                    <a:pt x="6453" y="1242"/>
                  </a:lnTo>
                  <a:lnTo>
                    <a:pt x="2868" y="3726"/>
                  </a:lnTo>
                  <a:lnTo>
                    <a:pt x="717" y="7866"/>
                  </a:lnTo>
                  <a:lnTo>
                    <a:pt x="0" y="12420"/>
                  </a:lnTo>
                  <a:lnTo>
                    <a:pt x="717" y="16560"/>
                  </a:lnTo>
                  <a:lnTo>
                    <a:pt x="2868" y="20700"/>
                  </a:lnTo>
                  <a:lnTo>
                    <a:pt x="6453" y="23185"/>
                  </a:lnTo>
                  <a:lnTo>
                    <a:pt x="10397" y="24012"/>
                  </a:lnTo>
                  <a:lnTo>
                    <a:pt x="13982" y="2318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668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537204" y="3008376"/>
              <a:ext cx="20829" cy="24004"/>
            </a:xfrm>
            <a:custGeom>
              <a:avLst/>
              <a:gdLst/>
              <a:ahLst/>
              <a:cxnLst/>
              <a:rect l="0" t="0" r="0" b="0"/>
              <a:pathLst>
                <a:path w="20829" h="24004">
                  <a:moveTo>
                    <a:pt x="14224" y="23114"/>
                  </a:moveTo>
                  <a:lnTo>
                    <a:pt x="10541" y="24003"/>
                  </a:lnTo>
                  <a:lnTo>
                    <a:pt x="6604" y="23114"/>
                  </a:lnTo>
                  <a:lnTo>
                    <a:pt x="3175" y="20447"/>
                  </a:lnTo>
                  <a:lnTo>
                    <a:pt x="889" y="16510"/>
                  </a:lnTo>
                  <a:lnTo>
                    <a:pt x="0" y="12192"/>
                  </a:lnTo>
                  <a:lnTo>
                    <a:pt x="889" y="7620"/>
                  </a:lnTo>
                  <a:lnTo>
                    <a:pt x="3175" y="3683"/>
                  </a:lnTo>
                  <a:lnTo>
                    <a:pt x="6604" y="1016"/>
                  </a:lnTo>
                  <a:lnTo>
                    <a:pt x="10541" y="0"/>
                  </a:lnTo>
                  <a:lnTo>
                    <a:pt x="14224" y="1016"/>
                  </a:lnTo>
                  <a:lnTo>
                    <a:pt x="17780" y="3683"/>
                  </a:lnTo>
                  <a:lnTo>
                    <a:pt x="19939" y="7620"/>
                  </a:lnTo>
                  <a:lnTo>
                    <a:pt x="20828" y="12192"/>
                  </a:lnTo>
                  <a:lnTo>
                    <a:pt x="19939" y="16510"/>
                  </a:lnTo>
                  <a:lnTo>
                    <a:pt x="17780" y="20447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37301" y="3008263"/>
              <a:ext cx="20794" cy="24013"/>
            </a:xfrm>
            <a:custGeom>
              <a:avLst/>
              <a:gdLst/>
              <a:ahLst/>
              <a:cxnLst/>
              <a:rect l="0" t="0" r="0" b="0"/>
              <a:pathLst>
                <a:path w="20794" h="24013">
                  <a:moveTo>
                    <a:pt x="17567" y="20700"/>
                  </a:moveTo>
                  <a:lnTo>
                    <a:pt x="19718" y="16560"/>
                  </a:lnTo>
                  <a:lnTo>
                    <a:pt x="20793" y="12420"/>
                  </a:lnTo>
                  <a:lnTo>
                    <a:pt x="19718" y="7866"/>
                  </a:lnTo>
                  <a:lnTo>
                    <a:pt x="17567" y="3726"/>
                  </a:lnTo>
                  <a:lnTo>
                    <a:pt x="13981" y="1242"/>
                  </a:lnTo>
                  <a:lnTo>
                    <a:pt x="10396" y="0"/>
                  </a:lnTo>
                  <a:lnTo>
                    <a:pt x="6453" y="1242"/>
                  </a:lnTo>
                  <a:lnTo>
                    <a:pt x="2868" y="3726"/>
                  </a:lnTo>
                  <a:lnTo>
                    <a:pt x="717" y="7866"/>
                  </a:lnTo>
                  <a:lnTo>
                    <a:pt x="0" y="12420"/>
                  </a:lnTo>
                  <a:lnTo>
                    <a:pt x="717" y="16560"/>
                  </a:lnTo>
                  <a:lnTo>
                    <a:pt x="2868" y="20700"/>
                  </a:lnTo>
                  <a:lnTo>
                    <a:pt x="6453" y="23185"/>
                  </a:lnTo>
                  <a:lnTo>
                    <a:pt x="10396" y="24012"/>
                  </a:lnTo>
                  <a:lnTo>
                    <a:pt x="13981" y="2318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668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624580" y="3008376"/>
              <a:ext cx="20575" cy="24004"/>
            </a:xfrm>
            <a:custGeom>
              <a:avLst/>
              <a:gdLst/>
              <a:ahLst/>
              <a:cxnLst/>
              <a:rect l="0" t="0" r="0" b="0"/>
              <a:pathLst>
                <a:path w="20575" h="24004">
                  <a:moveTo>
                    <a:pt x="14097" y="23114"/>
                  </a:moveTo>
                  <a:lnTo>
                    <a:pt x="10287" y="24003"/>
                  </a:lnTo>
                  <a:lnTo>
                    <a:pt x="6350" y="23114"/>
                  </a:lnTo>
                  <a:lnTo>
                    <a:pt x="2921" y="20447"/>
                  </a:lnTo>
                  <a:lnTo>
                    <a:pt x="635" y="16510"/>
                  </a:lnTo>
                  <a:lnTo>
                    <a:pt x="0" y="12192"/>
                  </a:lnTo>
                  <a:lnTo>
                    <a:pt x="635" y="7620"/>
                  </a:lnTo>
                  <a:lnTo>
                    <a:pt x="2921" y="3683"/>
                  </a:lnTo>
                  <a:lnTo>
                    <a:pt x="6350" y="1016"/>
                  </a:lnTo>
                  <a:lnTo>
                    <a:pt x="10287" y="0"/>
                  </a:lnTo>
                  <a:lnTo>
                    <a:pt x="14097" y="1016"/>
                  </a:lnTo>
                  <a:lnTo>
                    <a:pt x="17526" y="3683"/>
                  </a:lnTo>
                  <a:lnTo>
                    <a:pt x="19812" y="7620"/>
                  </a:lnTo>
                  <a:lnTo>
                    <a:pt x="20574" y="12192"/>
                  </a:lnTo>
                  <a:lnTo>
                    <a:pt x="19812" y="16510"/>
                  </a:lnTo>
                  <a:lnTo>
                    <a:pt x="17526" y="20447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624416" y="3008263"/>
              <a:ext cx="20793" cy="24013"/>
            </a:xfrm>
            <a:custGeom>
              <a:avLst/>
              <a:gdLst/>
              <a:ahLst/>
              <a:cxnLst/>
              <a:rect l="0" t="0" r="0" b="0"/>
              <a:pathLst>
                <a:path w="20793" h="24013">
                  <a:moveTo>
                    <a:pt x="17566" y="20700"/>
                  </a:moveTo>
                  <a:lnTo>
                    <a:pt x="20075" y="16560"/>
                  </a:lnTo>
                  <a:lnTo>
                    <a:pt x="20792" y="12420"/>
                  </a:lnTo>
                  <a:lnTo>
                    <a:pt x="20075" y="7866"/>
                  </a:lnTo>
                  <a:lnTo>
                    <a:pt x="17566" y="3726"/>
                  </a:lnTo>
                  <a:lnTo>
                    <a:pt x="14339" y="1242"/>
                  </a:lnTo>
                  <a:lnTo>
                    <a:pt x="10396" y="0"/>
                  </a:lnTo>
                  <a:lnTo>
                    <a:pt x="6452" y="1242"/>
                  </a:lnTo>
                  <a:lnTo>
                    <a:pt x="3226" y="3726"/>
                  </a:lnTo>
                  <a:lnTo>
                    <a:pt x="717" y="7866"/>
                  </a:lnTo>
                  <a:lnTo>
                    <a:pt x="0" y="12420"/>
                  </a:lnTo>
                  <a:lnTo>
                    <a:pt x="717" y="16560"/>
                  </a:lnTo>
                  <a:lnTo>
                    <a:pt x="3226" y="20700"/>
                  </a:lnTo>
                  <a:lnTo>
                    <a:pt x="6452" y="23185"/>
                  </a:lnTo>
                  <a:lnTo>
                    <a:pt x="10396" y="24012"/>
                  </a:lnTo>
                  <a:lnTo>
                    <a:pt x="14339" y="2318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668" cap="flat" cmpd="sng" algn="ctr">
              <a:solidFill>
                <a:srgbClr val="FE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307864" y="3191259"/>
              <a:ext cx="385384" cy="47613"/>
            </a:xfrm>
            <a:custGeom>
              <a:avLst/>
              <a:gdLst/>
              <a:ahLst/>
              <a:cxnLst/>
              <a:rect l="0" t="0" r="0" b="0"/>
              <a:pathLst>
                <a:path w="385384" h="47613">
                  <a:moveTo>
                    <a:pt x="385383" y="47612"/>
                  </a:moveTo>
                  <a:lnTo>
                    <a:pt x="192512" y="0"/>
                  </a:lnTo>
                  <a:lnTo>
                    <a:pt x="0" y="47612"/>
                  </a:lnTo>
                </a:path>
              </a:pathLst>
            </a:custGeom>
            <a:ln w="3556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667258" y="3233547"/>
            <a:ext cx="3682492" cy="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997200"/>
            <a:ext cx="2413000" cy="2578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1" name="Oval 30"/>
          <p:cNvSpPr/>
          <p:nvPr/>
        </p:nvSpPr>
        <p:spPr>
          <a:xfrm>
            <a:off x="3276600" y="3187700"/>
            <a:ext cx="88138" cy="8813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84300" y="3187700"/>
            <a:ext cx="88138" cy="8813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702300" y="3683000"/>
                <a:ext cx="3093636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700" dirty="0" smtClean="0">
                    <a:solidFill>
                      <a:srgbClr val="0000FF"/>
                    </a:solidFill>
                    <a:latin typeface="Comic Sans MS - 36"/>
                  </a:rPr>
                  <a:t>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7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700" dirty="0" smtClean="0">
                    <a:solidFill>
                      <a:srgbClr val="0000FF"/>
                    </a:solidFill>
                    <a:latin typeface="Comic Sans MS - 36"/>
                  </a:rPr>
                  <a:t>-14x+24</a:t>
                </a:r>
                <a:endParaRPr lang="en-US" sz="2700" baseline="70000" dirty="0">
                  <a:solidFill>
                    <a:srgbClr val="0000FF"/>
                  </a:solidFill>
                  <a:latin typeface="Comic Sans MS - 36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3683000"/>
                <a:ext cx="3093636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3543" t="-9639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715000" y="4330700"/>
            <a:ext cx="4292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y = (x-12)(x-2)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0400" y="5778500"/>
            <a:ext cx="4292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(12, 0)(2, 0)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94300" y="2463800"/>
            <a:ext cx="4727829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 - 19"/>
              </a:rPr>
              <a:t>To find the distance between the boats, you need to know the x-intercepts. Therefore, you factor the quadratic expression to find the binomials factors.</a:t>
            </a:r>
            <a:endParaRPr lang="en-US" sz="1400" dirty="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46700" y="5168900"/>
            <a:ext cx="261704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x-intercepts:</a:t>
            </a:r>
            <a:endParaRPr lang="en-US" sz="27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00800" y="6654800"/>
            <a:ext cx="156004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12-2 = 10 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5300" y="5651500"/>
            <a:ext cx="44323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 - 33"/>
              </a:rPr>
              <a:t>The distance between the boats is 10 yards.</a:t>
            </a:r>
            <a:endParaRPr lang="en-US" sz="2400" dirty="0">
              <a:solidFill>
                <a:srgbClr val="000000"/>
              </a:solidFill>
              <a:latin typeface="Arial - 33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41600" y="2832100"/>
            <a:ext cx="697549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 - 16"/>
              </a:rPr>
              <a:t>(12,0)</a:t>
            </a:r>
            <a:endParaRPr lang="en-US" sz="1200" dirty="0">
              <a:solidFill>
                <a:srgbClr val="FF0000"/>
              </a:solidFill>
              <a:latin typeface="Comic Sans MS - 16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35100" y="2844800"/>
            <a:ext cx="601712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 - 16"/>
              </a:rPr>
              <a:t>(2,0)</a:t>
            </a:r>
            <a:endParaRPr lang="en-US" sz="1200" dirty="0">
              <a:solidFill>
                <a:srgbClr val="FF0000"/>
              </a:solidFill>
              <a:latin typeface="Comic Sans MS - 16"/>
            </a:endParaRPr>
          </a:p>
        </p:txBody>
      </p:sp>
    </p:spTree>
    <p:extLst>
      <p:ext uri="{BB962C8B-B14F-4D97-AF65-F5344CB8AC3E}">
        <p14:creationId xmlns:p14="http://schemas.microsoft.com/office/powerpoint/2010/main" val="7463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4300"/>
            <a:ext cx="5048885" cy="986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4178300"/>
            <a:ext cx="3319653" cy="37788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128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854200"/>
            <a:ext cx="9824466" cy="35833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016000" y="165100"/>
            <a:ext cx="919899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Evaluate all three binomial expressions.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4" name="ShockwaveFlash1" r:id="rId2" imgW="2540160" imgH="762120"/>
        </mc:Choice>
        <mc:Fallback>
          <p:control name="ShockwaveFlash1" r:id="rId2" imgW="2540160" imgH="7621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0800" y="901700"/>
                  <a:ext cx="25400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47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854200"/>
            <a:ext cx="9824466" cy="35833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016000" y="165100"/>
            <a:ext cx="919899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Evaluate all three binomial expressions.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300" y="2959100"/>
            <a:ext cx="16055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(x-5)(x-5)</a:t>
            </a:r>
            <a:endParaRPr lang="en-US">
              <a:solidFill>
                <a:srgbClr val="388E8E"/>
              </a:solidFill>
              <a:latin typeface="Comic Sans MS - 2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77900" y="3644900"/>
                <a:ext cx="1980827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388E8E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388E8E"/>
                    </a:solidFill>
                    <a:latin typeface="Comic Sans MS - 24"/>
                  </a:rPr>
                  <a:t>-5x-5x+25</a:t>
                </a:r>
                <a:endParaRPr lang="en-US" baseline="70000" dirty="0">
                  <a:solidFill>
                    <a:srgbClr val="388E8E"/>
                  </a:solidFill>
                  <a:latin typeface="Comic Sans MS - 24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3644900"/>
                <a:ext cx="198082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17600" y="4368800"/>
                <a:ext cx="1613657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omic Sans MS - 24"/>
                  </a:rPr>
                  <a:t>-10x+25</a:t>
                </a:r>
                <a:endParaRPr lang="en-US" baseline="70000" dirty="0">
                  <a:solidFill>
                    <a:srgbClr val="0000FF"/>
                  </a:solidFill>
                  <a:latin typeface="Comic Sans MS - 24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4368800"/>
                <a:ext cx="161365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493000" y="3543300"/>
                <a:ext cx="1887882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388E8E"/>
                    </a:solidFill>
                    <a:latin typeface="Comic Sans MS - 24"/>
                  </a:rPr>
                  <a:t>-bx-bx+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aseline="70000" dirty="0">
                  <a:solidFill>
                    <a:srgbClr val="388E8E"/>
                  </a:solidFill>
                  <a:latin typeface="Comic Sans MS - 24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0" y="3543300"/>
                <a:ext cx="188788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518400" y="2908300"/>
            <a:ext cx="159476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(x-b)(x-b)</a:t>
            </a:r>
            <a:endParaRPr lang="en-US">
              <a:solidFill>
                <a:srgbClr val="388E8E"/>
              </a:solidFill>
              <a:latin typeface="Comic Sans MS - 2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594600" y="4229100"/>
                <a:ext cx="1576479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omic Sans MS - 24"/>
                  </a:rPr>
                  <a:t>-</a:t>
                </a:r>
                <a:r>
                  <a:rPr lang="en-US" dirty="0" smtClean="0">
                    <a:solidFill>
                      <a:srgbClr val="0000FF"/>
                    </a:solidFill>
                    <a:latin typeface="Comic Sans MS - 24"/>
                  </a:rPr>
                  <a:t>2bx+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aseline="70000" dirty="0">
                  <a:solidFill>
                    <a:srgbClr val="0000FF"/>
                  </a:solidFill>
                  <a:latin typeface="Comic Sans MS - 24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600" y="4229100"/>
                <a:ext cx="157647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68800" y="4419600"/>
                <a:ext cx="1613657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omic Sans MS - 24"/>
                  </a:rPr>
                  <a:t>-14x+49</a:t>
                </a:r>
                <a:endParaRPr lang="en-US" baseline="70000" dirty="0">
                  <a:solidFill>
                    <a:srgbClr val="0000FF"/>
                  </a:solidFill>
                  <a:latin typeface="Comic Sans MS - 24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0" y="4419600"/>
                <a:ext cx="161365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152900" y="3670300"/>
                <a:ext cx="1980827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388E8E"/>
                    </a:solidFill>
                    <a:latin typeface="Comic Sans MS - 24"/>
                  </a:rPr>
                  <a:t>-7x-7x+49</a:t>
                </a:r>
                <a:endParaRPr lang="en-US" baseline="70000" dirty="0">
                  <a:solidFill>
                    <a:srgbClr val="388E8E"/>
                  </a:solidFill>
                  <a:latin typeface="Comic Sans MS - 24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3670300"/>
                <a:ext cx="198082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292600" y="2959100"/>
            <a:ext cx="16055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(x-7)(x-7)</a:t>
            </a:r>
            <a:endParaRPr lang="en-US">
              <a:solidFill>
                <a:srgbClr val="388E8E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12475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28600"/>
            <a:ext cx="9895713" cy="959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470400"/>
            <a:ext cx="7762240" cy="2737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522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2400"/>
            <a:ext cx="8509127" cy="11139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934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2400"/>
            <a:ext cx="8509127" cy="11139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62700" y="2463800"/>
                <a:ext cx="2759043" cy="58477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Comic Sans MS - 43"/>
                  </a:rPr>
                  <a:t>-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omic Sans MS - 43"/>
                  </a:rPr>
                  <a:t>10x+25</a:t>
                </a:r>
                <a:endParaRPr lang="en-US" sz="3200" baseline="70000" dirty="0">
                  <a:solidFill>
                    <a:srgbClr val="0000FF"/>
                  </a:solidFill>
                  <a:latin typeface="Comic Sans MS - 43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463800"/>
                <a:ext cx="2759043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84200" y="2099558"/>
                <a:ext cx="2633426" cy="63094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35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500" dirty="0" smtClean="0">
                    <a:solidFill>
                      <a:srgbClr val="0000FF"/>
                    </a:solidFill>
                    <a:latin typeface="Comic Sans MS - 47"/>
                  </a:rPr>
                  <a:t>+8x+16</a:t>
                </a:r>
                <a:endParaRPr lang="en-US" sz="3500" baseline="70000" dirty="0">
                  <a:solidFill>
                    <a:srgbClr val="0000FF"/>
                  </a:solidFill>
                  <a:latin typeface="Comic Sans MS - 47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2099558"/>
                <a:ext cx="2633426" cy="630942"/>
              </a:xfrm>
              <a:prstGeom prst="rect">
                <a:avLst/>
              </a:prstGeom>
              <a:blipFill rotWithShape="1">
                <a:blip r:embed="rId4"/>
                <a:stretch>
                  <a:fillRect t="-15385" b="-3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51000" y="1498600"/>
            <a:ext cx="63288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Divide the b-term by 2 and then square it.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300" y="3441700"/>
            <a:ext cx="74811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b= 8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3300" y="3352800"/>
            <a:ext cx="10278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b= -10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5">
            <a:clrChange>
              <a:clrFrom>
                <a:srgbClr val="7FFFD4"/>
              </a:clrFrom>
              <a:clrTo>
                <a:srgbClr val="7FFF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846917"/>
            <a:ext cx="3429000" cy="3149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>
            <a:clrChange>
              <a:clrFrom>
                <a:srgbClr val="7FFFD4"/>
              </a:clrFrom>
              <a:clrTo>
                <a:srgbClr val="7FFF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822700"/>
            <a:ext cx="3378200" cy="2832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>
            <a:clrChange>
              <a:clrFrom>
                <a:srgbClr val="7FFFD4"/>
              </a:clrFrom>
              <a:clrTo>
                <a:srgbClr val="7FFF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457700"/>
            <a:ext cx="3898900" cy="3111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8">
            <a:clrChange>
              <a:clrFrom>
                <a:srgbClr val="7FFFD4"/>
              </a:clrFrom>
              <a:clrTo>
                <a:srgbClr val="7FFF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82" y="2730500"/>
            <a:ext cx="3721100" cy="3162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9">
            <a:clrChange>
              <a:clrFrom>
                <a:srgbClr val="7FFFD4"/>
              </a:clrFrom>
              <a:clrTo>
                <a:srgbClr val="7FFF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3708400"/>
            <a:ext cx="3530600" cy="2832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0">
            <a:clrChange>
              <a:clrFrom>
                <a:srgbClr val="7FFFD4"/>
              </a:clrFrom>
              <a:clrTo>
                <a:srgbClr val="7FFF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4368800"/>
            <a:ext cx="3987800" cy="308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346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2400"/>
            <a:ext cx="8509127" cy="11139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651000" y="1498600"/>
            <a:ext cx="63288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Divide the b-term by 2 and then square it.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829300" y="2298700"/>
                <a:ext cx="2852071" cy="61555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3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400" dirty="0" smtClean="0">
                    <a:solidFill>
                      <a:srgbClr val="0000FF"/>
                    </a:solidFill>
                    <a:latin typeface="Comic Sans MS - 46"/>
                  </a:rPr>
                  <a:t>-2bx+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400" baseline="70000" dirty="0">
                  <a:solidFill>
                    <a:srgbClr val="0000FF"/>
                  </a:solidFill>
                  <a:latin typeface="Comic Sans MS - 46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2298700"/>
                <a:ext cx="2852071" cy="615553"/>
              </a:xfrm>
              <a:prstGeom prst="rect">
                <a:avLst/>
              </a:prstGeom>
              <a:blipFill rotWithShape="1">
                <a:blip r:embed="rId3"/>
                <a:stretch>
                  <a:fillRect t="-13861" b="-3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8200" y="2349500"/>
                <a:ext cx="2561008" cy="569387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1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31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100" dirty="0" smtClean="0">
                    <a:solidFill>
                      <a:srgbClr val="0000FF"/>
                    </a:solidFill>
                    <a:latin typeface="Comic Sans MS - 42"/>
                  </a:rPr>
                  <a:t>+</a:t>
                </a:r>
                <a:r>
                  <a:rPr lang="en-US" sz="3100" dirty="0" smtClean="0">
                    <a:solidFill>
                      <a:srgbClr val="0000FF"/>
                    </a:solidFill>
                    <a:latin typeface="Comic Sans MS - 42"/>
                  </a:rPr>
                  <a:t>2ax+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1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100" baseline="70000" dirty="0">
                  <a:solidFill>
                    <a:srgbClr val="0000FF"/>
                  </a:solidFill>
                  <a:latin typeface="Comic Sans MS - 42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9500"/>
                <a:ext cx="2561008" cy="569387"/>
              </a:xfrm>
              <a:prstGeom prst="rect">
                <a:avLst/>
              </a:prstGeom>
              <a:blipFill rotWithShape="1">
                <a:blip r:embed="rId4"/>
                <a:stretch>
                  <a:fillRect t="-12766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5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55700"/>
            <a:ext cx="9934321" cy="3155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5128" name="ShockwaveFlash1" r:id="rId2" imgW="2540160" imgH="762120"/>
        </mc:Choice>
        <mc:Fallback>
          <p:control name="ShockwaveFlash1" r:id="rId2" imgW="2540160" imgH="7621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9200" y="190500"/>
                  <a:ext cx="25400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435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054100"/>
            <a:ext cx="9934321" cy="3155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397000" y="1765300"/>
            <a:ext cx="51107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36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4900" y="1778000"/>
            <a:ext cx="46068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81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0100" y="1765300"/>
            <a:ext cx="652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100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900" y="3009900"/>
            <a:ext cx="31903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9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8700" y="3022600"/>
            <a:ext cx="31903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4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2971800"/>
            <a:ext cx="652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144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15917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739900"/>
            <a:ext cx="9934321" cy="3155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397000" y="2451100"/>
            <a:ext cx="51107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36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4900" y="2463800"/>
            <a:ext cx="46068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81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0100" y="2451100"/>
            <a:ext cx="652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100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900" y="3695700"/>
            <a:ext cx="31903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9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8700" y="3708400"/>
            <a:ext cx="31903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4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3657600"/>
            <a:ext cx="652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144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900" y="177800"/>
            <a:ext cx="9107297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Now write the perfect square trinomial in its factored binomial form.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9836" y="3051433"/>
                <a:ext cx="1087092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36" y="3051433"/>
                <a:ext cx="1087092" cy="37555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6152" name="ShockwaveFlash1" r:id="rId2" imgW="2540160" imgH="762120"/>
        </mc:Choice>
        <mc:Fallback>
          <p:control name="ShockwaveFlash1" r:id="rId2" imgW="2540160" imgH="7621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35700" y="774700"/>
                  <a:ext cx="25400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446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241300"/>
            <a:ext cx="9293352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You have entered a contest to be a human target for an egg-toss  competition for charity.  You are standing 40 feet away from the  egg-thrower. The donor's egg toss is modeled by the equation: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90500"/>
            <a:ext cx="6324600" cy="298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2216150"/>
            <a:ext cx="7903464" cy="5294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866900" y="2400300"/>
            <a:ext cx="464515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smtClean="0">
                <a:solidFill>
                  <a:srgbClr val="E6E6FA"/>
                </a:solidFill>
                <a:latin typeface="Arial - 24"/>
              </a:rPr>
              <a:t>Are you splattered with egg?</a:t>
            </a:r>
            <a:endParaRPr lang="en-US" b="1">
              <a:solidFill>
                <a:srgbClr val="E6E6FA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34885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739900"/>
            <a:ext cx="9934321" cy="3155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397000" y="2451100"/>
            <a:ext cx="51107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36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4900" y="2463800"/>
            <a:ext cx="46068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81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0100" y="2451100"/>
            <a:ext cx="652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100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900" y="3695700"/>
            <a:ext cx="31903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9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8700" y="3708400"/>
            <a:ext cx="31903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4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3657600"/>
            <a:ext cx="652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144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900" y="177800"/>
            <a:ext cx="9107297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Now write the perfect square trinomial in its factored binomial form.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" y="2959100"/>
            <a:ext cx="10016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 - 24"/>
              </a:rPr>
              <a:t>(x+6</a:t>
            </a:r>
            <a:r>
              <a:rPr lang="en-US" dirty="0" smtClean="0">
                <a:solidFill>
                  <a:srgbClr val="FF0000"/>
                </a:solidFill>
                <a:latin typeface="Comic Sans MS - 24"/>
              </a:rPr>
              <a:t>)^2</a:t>
            </a:r>
            <a:endParaRPr lang="en-US" baseline="70000" dirty="0">
              <a:solidFill>
                <a:srgbClr val="FF0000"/>
              </a:solidFill>
              <a:latin typeface="Comic Sans MS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500" y="4178300"/>
            <a:ext cx="98147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 - 24"/>
              </a:rPr>
              <a:t>(x-3</a:t>
            </a:r>
            <a:r>
              <a:rPr lang="en-US" dirty="0" smtClean="0">
                <a:solidFill>
                  <a:srgbClr val="FF0000"/>
                </a:solidFill>
                <a:latin typeface="Comic Sans MS - 24"/>
              </a:rPr>
              <a:t>)^2</a:t>
            </a:r>
            <a:endParaRPr lang="en-US" baseline="70000" dirty="0">
              <a:solidFill>
                <a:srgbClr val="FF0000"/>
              </a:solidFill>
              <a:latin typeface="Comic Sans MS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2900" y="4203700"/>
            <a:ext cx="98147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 - 24"/>
              </a:rPr>
              <a:t>(x-2</a:t>
            </a:r>
            <a:r>
              <a:rPr lang="en-US" dirty="0" smtClean="0">
                <a:solidFill>
                  <a:srgbClr val="FF0000"/>
                </a:solidFill>
                <a:latin typeface="Comic Sans MS - 24"/>
              </a:rPr>
              <a:t>)^2</a:t>
            </a:r>
            <a:endParaRPr lang="en-US" baseline="70000" dirty="0">
              <a:solidFill>
                <a:srgbClr val="FF0000"/>
              </a:solidFill>
              <a:latin typeface="Comic Sans MS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2900" y="2984500"/>
            <a:ext cx="10016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 - 24"/>
              </a:rPr>
              <a:t>(x+9</a:t>
            </a:r>
            <a:r>
              <a:rPr lang="en-US" dirty="0" smtClean="0">
                <a:solidFill>
                  <a:srgbClr val="FF0000"/>
                </a:solidFill>
                <a:latin typeface="Comic Sans MS - 24"/>
              </a:rPr>
              <a:t>)^2</a:t>
            </a:r>
            <a:endParaRPr lang="en-US" baseline="70000" dirty="0">
              <a:solidFill>
                <a:srgbClr val="FF0000"/>
              </a:solidFill>
              <a:latin typeface="Comic Sans MS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2933700"/>
            <a:ext cx="114324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 - 24"/>
              </a:rPr>
              <a:t>(x+10</a:t>
            </a:r>
            <a:r>
              <a:rPr lang="en-US" dirty="0" smtClean="0">
                <a:solidFill>
                  <a:srgbClr val="FF0000"/>
                </a:solidFill>
                <a:latin typeface="Comic Sans MS - 24"/>
              </a:rPr>
              <a:t>)^2</a:t>
            </a:r>
            <a:endParaRPr lang="en-US" baseline="70000" dirty="0">
              <a:solidFill>
                <a:srgbClr val="FF0000"/>
              </a:solidFill>
              <a:latin typeface="Comic Sans MS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7000" y="4216400"/>
            <a:ext cx="112312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 - 24"/>
              </a:rPr>
              <a:t>(x-12</a:t>
            </a:r>
            <a:r>
              <a:rPr lang="en-US" dirty="0" smtClean="0">
                <a:solidFill>
                  <a:srgbClr val="FF0000"/>
                </a:solidFill>
                <a:latin typeface="Comic Sans MS - 24"/>
              </a:rPr>
              <a:t>)^2</a:t>
            </a:r>
            <a:endParaRPr lang="en-US" baseline="70000" dirty="0">
              <a:solidFill>
                <a:srgbClr val="FF0000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10949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9700"/>
            <a:ext cx="10000869" cy="2644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0" name="SMARTInkShape-195"/>
          <p:cNvSpPr/>
          <p:nvPr/>
        </p:nvSpPr>
        <p:spPr>
          <a:xfrm>
            <a:off x="3900858" y="1063272"/>
            <a:ext cx="1403556" cy="62084"/>
          </a:xfrm>
          <a:custGeom>
            <a:avLst/>
            <a:gdLst/>
            <a:ahLst/>
            <a:cxnLst/>
            <a:rect l="0" t="0" r="0" b="0"/>
            <a:pathLst>
              <a:path w="1403556" h="62084">
                <a:moveTo>
                  <a:pt x="115870" y="7761"/>
                </a:moveTo>
                <a:lnTo>
                  <a:pt x="156517" y="11881"/>
                </a:lnTo>
                <a:lnTo>
                  <a:pt x="173028" y="11605"/>
                </a:lnTo>
                <a:lnTo>
                  <a:pt x="219312" y="8099"/>
                </a:lnTo>
                <a:lnTo>
                  <a:pt x="263507" y="7806"/>
                </a:lnTo>
                <a:lnTo>
                  <a:pt x="302682" y="7770"/>
                </a:lnTo>
                <a:lnTo>
                  <a:pt x="347757" y="7763"/>
                </a:lnTo>
                <a:lnTo>
                  <a:pt x="385408" y="7762"/>
                </a:lnTo>
                <a:lnTo>
                  <a:pt x="427991" y="7762"/>
                </a:lnTo>
                <a:lnTo>
                  <a:pt x="469257" y="7761"/>
                </a:lnTo>
                <a:lnTo>
                  <a:pt x="512913" y="7761"/>
                </a:lnTo>
                <a:lnTo>
                  <a:pt x="558617" y="3641"/>
                </a:lnTo>
                <a:lnTo>
                  <a:pt x="604927" y="1079"/>
                </a:lnTo>
                <a:lnTo>
                  <a:pt x="647298" y="320"/>
                </a:lnTo>
                <a:lnTo>
                  <a:pt x="691280" y="95"/>
                </a:lnTo>
                <a:lnTo>
                  <a:pt x="737081" y="28"/>
                </a:lnTo>
                <a:lnTo>
                  <a:pt x="783421" y="9"/>
                </a:lnTo>
                <a:lnTo>
                  <a:pt x="825800" y="3"/>
                </a:lnTo>
                <a:lnTo>
                  <a:pt x="865665" y="1"/>
                </a:lnTo>
                <a:lnTo>
                  <a:pt x="908905" y="0"/>
                </a:lnTo>
                <a:lnTo>
                  <a:pt x="950365" y="0"/>
                </a:lnTo>
                <a:lnTo>
                  <a:pt x="989957" y="4120"/>
                </a:lnTo>
                <a:lnTo>
                  <a:pt x="1028996" y="6683"/>
                </a:lnTo>
                <a:lnTo>
                  <a:pt x="1074619" y="7548"/>
                </a:lnTo>
                <a:lnTo>
                  <a:pt x="1119147" y="7719"/>
                </a:lnTo>
                <a:lnTo>
                  <a:pt x="1160968" y="7753"/>
                </a:lnTo>
                <a:lnTo>
                  <a:pt x="1203946" y="13094"/>
                </a:lnTo>
                <a:lnTo>
                  <a:pt x="1248377" y="15309"/>
                </a:lnTo>
                <a:lnTo>
                  <a:pt x="1287649" y="15522"/>
                </a:lnTo>
                <a:lnTo>
                  <a:pt x="1243642" y="15522"/>
                </a:lnTo>
                <a:lnTo>
                  <a:pt x="1197836" y="15522"/>
                </a:lnTo>
                <a:lnTo>
                  <a:pt x="1158050" y="10189"/>
                </a:lnTo>
                <a:lnTo>
                  <a:pt x="1114675" y="8241"/>
                </a:lnTo>
                <a:lnTo>
                  <a:pt x="1075243" y="7903"/>
                </a:lnTo>
                <a:lnTo>
                  <a:pt x="1033090" y="7803"/>
                </a:lnTo>
                <a:lnTo>
                  <a:pt x="988694" y="7774"/>
                </a:lnTo>
                <a:lnTo>
                  <a:pt x="954799" y="7767"/>
                </a:lnTo>
                <a:lnTo>
                  <a:pt x="919612" y="7764"/>
                </a:lnTo>
                <a:lnTo>
                  <a:pt x="883853" y="7763"/>
                </a:lnTo>
                <a:lnTo>
                  <a:pt x="846976" y="8624"/>
                </a:lnTo>
                <a:lnTo>
                  <a:pt x="807590" y="11882"/>
                </a:lnTo>
                <a:lnTo>
                  <a:pt x="767090" y="13904"/>
                </a:lnTo>
                <a:lnTo>
                  <a:pt x="726094" y="14803"/>
                </a:lnTo>
                <a:lnTo>
                  <a:pt x="684877" y="15203"/>
                </a:lnTo>
                <a:lnTo>
                  <a:pt x="643563" y="15380"/>
                </a:lnTo>
                <a:lnTo>
                  <a:pt x="603067" y="15459"/>
                </a:lnTo>
                <a:lnTo>
                  <a:pt x="564948" y="15494"/>
                </a:lnTo>
                <a:lnTo>
                  <a:pt x="525585" y="17810"/>
                </a:lnTo>
                <a:lnTo>
                  <a:pt x="485094" y="20851"/>
                </a:lnTo>
                <a:lnTo>
                  <a:pt x="444103" y="22202"/>
                </a:lnTo>
                <a:lnTo>
                  <a:pt x="402889" y="22803"/>
                </a:lnTo>
                <a:lnTo>
                  <a:pt x="362438" y="23070"/>
                </a:lnTo>
                <a:lnTo>
                  <a:pt x="324338" y="23189"/>
                </a:lnTo>
                <a:lnTo>
                  <a:pt x="289583" y="25541"/>
                </a:lnTo>
                <a:lnTo>
                  <a:pt x="256027" y="28599"/>
                </a:lnTo>
                <a:lnTo>
                  <a:pt x="220992" y="29958"/>
                </a:lnTo>
                <a:lnTo>
                  <a:pt x="187599" y="32861"/>
                </a:lnTo>
                <a:lnTo>
                  <a:pt x="142009" y="37044"/>
                </a:lnTo>
                <a:lnTo>
                  <a:pt x="103493" y="38284"/>
                </a:lnTo>
                <a:lnTo>
                  <a:pt x="59577" y="42823"/>
                </a:lnTo>
                <a:lnTo>
                  <a:pt x="12185" y="46348"/>
                </a:lnTo>
                <a:lnTo>
                  <a:pt x="5686" y="46469"/>
                </a:lnTo>
                <a:lnTo>
                  <a:pt x="3609" y="47364"/>
                </a:lnTo>
                <a:lnTo>
                  <a:pt x="2223" y="48823"/>
                </a:lnTo>
                <a:lnTo>
                  <a:pt x="0" y="53241"/>
                </a:lnTo>
                <a:lnTo>
                  <a:pt x="21106" y="54232"/>
                </a:lnTo>
                <a:lnTo>
                  <a:pt x="66201" y="50199"/>
                </a:lnTo>
                <a:lnTo>
                  <a:pt x="104028" y="47643"/>
                </a:lnTo>
                <a:lnTo>
                  <a:pt x="152125" y="46886"/>
                </a:lnTo>
                <a:lnTo>
                  <a:pt x="186886" y="46709"/>
                </a:lnTo>
                <a:lnTo>
                  <a:pt x="222457" y="45767"/>
                </a:lnTo>
                <a:lnTo>
                  <a:pt x="258387" y="42475"/>
                </a:lnTo>
                <a:lnTo>
                  <a:pt x="299077" y="40436"/>
                </a:lnTo>
                <a:lnTo>
                  <a:pt x="343032" y="39530"/>
                </a:lnTo>
                <a:lnTo>
                  <a:pt x="388438" y="39128"/>
                </a:lnTo>
                <a:lnTo>
                  <a:pt x="434489" y="38949"/>
                </a:lnTo>
                <a:lnTo>
                  <a:pt x="482550" y="38869"/>
                </a:lnTo>
                <a:lnTo>
                  <a:pt x="508647" y="38848"/>
                </a:lnTo>
                <a:lnTo>
                  <a:pt x="535531" y="38834"/>
                </a:lnTo>
                <a:lnTo>
                  <a:pt x="561214" y="38825"/>
                </a:lnTo>
                <a:lnTo>
                  <a:pt x="586098" y="38818"/>
                </a:lnTo>
                <a:lnTo>
                  <a:pt x="610448" y="38814"/>
                </a:lnTo>
                <a:lnTo>
                  <a:pt x="636167" y="38811"/>
                </a:lnTo>
                <a:lnTo>
                  <a:pt x="662799" y="38809"/>
                </a:lnTo>
                <a:lnTo>
                  <a:pt x="690039" y="38808"/>
                </a:lnTo>
                <a:lnTo>
                  <a:pt x="717686" y="38807"/>
                </a:lnTo>
                <a:lnTo>
                  <a:pt x="745602" y="38807"/>
                </a:lnTo>
                <a:lnTo>
                  <a:pt x="773699" y="38806"/>
                </a:lnTo>
                <a:lnTo>
                  <a:pt x="801053" y="38806"/>
                </a:lnTo>
                <a:lnTo>
                  <a:pt x="827913" y="38806"/>
                </a:lnTo>
                <a:lnTo>
                  <a:pt x="854443" y="38806"/>
                </a:lnTo>
                <a:lnTo>
                  <a:pt x="881616" y="38806"/>
                </a:lnTo>
                <a:lnTo>
                  <a:pt x="909216" y="38806"/>
                </a:lnTo>
                <a:lnTo>
                  <a:pt x="937103" y="38806"/>
                </a:lnTo>
                <a:lnTo>
                  <a:pt x="963455" y="38806"/>
                </a:lnTo>
                <a:lnTo>
                  <a:pt x="988784" y="38806"/>
                </a:lnTo>
                <a:lnTo>
                  <a:pt x="1013431" y="38806"/>
                </a:lnTo>
                <a:lnTo>
                  <a:pt x="1061514" y="38806"/>
                </a:lnTo>
                <a:lnTo>
                  <a:pt x="1108753" y="38806"/>
                </a:lnTo>
                <a:lnTo>
                  <a:pt x="1155619" y="38806"/>
                </a:lnTo>
                <a:lnTo>
                  <a:pt x="1197720" y="38806"/>
                </a:lnTo>
                <a:lnTo>
                  <a:pt x="1236552" y="38806"/>
                </a:lnTo>
                <a:lnTo>
                  <a:pt x="1273933" y="38806"/>
                </a:lnTo>
                <a:lnTo>
                  <a:pt x="1320674" y="38806"/>
                </a:lnTo>
                <a:lnTo>
                  <a:pt x="1369068" y="38806"/>
                </a:lnTo>
                <a:lnTo>
                  <a:pt x="1381695" y="37943"/>
                </a:lnTo>
                <a:lnTo>
                  <a:pt x="1400908" y="32123"/>
                </a:lnTo>
                <a:lnTo>
                  <a:pt x="1401148" y="31764"/>
                </a:lnTo>
                <a:lnTo>
                  <a:pt x="1399115" y="31364"/>
                </a:lnTo>
                <a:lnTo>
                  <a:pt x="1356666" y="28757"/>
                </a:lnTo>
                <a:lnTo>
                  <a:pt x="1318169" y="24365"/>
                </a:lnTo>
                <a:lnTo>
                  <a:pt x="1277538" y="23604"/>
                </a:lnTo>
                <a:lnTo>
                  <a:pt x="1245582" y="23426"/>
                </a:lnTo>
                <a:lnTo>
                  <a:pt x="1210396" y="23347"/>
                </a:lnTo>
                <a:lnTo>
                  <a:pt x="1171761" y="23312"/>
                </a:lnTo>
                <a:lnTo>
                  <a:pt x="1131595" y="23296"/>
                </a:lnTo>
                <a:lnTo>
                  <a:pt x="1090747" y="23289"/>
                </a:lnTo>
                <a:lnTo>
                  <a:pt x="1049596" y="23286"/>
                </a:lnTo>
                <a:lnTo>
                  <a:pt x="1006012" y="23285"/>
                </a:lnTo>
                <a:lnTo>
                  <a:pt x="960771" y="23284"/>
                </a:lnTo>
                <a:lnTo>
                  <a:pt x="914793" y="23284"/>
                </a:lnTo>
                <a:lnTo>
                  <a:pt x="890805" y="23284"/>
                </a:lnTo>
                <a:lnTo>
                  <a:pt x="866189" y="23284"/>
                </a:lnTo>
                <a:lnTo>
                  <a:pt x="841155" y="23284"/>
                </a:lnTo>
                <a:lnTo>
                  <a:pt x="816704" y="23284"/>
                </a:lnTo>
                <a:lnTo>
                  <a:pt x="768840" y="23284"/>
                </a:lnTo>
                <a:lnTo>
                  <a:pt x="744349" y="24146"/>
                </a:lnTo>
                <a:lnTo>
                  <a:pt x="719398" y="25583"/>
                </a:lnTo>
                <a:lnTo>
                  <a:pt x="694140" y="27404"/>
                </a:lnTo>
                <a:lnTo>
                  <a:pt x="669541" y="28617"/>
                </a:lnTo>
                <a:lnTo>
                  <a:pt x="621512" y="29966"/>
                </a:lnTo>
                <a:lnTo>
                  <a:pt x="574295" y="30565"/>
                </a:lnTo>
                <a:lnTo>
                  <a:pt x="527440" y="31694"/>
                </a:lnTo>
                <a:lnTo>
                  <a:pt x="480745" y="35070"/>
                </a:lnTo>
                <a:lnTo>
                  <a:pt x="436421" y="37145"/>
                </a:lnTo>
                <a:lnTo>
                  <a:pt x="394587" y="38068"/>
                </a:lnTo>
                <a:lnTo>
                  <a:pt x="355874" y="38478"/>
                </a:lnTo>
                <a:lnTo>
                  <a:pt x="320846" y="40960"/>
                </a:lnTo>
                <a:lnTo>
                  <a:pt x="274336" y="44906"/>
                </a:lnTo>
                <a:lnTo>
                  <a:pt x="230948" y="48374"/>
                </a:lnTo>
                <a:lnTo>
                  <a:pt x="189923" y="52564"/>
                </a:lnTo>
                <a:lnTo>
                  <a:pt x="145158" y="58100"/>
                </a:lnTo>
                <a:lnTo>
                  <a:pt x="97295" y="61564"/>
                </a:lnTo>
                <a:lnTo>
                  <a:pt x="57731" y="62083"/>
                </a:lnTo>
                <a:lnTo>
                  <a:pt x="81706" y="61227"/>
                </a:lnTo>
                <a:lnTo>
                  <a:pt x="124721" y="55407"/>
                </a:lnTo>
                <a:lnTo>
                  <a:pt x="160939" y="50528"/>
                </a:lnTo>
                <a:lnTo>
                  <a:pt x="203098" y="47740"/>
                </a:lnTo>
                <a:lnTo>
                  <a:pt x="248359" y="46914"/>
                </a:lnTo>
                <a:lnTo>
                  <a:pt x="281398" y="46721"/>
                </a:lnTo>
                <a:lnTo>
                  <a:pt x="317064" y="46636"/>
                </a:lnTo>
                <a:lnTo>
                  <a:pt x="355913" y="46597"/>
                </a:lnTo>
                <a:lnTo>
                  <a:pt x="396175" y="44281"/>
                </a:lnTo>
                <a:lnTo>
                  <a:pt x="437928" y="41239"/>
                </a:lnTo>
                <a:lnTo>
                  <a:pt x="482354" y="39887"/>
                </a:lnTo>
                <a:lnTo>
                  <a:pt x="527970" y="39286"/>
                </a:lnTo>
                <a:lnTo>
                  <a:pt x="574976" y="39019"/>
                </a:lnTo>
                <a:lnTo>
                  <a:pt x="599584" y="38948"/>
                </a:lnTo>
                <a:lnTo>
                  <a:pt x="624612" y="38901"/>
                </a:lnTo>
                <a:lnTo>
                  <a:pt x="650784" y="38869"/>
                </a:lnTo>
                <a:lnTo>
                  <a:pt x="677718" y="38848"/>
                </a:lnTo>
                <a:lnTo>
                  <a:pt x="705159" y="38834"/>
                </a:lnTo>
                <a:lnTo>
                  <a:pt x="732077" y="38824"/>
                </a:lnTo>
                <a:lnTo>
                  <a:pt x="758646" y="38818"/>
                </a:lnTo>
                <a:lnTo>
                  <a:pt x="784981" y="38814"/>
                </a:lnTo>
                <a:lnTo>
                  <a:pt x="811162" y="39674"/>
                </a:lnTo>
                <a:lnTo>
                  <a:pt x="837239" y="41109"/>
                </a:lnTo>
                <a:lnTo>
                  <a:pt x="863247" y="42928"/>
                </a:lnTo>
                <a:lnTo>
                  <a:pt x="889210" y="44141"/>
                </a:lnTo>
                <a:lnTo>
                  <a:pt x="915141" y="44950"/>
                </a:lnTo>
                <a:lnTo>
                  <a:pt x="941053" y="45489"/>
                </a:lnTo>
                <a:lnTo>
                  <a:pt x="966950" y="45848"/>
                </a:lnTo>
                <a:lnTo>
                  <a:pt x="992839" y="46088"/>
                </a:lnTo>
                <a:lnTo>
                  <a:pt x="1018721" y="46247"/>
                </a:lnTo>
                <a:lnTo>
                  <a:pt x="1043737" y="46354"/>
                </a:lnTo>
                <a:lnTo>
                  <a:pt x="1092230" y="46472"/>
                </a:lnTo>
                <a:lnTo>
                  <a:pt x="1139653" y="46525"/>
                </a:lnTo>
                <a:lnTo>
                  <a:pt x="1184874" y="47410"/>
                </a:lnTo>
                <a:lnTo>
                  <a:pt x="1225094" y="50679"/>
                </a:lnTo>
                <a:lnTo>
                  <a:pt x="1263092" y="52706"/>
                </a:lnTo>
                <a:lnTo>
                  <a:pt x="1298376" y="53607"/>
                </a:lnTo>
                <a:lnTo>
                  <a:pt x="1340757" y="54977"/>
                </a:lnTo>
                <a:lnTo>
                  <a:pt x="1388594" y="61351"/>
                </a:lnTo>
                <a:lnTo>
                  <a:pt x="1396697" y="61761"/>
                </a:lnTo>
                <a:lnTo>
                  <a:pt x="1399203" y="61008"/>
                </a:lnTo>
                <a:lnTo>
                  <a:pt x="1400874" y="59644"/>
                </a:lnTo>
                <a:lnTo>
                  <a:pt x="1403555" y="55378"/>
                </a:lnTo>
                <a:lnTo>
                  <a:pt x="1395779" y="50519"/>
                </a:lnTo>
                <a:lnTo>
                  <a:pt x="1370642" y="47348"/>
                </a:lnTo>
                <a:lnTo>
                  <a:pt x="1331054" y="44422"/>
                </a:lnTo>
                <a:lnTo>
                  <a:pt x="1289979" y="40470"/>
                </a:lnTo>
                <a:lnTo>
                  <a:pt x="1241877" y="39299"/>
                </a:lnTo>
                <a:lnTo>
                  <a:pt x="1208749" y="38163"/>
                </a:lnTo>
                <a:lnTo>
                  <a:pt x="1171030" y="34783"/>
                </a:lnTo>
                <a:lnTo>
                  <a:pt x="1128970" y="32706"/>
                </a:lnTo>
                <a:lnTo>
                  <a:pt x="1085269" y="31783"/>
                </a:lnTo>
                <a:lnTo>
                  <a:pt x="1042850" y="31373"/>
                </a:lnTo>
                <a:lnTo>
                  <a:pt x="996402" y="33490"/>
                </a:lnTo>
                <a:lnTo>
                  <a:pt x="971943" y="35262"/>
                </a:lnTo>
                <a:lnTo>
                  <a:pt x="947014" y="36443"/>
                </a:lnTo>
                <a:lnTo>
                  <a:pt x="921771" y="37231"/>
                </a:lnTo>
                <a:lnTo>
                  <a:pt x="896319" y="37756"/>
                </a:lnTo>
                <a:lnTo>
                  <a:pt x="870727" y="38106"/>
                </a:lnTo>
                <a:lnTo>
                  <a:pt x="845043" y="38339"/>
                </a:lnTo>
                <a:lnTo>
                  <a:pt x="819296" y="38495"/>
                </a:lnTo>
                <a:lnTo>
                  <a:pt x="792646" y="38598"/>
                </a:lnTo>
                <a:lnTo>
                  <a:pt x="765394" y="38668"/>
                </a:lnTo>
                <a:lnTo>
                  <a:pt x="737739" y="38714"/>
                </a:lnTo>
                <a:lnTo>
                  <a:pt x="709817" y="38744"/>
                </a:lnTo>
                <a:lnTo>
                  <a:pt x="681717" y="38765"/>
                </a:lnTo>
                <a:lnTo>
                  <a:pt x="653497" y="38778"/>
                </a:lnTo>
                <a:lnTo>
                  <a:pt x="626924" y="38787"/>
                </a:lnTo>
                <a:lnTo>
                  <a:pt x="601446" y="38793"/>
                </a:lnTo>
                <a:lnTo>
                  <a:pt x="576700" y="38798"/>
                </a:lnTo>
                <a:lnTo>
                  <a:pt x="551580" y="38800"/>
                </a:lnTo>
                <a:lnTo>
                  <a:pt x="526209" y="38802"/>
                </a:lnTo>
                <a:lnTo>
                  <a:pt x="500673" y="38803"/>
                </a:lnTo>
                <a:lnTo>
                  <a:pt x="475024" y="39666"/>
                </a:lnTo>
                <a:lnTo>
                  <a:pt x="449301" y="41104"/>
                </a:lnTo>
                <a:lnTo>
                  <a:pt x="423530" y="42925"/>
                </a:lnTo>
                <a:lnTo>
                  <a:pt x="398587" y="44139"/>
                </a:lnTo>
                <a:lnTo>
                  <a:pt x="350177" y="45488"/>
                </a:lnTo>
                <a:lnTo>
                  <a:pt x="305091" y="46087"/>
                </a:lnTo>
                <a:lnTo>
                  <a:pt x="262920" y="47216"/>
                </a:lnTo>
                <a:lnTo>
                  <a:pt x="224055" y="50592"/>
                </a:lnTo>
                <a:lnTo>
                  <a:pt x="186661" y="52668"/>
                </a:lnTo>
                <a:lnTo>
                  <a:pt x="151644" y="53590"/>
                </a:lnTo>
                <a:lnTo>
                  <a:pt x="108552" y="54972"/>
                </a:lnTo>
                <a:lnTo>
                  <a:pt x="64951" y="60428"/>
                </a:lnTo>
                <a:lnTo>
                  <a:pt x="48398" y="60488"/>
                </a:lnTo>
                <a:lnTo>
                  <a:pt x="23838" y="54619"/>
                </a:lnTo>
                <a:lnTo>
                  <a:pt x="31304" y="50294"/>
                </a:lnTo>
                <a:lnTo>
                  <a:pt x="64970" y="47058"/>
                </a:lnTo>
                <a:lnTo>
                  <a:pt x="103612" y="42544"/>
                </a:lnTo>
                <a:lnTo>
                  <a:pt x="154675" y="3880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9700"/>
            <a:ext cx="10000869" cy="2644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82059" y="2857347"/>
                <a:ext cx="2152940" cy="5959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Comic Sans MS - 36"/>
                  </a:rPr>
                  <a:t>+30x+9</a:t>
                </a:r>
                <a:endParaRPr lang="en-US" sz="3200" b="1" baseline="70000" dirty="0">
                  <a:solidFill>
                    <a:srgbClr val="FF0000"/>
                  </a:solidFill>
                  <a:latin typeface="Comic Sans MS - 36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059" y="2857347"/>
                <a:ext cx="2152940" cy="595932"/>
              </a:xfrm>
              <a:prstGeom prst="rect">
                <a:avLst/>
              </a:prstGeom>
              <a:blipFill rotWithShape="1">
                <a:blip r:embed="rId3"/>
                <a:stretch>
                  <a:fillRect t="-11340" r="-1700"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95162" y="3409245"/>
                <a:ext cx="4962944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700" dirty="0" smtClean="0">
                    <a:solidFill>
                      <a:srgbClr val="0070C0"/>
                    </a:solidFill>
                    <a:latin typeface="Comic Sans MS - 36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7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700" dirty="0" smtClean="0">
                    <a:solidFill>
                      <a:srgbClr val="0070C0"/>
                    </a:solidFill>
                    <a:latin typeface="Comic Sans MS - 36"/>
                  </a:rPr>
                  <a:t>+30x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Comic Sans MS - 36"/>
                  </a:rPr>
                  <a:t>+___) = -9</a:t>
                </a:r>
                <a:endParaRPr lang="en-US" sz="2700" baseline="70000" dirty="0">
                  <a:solidFill>
                    <a:srgbClr val="0070C0"/>
                  </a:solidFill>
                  <a:latin typeface="Comic Sans MS - 36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162" y="3409245"/>
                <a:ext cx="4962944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2334" t="-9524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15059" y="4724400"/>
                <a:ext cx="4962944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700" dirty="0" smtClean="0">
                    <a:solidFill>
                      <a:srgbClr val="0070C0"/>
                    </a:solidFill>
                    <a:latin typeface="Comic Sans MS - 36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7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700" dirty="0" smtClean="0">
                    <a:solidFill>
                      <a:srgbClr val="0070C0"/>
                    </a:solidFill>
                    <a:latin typeface="Comic Sans MS - 36"/>
                  </a:rPr>
                  <a:t>+30x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Comic Sans MS - 36"/>
                  </a:rPr>
                  <a:t>+___)=____- 9</a:t>
                </a:r>
                <a:endParaRPr lang="en-US" sz="2700" baseline="70000" dirty="0">
                  <a:solidFill>
                    <a:srgbClr val="0070C0"/>
                  </a:solidFill>
                  <a:latin typeface="Comic Sans MS - 36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059" y="4724400"/>
                <a:ext cx="4962944" cy="507831"/>
              </a:xfrm>
              <a:prstGeom prst="rect">
                <a:avLst/>
              </a:prstGeom>
              <a:blipFill rotWithShape="1">
                <a:blip r:embed="rId5"/>
                <a:stretch>
                  <a:fillRect l="-2334" t="-9639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02852" y="4785078"/>
            <a:ext cx="728149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70C0"/>
                </a:solidFill>
                <a:latin typeface="Comic Sans MS - 25"/>
              </a:rPr>
              <a:t>225</a:t>
            </a:r>
            <a:endParaRPr lang="en-US" sz="1900">
              <a:solidFill>
                <a:srgbClr val="0070C0"/>
              </a:solidFill>
              <a:latin typeface="Comic Sans MS - 2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3837" y="4785954"/>
            <a:ext cx="728149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70C0"/>
                </a:solidFill>
                <a:latin typeface="Comic Sans MS - 25"/>
              </a:rPr>
              <a:t>225</a:t>
            </a:r>
            <a:endParaRPr lang="en-US" sz="1900" dirty="0">
              <a:solidFill>
                <a:srgbClr val="0070C0"/>
              </a:solidFill>
              <a:latin typeface="Comic Sans MS - 25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501900" y="4102269"/>
                <a:ext cx="4962944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700" dirty="0" smtClean="0">
                    <a:solidFill>
                      <a:srgbClr val="0070C0"/>
                    </a:solidFill>
                    <a:latin typeface="Comic Sans MS - 36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7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7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700" dirty="0" smtClean="0">
                    <a:solidFill>
                      <a:srgbClr val="0070C0"/>
                    </a:solidFill>
                    <a:latin typeface="Comic Sans MS - 36"/>
                  </a:rPr>
                  <a:t>+30x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Comic Sans MS - 36"/>
                  </a:rPr>
                  <a:t>+___)=____- 9</a:t>
                </a:r>
                <a:endParaRPr lang="en-US" sz="2700" baseline="70000" dirty="0">
                  <a:solidFill>
                    <a:srgbClr val="0070C0"/>
                  </a:solidFill>
                  <a:latin typeface="Comic Sans MS - 36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00" y="4102269"/>
                <a:ext cx="4962944" cy="507831"/>
              </a:xfrm>
              <a:prstGeom prst="rect">
                <a:avLst/>
              </a:prstGeom>
              <a:blipFill rotWithShape="1">
                <a:blip r:embed="rId6"/>
                <a:stretch>
                  <a:fillRect l="-2209" t="-9639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873092" y="4163822"/>
                <a:ext cx="835875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900" dirty="0" smtClean="0">
                    <a:solidFill>
                      <a:srgbClr val="0070C0"/>
                    </a:solidFill>
                    <a:latin typeface="Comic Sans MS - 25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900" baseline="70000" dirty="0">
                  <a:solidFill>
                    <a:srgbClr val="0070C0"/>
                  </a:solidFill>
                  <a:latin typeface="Comic Sans MS - 25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92" y="4163822"/>
                <a:ext cx="835875" cy="384721"/>
              </a:xfrm>
              <a:prstGeom prst="rect">
                <a:avLst/>
              </a:prstGeom>
              <a:blipFill rotWithShape="1">
                <a:blip r:embed="rId7"/>
                <a:stretch>
                  <a:fillRect l="-6569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633630" y="5334000"/>
                <a:ext cx="2609836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2700" dirty="0" smtClean="0">
                    <a:solidFill>
                      <a:srgbClr val="0070C0"/>
                    </a:solidFill>
                    <a:latin typeface="Comic Sans MS - 36"/>
                  </a:rPr>
                  <a:t>(x+15)</a:t>
                </a:r>
                <a14:m>
                  <m:oMath xmlns:m="http://schemas.openxmlformats.org/officeDocument/2006/math">
                    <m:r>
                      <a:rPr lang="en-US" sz="2700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^</m:t>
                    </m:r>
                    <m:r>
                      <a:rPr lang="en-US" sz="27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2 </m:t>
                    </m:r>
                  </m:oMath>
                </a14:m>
                <a:r>
                  <a:rPr lang="en-US" sz="2700" dirty="0" smtClean="0">
                    <a:solidFill>
                      <a:srgbClr val="0070C0"/>
                    </a:solidFill>
                    <a:latin typeface="Comic Sans MS - 36"/>
                  </a:rPr>
                  <a:t> = 216</a:t>
                </a:r>
                <a:endParaRPr lang="en-US" sz="2700" baseline="70000" dirty="0">
                  <a:solidFill>
                    <a:srgbClr val="0070C0"/>
                  </a:solidFill>
                  <a:latin typeface="Comic Sans MS - 36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30" y="5334000"/>
                <a:ext cx="2609836" cy="507831"/>
              </a:xfrm>
              <a:prstGeom prst="rect">
                <a:avLst/>
              </a:prstGeom>
              <a:blipFill rotWithShape="1">
                <a:blip r:embed="rId8"/>
                <a:stretch>
                  <a:fillRect l="-4206" t="-9639" r="-3505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860678" y="4163823"/>
                <a:ext cx="835875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900" dirty="0" smtClean="0">
                    <a:solidFill>
                      <a:srgbClr val="0070C0"/>
                    </a:solidFill>
                    <a:latin typeface="Comic Sans MS - 25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900" baseline="70000" dirty="0">
                  <a:solidFill>
                    <a:srgbClr val="0070C0"/>
                  </a:solidFill>
                  <a:latin typeface="Comic Sans MS - 25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678" y="4163823"/>
                <a:ext cx="835875" cy="384721"/>
              </a:xfrm>
              <a:prstGeom prst="rect">
                <a:avLst/>
              </a:prstGeom>
              <a:blipFill rotWithShape="1">
                <a:blip r:embed="rId9"/>
                <a:stretch>
                  <a:fillRect l="-6569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623928" y="5943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X+15 = ±√216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70235" y="6400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X= -15 ± 14.6969             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08418" y="6904688"/>
            <a:ext cx="5381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-.3031  and -29.6969  are the X-Intercepts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E99F1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200" y="1498600"/>
            <a:ext cx="47752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400" smtClean="0">
                <a:solidFill>
                  <a:srgbClr val="000000"/>
                </a:solidFill>
                <a:latin typeface="Arial - 72"/>
              </a:rPr>
              <a:t>"WE DO"  TIME</a:t>
            </a:r>
            <a:endParaRPr lang="en-US" sz="5400">
              <a:solidFill>
                <a:srgbClr val="000000"/>
              </a:solidFill>
              <a:latin typeface="Arial - 7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6" name="ShockwaveFlash1" r:id="rId2" imgW="2540160" imgH="762120"/>
        </mc:Choice>
        <mc:Fallback>
          <p:control name="ShockwaveFlash1" r:id="rId2" imgW="2540160" imgH="7621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5400" y="3835400"/>
                  <a:ext cx="25400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779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03200"/>
            <a:ext cx="9164447" cy="7011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8200" name="ShockwaveFlash1" r:id="rId2" imgW="2222640" imgH="660240"/>
        </mc:Choice>
        <mc:Fallback>
          <p:control name="ShockwaveFlash1" r:id="rId2" imgW="2222640" imgH="6602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5300" y="152400"/>
                  <a:ext cx="2222500" cy="660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673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9626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What is the form of a perfect square trinomial and how can it be used to complete a square when the C-term is unknown?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241800"/>
            <a:ext cx="8610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quadratic trinomial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I will determine if it is a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perfect square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and if not I will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complete the square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.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6751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63950" y="88900"/>
            <a:ext cx="2605660" cy="476124"/>
            <a:chOff x="3663950" y="88900"/>
            <a:chExt cx="2605660" cy="476124"/>
          </a:xfrm>
        </p:grpSpPr>
        <p:sp>
          <p:nvSpPr>
            <p:cNvPr id="2" name="Freeform 1"/>
            <p:cNvSpPr/>
            <p:nvPr/>
          </p:nvSpPr>
          <p:spPr>
            <a:xfrm>
              <a:off x="3663950" y="108077"/>
              <a:ext cx="2605660" cy="456947"/>
            </a:xfrm>
            <a:custGeom>
              <a:avLst/>
              <a:gdLst/>
              <a:ahLst/>
              <a:cxnLst/>
              <a:rect l="0" t="0" r="0" b="0"/>
              <a:pathLst>
                <a:path w="2605660" h="456947">
                  <a:moveTo>
                    <a:pt x="0" y="0"/>
                  </a:moveTo>
                  <a:lnTo>
                    <a:pt x="2605659" y="0"/>
                  </a:lnTo>
                  <a:lnTo>
                    <a:pt x="2605659" y="456946"/>
                  </a:lnTo>
                  <a:lnTo>
                    <a:pt x="0" y="45694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40200" y="88900"/>
              <a:ext cx="20828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400" b="1" smtClean="0">
                  <a:solidFill>
                    <a:srgbClr val="000000"/>
                  </a:solidFill>
                  <a:latin typeface="Arial - 32"/>
                </a:rPr>
                <a:t>Closure</a:t>
              </a:r>
              <a:endParaRPr lang="en-US" sz="2400" b="1">
                <a:solidFill>
                  <a:srgbClr val="000000"/>
                </a:solidFill>
                <a:latin typeface="Arial - 3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7800" y="1257300"/>
            <a:ext cx="130225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0" smtClean="0">
                <a:solidFill>
                  <a:srgbClr val="0000FF"/>
                </a:solidFill>
                <a:latin typeface="Comic Sans MS - 40"/>
              </a:rPr>
              <a:t>#1</a:t>
            </a:r>
            <a:endParaRPr lang="en-US" sz="3000">
              <a:solidFill>
                <a:srgbClr val="0000FF"/>
              </a:solidFill>
              <a:latin typeface="Comic Sans MS - 4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200" y="736600"/>
            <a:ext cx="85979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3"/>
              </a:rPr>
              <a:t>Which one is incorrect and why?</a:t>
            </a:r>
            <a:endParaRPr lang="en-US" sz="170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0800" y="1193800"/>
            <a:ext cx="1431163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smtClean="0">
                <a:solidFill>
                  <a:srgbClr val="FF0000"/>
                </a:solidFill>
                <a:latin typeface="Comic Sans MS - 41"/>
              </a:rPr>
              <a:t>#2</a:t>
            </a:r>
            <a:endParaRPr lang="en-US" sz="3100">
              <a:solidFill>
                <a:srgbClr val="FF0000"/>
              </a:solidFill>
              <a:latin typeface="Comic Sans MS - 41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28692" y="1714500"/>
            <a:ext cx="0" cy="589102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/>
          </p:cNvPicPr>
          <p:nvPr/>
        </p:nvPicPr>
        <p:blipFill>
          <a:blip r:embed="rId2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660400"/>
            <a:ext cx="5511800" cy="3187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558800"/>
            <a:ext cx="5600700" cy="3225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1968500"/>
            <a:ext cx="5283200" cy="2832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2997200"/>
            <a:ext cx="5676900" cy="309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2019300"/>
            <a:ext cx="6045200" cy="2806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7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3048000"/>
            <a:ext cx="5664200" cy="308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889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FFD7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8800" y="685800"/>
            <a:ext cx="177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HW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7500" y="2971800"/>
            <a:ext cx="67564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 - 43"/>
              </a:rPr>
              <a:t>None</a:t>
            </a:r>
            <a:endParaRPr lang="en-US" sz="3200" dirty="0">
              <a:solidFill>
                <a:srgbClr val="000000"/>
              </a:solidFill>
              <a:latin typeface="Arial - 43"/>
            </a:endParaRPr>
          </a:p>
        </p:txBody>
      </p:sp>
    </p:spTree>
    <p:extLst>
      <p:ext uri="{BB962C8B-B14F-4D97-AF65-F5344CB8AC3E}">
        <p14:creationId xmlns:p14="http://schemas.microsoft.com/office/powerpoint/2010/main" val="10695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6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0" y="1473200"/>
            <a:ext cx="3251200" cy="24929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real life situations using parabolas:</a:t>
            </a:r>
          </a:p>
          <a:p>
            <a:endParaRPr lang="en-US" sz="1200" smtClean="0">
              <a:solidFill>
                <a:srgbClr val="000000"/>
              </a:solidFill>
              <a:latin typeface="Arial - 16"/>
            </a:endParaRP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antennas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projectiles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    cannon balls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    bouncing balls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    catapults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     potato shooters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     pumpkin tosses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      kicked balls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craters</a:t>
            </a:r>
          </a:p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bridge arches</a:t>
            </a:r>
          </a:p>
          <a:p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</p:spTree>
    <p:extLst>
      <p:ext uri="{BB962C8B-B14F-4D97-AF65-F5344CB8AC3E}">
        <p14:creationId xmlns:p14="http://schemas.microsoft.com/office/powerpoint/2010/main" val="9764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" y="1371600"/>
            <a:ext cx="9626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 - 34"/>
              </a:rPr>
              <a:t>What is the form of a perfect square trinomial and how can it be used to complete a square when the C-term is unknown?</a:t>
            </a:r>
            <a:endParaRPr lang="en-US" sz="2600" dirty="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241800"/>
            <a:ext cx="8610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quadratic trinomial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I will determine if it is a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perfect square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and if not I will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complete the square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.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16583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3683000" y="3073400"/>
            <a:ext cx="2311400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link to interactive graphs</a:t>
            </a:r>
            <a:endParaRPr lang="en-US" sz="1100">
              <a:solidFill>
                <a:srgbClr val="000000"/>
              </a:solidFill>
              <a:latin typeface="Arial - 15"/>
            </a:endParaRPr>
          </a:p>
        </p:txBody>
      </p:sp>
    </p:spTree>
    <p:extLst>
      <p:ext uri="{BB962C8B-B14F-4D97-AF65-F5344CB8AC3E}">
        <p14:creationId xmlns:p14="http://schemas.microsoft.com/office/powerpoint/2010/main" val="1441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89" y="6367080"/>
            <a:ext cx="8712200" cy="143116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700" dirty="0" smtClean="0">
                <a:solidFill>
                  <a:srgbClr val="FFFF00"/>
                </a:solidFill>
                <a:latin typeface="Lucida Sans Unicode - 116"/>
              </a:rPr>
              <a:t>ax2+bx+c</a:t>
            </a:r>
            <a:endParaRPr lang="en-US" sz="8700" baseline="70000" dirty="0">
              <a:solidFill>
                <a:srgbClr val="FFFF00"/>
              </a:solidFill>
              <a:latin typeface="Lucida Sans Unicode - 11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508000"/>
            <a:ext cx="9931400" cy="21236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600" smtClean="0">
                <a:solidFill>
                  <a:srgbClr val="000000"/>
                </a:solidFill>
                <a:latin typeface="Garamond - 88"/>
              </a:rPr>
              <a:t>Quadratic Functions</a:t>
            </a:r>
          </a:p>
          <a:p>
            <a:r>
              <a:rPr lang="en-US" sz="6600" smtClean="0">
                <a:solidFill>
                  <a:srgbClr val="000000"/>
                </a:solidFill>
                <a:latin typeface="Garamond - 88"/>
              </a:rPr>
              <a:t>(</a:t>
            </a:r>
            <a:r>
              <a:rPr lang="en-US" sz="3500" smtClean="0">
                <a:solidFill>
                  <a:srgbClr val="000000"/>
                </a:solidFill>
                <a:latin typeface="Garamond - 47"/>
              </a:rPr>
              <a:t>factoring to find x-intercepts)</a:t>
            </a:r>
            <a:endParaRPr lang="en-US" sz="3500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300" y="5473700"/>
            <a:ext cx="28194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 - 23"/>
              </a:rPr>
              <a:t>you should know:</a:t>
            </a:r>
            <a:endParaRPr lang="en-US" sz="2400" dirty="0">
              <a:solidFill>
                <a:srgbClr val="0000FF"/>
              </a:solidFill>
              <a:latin typeface="Comic Sans MS - 2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9200" y="2832100"/>
            <a:ext cx="56388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 smtClean="0">
                <a:solidFill>
                  <a:srgbClr val="004040"/>
                </a:solidFill>
                <a:latin typeface="Comic Sans MS - 23"/>
              </a:rPr>
              <a:t>how to factor out a GCF</a:t>
            </a:r>
          </a:p>
          <a:p>
            <a:r>
              <a:rPr lang="en-US" sz="2000" dirty="0" smtClean="0">
                <a:solidFill>
                  <a:srgbClr val="004040"/>
                </a:solidFill>
                <a:latin typeface="Comic Sans MS - 23"/>
              </a:rPr>
              <a:t>how to factor by grouping</a:t>
            </a:r>
          </a:p>
          <a:p>
            <a:r>
              <a:rPr lang="en-US" sz="2000" dirty="0" smtClean="0">
                <a:solidFill>
                  <a:srgbClr val="004040"/>
                </a:solidFill>
                <a:latin typeface="Comic Sans MS - 23"/>
              </a:rPr>
              <a:t>how to factor into binomial when a=1</a:t>
            </a:r>
          </a:p>
          <a:p>
            <a:r>
              <a:rPr lang="en-US" sz="2000" dirty="0" smtClean="0">
                <a:solidFill>
                  <a:srgbClr val="004040"/>
                </a:solidFill>
                <a:latin typeface="Comic Sans MS - 23"/>
              </a:rPr>
              <a:t>how to factor into binomials when a≠1</a:t>
            </a:r>
            <a:endParaRPr lang="en-US" sz="2000" dirty="0">
              <a:solidFill>
                <a:srgbClr val="004040"/>
              </a:solidFill>
              <a:latin typeface="Comic Sans MS - 2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2870200"/>
            <a:ext cx="41148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 smtClean="0">
                <a:solidFill>
                  <a:srgbClr val="004040"/>
                </a:solidFill>
                <a:latin typeface="Comic Sans MS - 23"/>
              </a:rPr>
              <a:t>what you've learned:</a:t>
            </a:r>
            <a:endParaRPr lang="en-US" sz="2400" dirty="0">
              <a:solidFill>
                <a:srgbClr val="004040"/>
              </a:solidFill>
              <a:latin typeface="Comic Sans MS - 2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5511800"/>
            <a:ext cx="56388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Comic Sans MS - 23"/>
              </a:rPr>
              <a:t>how to complete the square</a:t>
            </a:r>
            <a:endParaRPr lang="en-US" sz="2400">
              <a:solidFill>
                <a:srgbClr val="FF0000"/>
              </a:solidFill>
              <a:latin typeface="Comic Sans MS - 23"/>
            </a:endParaRPr>
          </a:p>
        </p:txBody>
      </p:sp>
    </p:spTree>
    <p:extLst>
      <p:ext uri="{BB962C8B-B14F-4D97-AF65-F5344CB8AC3E}">
        <p14:creationId xmlns:p14="http://schemas.microsoft.com/office/powerpoint/2010/main" val="2399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968500"/>
            <a:ext cx="9902952" cy="3911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87400" y="228600"/>
            <a:ext cx="889416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Evaluate the first two binomial expressions.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085" y="1813052"/>
            <a:ext cx="7255510" cy="442722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6" name="ShockwaveFlash1" r:id="rId2" imgW="2540160" imgH="762120"/>
        </mc:Choice>
        <mc:Fallback>
          <p:control name="ShockwaveFlash1" r:id="rId2" imgW="2540160" imgH="7621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8700" y="952500"/>
                  <a:ext cx="25400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678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968500"/>
            <a:ext cx="9902952" cy="3911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87400" y="228600"/>
            <a:ext cx="889416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Evaluate the first two binomial expressions.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900" y="3048000"/>
            <a:ext cx="154498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(x+1)(x+1)</a:t>
            </a:r>
            <a:endParaRPr lang="en-US">
              <a:solidFill>
                <a:srgbClr val="388E8E"/>
              </a:solidFill>
              <a:latin typeface="Comic Sans MS - 2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79500" y="3632200"/>
                <a:ext cx="1394583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388E8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388E8E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388E8E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388E8E"/>
                    </a:solidFill>
                    <a:latin typeface="Comic Sans MS - 24"/>
                  </a:rPr>
                  <a:t>+x+x+1</a:t>
                </a:r>
                <a:endParaRPr lang="en-US" baseline="70000" dirty="0">
                  <a:solidFill>
                    <a:srgbClr val="388E8E"/>
                  </a:solidFill>
                  <a:latin typeface="Comic Sans MS - 24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0" y="3632200"/>
                <a:ext cx="1394583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43000" y="4330700"/>
                <a:ext cx="1249712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omic Sans MS - 24"/>
                  </a:rPr>
                  <a:t>+2x+1</a:t>
                </a:r>
                <a:endParaRPr lang="en-US" baseline="70000" dirty="0">
                  <a:solidFill>
                    <a:srgbClr val="0000FF"/>
                  </a:solidFill>
                  <a:latin typeface="Comic Sans MS - 24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330700"/>
                <a:ext cx="124971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43400" y="3035300"/>
            <a:ext cx="164576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(x+4)(x+4)</a:t>
            </a:r>
            <a:endParaRPr lang="en-US">
              <a:solidFill>
                <a:srgbClr val="388E8E"/>
              </a:solidFill>
              <a:latin typeface="Comic Sans MS - 2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165600" y="3657600"/>
                <a:ext cx="1970687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388E8E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388E8E"/>
                    </a:solidFill>
                    <a:latin typeface="Comic Sans MS - 24"/>
                  </a:rPr>
                  <a:t>+4x+4x+16</a:t>
                </a:r>
                <a:endParaRPr lang="en-US" baseline="70000" dirty="0">
                  <a:solidFill>
                    <a:srgbClr val="388E8E"/>
                  </a:solidFill>
                  <a:latin typeface="Comic Sans MS - 24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0" y="3657600"/>
                <a:ext cx="197068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381500" y="4343400"/>
                <a:ext cx="1441747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omic Sans MS - 24"/>
                  </a:rPr>
                  <a:t>+8x+16</a:t>
                </a:r>
                <a:endParaRPr lang="en-US" baseline="70000" dirty="0">
                  <a:solidFill>
                    <a:srgbClr val="0000FF"/>
                  </a:solidFill>
                  <a:latin typeface="Comic Sans MS - 24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4343400"/>
                <a:ext cx="144174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" name="SMARTInkShape-Group40"/>
          <p:cNvGrpSpPr/>
          <p:nvPr/>
        </p:nvGrpSpPr>
        <p:grpSpPr>
          <a:xfrm>
            <a:off x="979049" y="4862248"/>
            <a:ext cx="1768071" cy="667297"/>
            <a:chOff x="979049" y="4862248"/>
            <a:chExt cx="1768071" cy="667297"/>
          </a:xfrm>
        </p:grpSpPr>
        <p:sp>
          <p:nvSpPr>
            <p:cNvPr id="199" name="SMARTInkShape-170"/>
            <p:cNvSpPr/>
            <p:nvPr/>
          </p:nvSpPr>
          <p:spPr>
            <a:xfrm>
              <a:off x="995412" y="5041840"/>
              <a:ext cx="258244" cy="487705"/>
            </a:xfrm>
            <a:custGeom>
              <a:avLst/>
              <a:gdLst/>
              <a:ahLst/>
              <a:cxnLst/>
              <a:rect l="0" t="0" r="0" b="0"/>
              <a:pathLst>
                <a:path w="258244" h="487705">
                  <a:moveTo>
                    <a:pt x="245566" y="57756"/>
                  </a:moveTo>
                  <a:lnTo>
                    <a:pt x="245566" y="46363"/>
                  </a:lnTo>
                  <a:lnTo>
                    <a:pt x="247991" y="41171"/>
                  </a:lnTo>
                  <a:lnTo>
                    <a:pt x="251192" y="35833"/>
                  </a:lnTo>
                  <a:lnTo>
                    <a:pt x="258243" y="8297"/>
                  </a:lnTo>
                  <a:lnTo>
                    <a:pt x="256354" y="0"/>
                  </a:lnTo>
                  <a:lnTo>
                    <a:pt x="253668" y="153"/>
                  </a:lnTo>
                  <a:lnTo>
                    <a:pt x="225980" y="28984"/>
                  </a:lnTo>
                  <a:lnTo>
                    <a:pt x="206968" y="58540"/>
                  </a:lnTo>
                  <a:lnTo>
                    <a:pt x="185494" y="94999"/>
                  </a:lnTo>
                  <a:lnTo>
                    <a:pt x="161512" y="131608"/>
                  </a:lnTo>
                  <a:lnTo>
                    <a:pt x="144768" y="162302"/>
                  </a:lnTo>
                  <a:lnTo>
                    <a:pt x="128287" y="194437"/>
                  </a:lnTo>
                  <a:lnTo>
                    <a:pt x="111883" y="226090"/>
                  </a:lnTo>
                  <a:lnTo>
                    <a:pt x="92469" y="264116"/>
                  </a:lnTo>
                  <a:lnTo>
                    <a:pt x="80149" y="295647"/>
                  </a:lnTo>
                  <a:lnTo>
                    <a:pt x="64036" y="334548"/>
                  </a:lnTo>
                  <a:lnTo>
                    <a:pt x="52094" y="368507"/>
                  </a:lnTo>
                  <a:lnTo>
                    <a:pt x="40977" y="401490"/>
                  </a:lnTo>
                  <a:lnTo>
                    <a:pt x="24561" y="441752"/>
                  </a:lnTo>
                  <a:lnTo>
                    <a:pt x="1617" y="481297"/>
                  </a:lnTo>
                  <a:lnTo>
                    <a:pt x="319" y="487704"/>
                  </a:lnTo>
                  <a:lnTo>
                    <a:pt x="0" y="4834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1"/>
            <p:cNvSpPr/>
            <p:nvPr/>
          </p:nvSpPr>
          <p:spPr>
            <a:xfrm>
              <a:off x="979049" y="5083234"/>
              <a:ext cx="270116" cy="380913"/>
            </a:xfrm>
            <a:custGeom>
              <a:avLst/>
              <a:gdLst/>
              <a:ahLst/>
              <a:cxnLst/>
              <a:rect l="0" t="0" r="0" b="0"/>
              <a:pathLst>
                <a:path w="270116" h="380913">
                  <a:moveTo>
                    <a:pt x="8177" y="8176"/>
                  </a:moveTo>
                  <a:lnTo>
                    <a:pt x="0" y="0"/>
                  </a:lnTo>
                  <a:lnTo>
                    <a:pt x="38712" y="38712"/>
                  </a:lnTo>
                  <a:lnTo>
                    <a:pt x="68994" y="76420"/>
                  </a:lnTo>
                  <a:lnTo>
                    <a:pt x="83900" y="93679"/>
                  </a:lnTo>
                  <a:lnTo>
                    <a:pt x="104844" y="131440"/>
                  </a:lnTo>
                  <a:lnTo>
                    <a:pt x="128689" y="171951"/>
                  </a:lnTo>
                  <a:lnTo>
                    <a:pt x="137227" y="188287"/>
                  </a:lnTo>
                  <a:lnTo>
                    <a:pt x="168368" y="229189"/>
                  </a:lnTo>
                  <a:lnTo>
                    <a:pt x="196341" y="270114"/>
                  </a:lnTo>
                  <a:lnTo>
                    <a:pt x="218091" y="305416"/>
                  </a:lnTo>
                  <a:lnTo>
                    <a:pt x="241975" y="344749"/>
                  </a:lnTo>
                  <a:lnTo>
                    <a:pt x="249852" y="356096"/>
                  </a:lnTo>
                  <a:lnTo>
                    <a:pt x="255400" y="368077"/>
                  </a:lnTo>
                  <a:lnTo>
                    <a:pt x="265893" y="380377"/>
                  </a:lnTo>
                  <a:lnTo>
                    <a:pt x="267300" y="380912"/>
                  </a:lnTo>
                  <a:lnTo>
                    <a:pt x="268238" y="380360"/>
                  </a:lnTo>
                  <a:lnTo>
                    <a:pt x="270115" y="3765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2"/>
            <p:cNvSpPr/>
            <p:nvPr/>
          </p:nvSpPr>
          <p:spPr>
            <a:xfrm>
              <a:off x="1216421" y="4862248"/>
              <a:ext cx="180084" cy="171864"/>
            </a:xfrm>
            <a:custGeom>
              <a:avLst/>
              <a:gdLst/>
              <a:ahLst/>
              <a:cxnLst/>
              <a:rect l="0" t="0" r="0" b="0"/>
              <a:pathLst>
                <a:path w="180084" h="171864">
                  <a:moveTo>
                    <a:pt x="0" y="32709"/>
                  </a:moveTo>
                  <a:lnTo>
                    <a:pt x="0" y="9636"/>
                  </a:lnTo>
                  <a:lnTo>
                    <a:pt x="4346" y="4246"/>
                  </a:lnTo>
                  <a:lnTo>
                    <a:pt x="8905" y="1869"/>
                  </a:lnTo>
                  <a:lnTo>
                    <a:pt x="28458" y="217"/>
                  </a:lnTo>
                  <a:lnTo>
                    <a:pt x="50380" y="0"/>
                  </a:lnTo>
                  <a:lnTo>
                    <a:pt x="63940" y="4322"/>
                  </a:lnTo>
                  <a:lnTo>
                    <a:pt x="91779" y="21890"/>
                  </a:lnTo>
                  <a:lnTo>
                    <a:pt x="101723" y="39796"/>
                  </a:lnTo>
                  <a:lnTo>
                    <a:pt x="105023" y="50675"/>
                  </a:lnTo>
                  <a:lnTo>
                    <a:pt x="103370" y="59187"/>
                  </a:lnTo>
                  <a:lnTo>
                    <a:pt x="99751" y="74206"/>
                  </a:lnTo>
                  <a:lnTo>
                    <a:pt x="96253" y="90177"/>
                  </a:lnTo>
                  <a:lnTo>
                    <a:pt x="83415" y="117315"/>
                  </a:lnTo>
                  <a:lnTo>
                    <a:pt x="61673" y="144412"/>
                  </a:lnTo>
                  <a:lnTo>
                    <a:pt x="57683" y="162656"/>
                  </a:lnTo>
                  <a:lnTo>
                    <a:pt x="57470" y="167165"/>
                  </a:lnTo>
                  <a:lnTo>
                    <a:pt x="58323" y="168733"/>
                  </a:lnTo>
                  <a:lnTo>
                    <a:pt x="59801" y="169775"/>
                  </a:lnTo>
                  <a:lnTo>
                    <a:pt x="64778" y="170935"/>
                  </a:lnTo>
                  <a:lnTo>
                    <a:pt x="101167" y="171827"/>
                  </a:lnTo>
                  <a:lnTo>
                    <a:pt x="125015" y="167140"/>
                  </a:lnTo>
                  <a:lnTo>
                    <a:pt x="163682" y="171508"/>
                  </a:lnTo>
                  <a:lnTo>
                    <a:pt x="180083" y="1718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3"/>
            <p:cNvSpPr/>
            <p:nvPr/>
          </p:nvSpPr>
          <p:spPr>
            <a:xfrm>
              <a:off x="1568400" y="5107780"/>
              <a:ext cx="32743" cy="319239"/>
            </a:xfrm>
            <a:custGeom>
              <a:avLst/>
              <a:gdLst/>
              <a:ahLst/>
              <a:cxnLst/>
              <a:rect l="0" t="0" r="0" b="0"/>
              <a:pathLst>
                <a:path w="32743" h="319239">
                  <a:moveTo>
                    <a:pt x="0" y="0"/>
                  </a:moveTo>
                  <a:lnTo>
                    <a:pt x="0" y="11395"/>
                  </a:lnTo>
                  <a:lnTo>
                    <a:pt x="7427" y="50540"/>
                  </a:lnTo>
                  <a:lnTo>
                    <a:pt x="8086" y="90230"/>
                  </a:lnTo>
                  <a:lnTo>
                    <a:pt x="8166" y="128447"/>
                  </a:lnTo>
                  <a:lnTo>
                    <a:pt x="8182" y="163214"/>
                  </a:lnTo>
                  <a:lnTo>
                    <a:pt x="12530" y="200702"/>
                  </a:lnTo>
                  <a:lnTo>
                    <a:pt x="16522" y="235695"/>
                  </a:lnTo>
                  <a:lnTo>
                    <a:pt x="23319" y="271160"/>
                  </a:lnTo>
                  <a:lnTo>
                    <a:pt x="25394" y="306987"/>
                  </a:lnTo>
                  <a:lnTo>
                    <a:pt x="32742" y="319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4"/>
            <p:cNvSpPr/>
            <p:nvPr/>
          </p:nvSpPr>
          <p:spPr>
            <a:xfrm>
              <a:off x="1519287" y="5271492"/>
              <a:ext cx="114598" cy="8188"/>
            </a:xfrm>
            <a:custGeom>
              <a:avLst/>
              <a:gdLst/>
              <a:ahLst/>
              <a:cxnLst/>
              <a:rect l="0" t="0" r="0" b="0"/>
              <a:pathLst>
                <a:path w="114598" h="8188">
                  <a:moveTo>
                    <a:pt x="0" y="0"/>
                  </a:moveTo>
                  <a:lnTo>
                    <a:pt x="38720" y="0"/>
                  </a:lnTo>
                  <a:lnTo>
                    <a:pt x="76429" y="910"/>
                  </a:lnTo>
                  <a:lnTo>
                    <a:pt x="114597" y="8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5"/>
            <p:cNvSpPr/>
            <p:nvPr/>
          </p:nvSpPr>
          <p:spPr>
            <a:xfrm>
              <a:off x="1740296" y="5066883"/>
              <a:ext cx="302867" cy="357991"/>
            </a:xfrm>
            <a:custGeom>
              <a:avLst/>
              <a:gdLst/>
              <a:ahLst/>
              <a:cxnLst/>
              <a:rect l="0" t="0" r="0" b="0"/>
              <a:pathLst>
                <a:path w="302867" h="357991">
                  <a:moveTo>
                    <a:pt x="0" y="8156"/>
                  </a:moveTo>
                  <a:lnTo>
                    <a:pt x="4346" y="3811"/>
                  </a:lnTo>
                  <a:lnTo>
                    <a:pt x="8905" y="1677"/>
                  </a:lnTo>
                  <a:lnTo>
                    <a:pt x="44175" y="0"/>
                  </a:lnTo>
                  <a:lnTo>
                    <a:pt x="83279" y="11366"/>
                  </a:lnTo>
                  <a:lnTo>
                    <a:pt x="106834" y="23558"/>
                  </a:lnTo>
                  <a:lnTo>
                    <a:pt x="140917" y="58220"/>
                  </a:lnTo>
                  <a:lnTo>
                    <a:pt x="154490" y="74972"/>
                  </a:lnTo>
                  <a:lnTo>
                    <a:pt x="167245" y="105767"/>
                  </a:lnTo>
                  <a:lnTo>
                    <a:pt x="176784" y="143288"/>
                  </a:lnTo>
                  <a:lnTo>
                    <a:pt x="184461" y="182297"/>
                  </a:lnTo>
                  <a:lnTo>
                    <a:pt x="186231" y="218210"/>
                  </a:lnTo>
                  <a:lnTo>
                    <a:pt x="181399" y="255429"/>
                  </a:lnTo>
                  <a:lnTo>
                    <a:pt x="169193" y="293370"/>
                  </a:lnTo>
                  <a:lnTo>
                    <a:pt x="148972" y="328875"/>
                  </a:lnTo>
                  <a:lnTo>
                    <a:pt x="118080" y="352897"/>
                  </a:lnTo>
                  <a:lnTo>
                    <a:pt x="101179" y="357990"/>
                  </a:lnTo>
                  <a:lnTo>
                    <a:pt x="90141" y="356756"/>
                  </a:lnTo>
                  <a:lnTo>
                    <a:pt x="62770" y="350763"/>
                  </a:lnTo>
                  <a:lnTo>
                    <a:pt x="39818" y="333592"/>
                  </a:lnTo>
                  <a:lnTo>
                    <a:pt x="30494" y="320538"/>
                  </a:lnTo>
                  <a:lnTo>
                    <a:pt x="26316" y="305151"/>
                  </a:lnTo>
                  <a:lnTo>
                    <a:pt x="25078" y="293416"/>
                  </a:lnTo>
                  <a:lnTo>
                    <a:pt x="27214" y="287129"/>
                  </a:lnTo>
                  <a:lnTo>
                    <a:pt x="29057" y="284180"/>
                  </a:lnTo>
                  <a:lnTo>
                    <a:pt x="40341" y="275682"/>
                  </a:lnTo>
                  <a:lnTo>
                    <a:pt x="79821" y="266239"/>
                  </a:lnTo>
                  <a:lnTo>
                    <a:pt x="119822" y="268389"/>
                  </a:lnTo>
                  <a:lnTo>
                    <a:pt x="157366" y="272183"/>
                  </a:lnTo>
                  <a:lnTo>
                    <a:pt x="188814" y="278898"/>
                  </a:lnTo>
                  <a:lnTo>
                    <a:pt x="218747" y="289073"/>
                  </a:lnTo>
                  <a:lnTo>
                    <a:pt x="253305" y="304463"/>
                  </a:lnTo>
                  <a:lnTo>
                    <a:pt x="294136" y="321838"/>
                  </a:lnTo>
                  <a:lnTo>
                    <a:pt x="302866" y="3273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76"/>
            <p:cNvSpPr/>
            <p:nvPr/>
          </p:nvSpPr>
          <p:spPr>
            <a:xfrm>
              <a:off x="2100461" y="5197821"/>
              <a:ext cx="114598" cy="196455"/>
            </a:xfrm>
            <a:custGeom>
              <a:avLst/>
              <a:gdLst/>
              <a:ahLst/>
              <a:cxnLst/>
              <a:rect l="0" t="0" r="0" b="0"/>
              <a:pathLst>
                <a:path w="114598" h="196455">
                  <a:moveTo>
                    <a:pt x="114597" y="0"/>
                  </a:moveTo>
                  <a:lnTo>
                    <a:pt x="114597" y="19244"/>
                  </a:lnTo>
                  <a:lnTo>
                    <a:pt x="110252" y="31675"/>
                  </a:lnTo>
                  <a:lnTo>
                    <a:pt x="79622" y="69221"/>
                  </a:lnTo>
                  <a:lnTo>
                    <a:pt x="58835" y="106905"/>
                  </a:lnTo>
                  <a:lnTo>
                    <a:pt x="31526" y="144177"/>
                  </a:lnTo>
                  <a:lnTo>
                    <a:pt x="10669" y="179348"/>
                  </a:lnTo>
                  <a:lnTo>
                    <a:pt x="8380" y="185212"/>
                  </a:lnTo>
                  <a:lnTo>
                    <a:pt x="0" y="1964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77"/>
            <p:cNvSpPr/>
            <p:nvPr/>
          </p:nvSpPr>
          <p:spPr>
            <a:xfrm>
              <a:off x="2075904" y="5214193"/>
              <a:ext cx="237382" cy="286496"/>
            </a:xfrm>
            <a:custGeom>
              <a:avLst/>
              <a:gdLst/>
              <a:ahLst/>
              <a:cxnLst/>
              <a:rect l="0" t="0" r="0" b="0"/>
              <a:pathLst>
                <a:path w="237382" h="286496">
                  <a:moveTo>
                    <a:pt x="0" y="0"/>
                  </a:moveTo>
                  <a:lnTo>
                    <a:pt x="16584" y="19010"/>
                  </a:lnTo>
                  <a:lnTo>
                    <a:pt x="41665" y="55824"/>
                  </a:lnTo>
                  <a:lnTo>
                    <a:pt x="74845" y="96551"/>
                  </a:lnTo>
                  <a:lnTo>
                    <a:pt x="104219" y="130638"/>
                  </a:lnTo>
                  <a:lnTo>
                    <a:pt x="132152" y="167992"/>
                  </a:lnTo>
                  <a:lnTo>
                    <a:pt x="163035" y="203868"/>
                  </a:lnTo>
                  <a:lnTo>
                    <a:pt x="193276" y="241120"/>
                  </a:lnTo>
                  <a:lnTo>
                    <a:pt x="237381" y="2864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78"/>
            <p:cNvSpPr/>
            <p:nvPr/>
          </p:nvSpPr>
          <p:spPr>
            <a:xfrm>
              <a:off x="2411511" y="5214193"/>
              <a:ext cx="73671" cy="270124"/>
            </a:xfrm>
            <a:custGeom>
              <a:avLst/>
              <a:gdLst/>
              <a:ahLst/>
              <a:cxnLst/>
              <a:rect l="0" t="0" r="0" b="0"/>
              <a:pathLst>
                <a:path w="73671" h="270124">
                  <a:moveTo>
                    <a:pt x="0" y="0"/>
                  </a:moveTo>
                  <a:lnTo>
                    <a:pt x="0" y="11394"/>
                  </a:lnTo>
                  <a:lnTo>
                    <a:pt x="2426" y="16584"/>
                  </a:lnTo>
                  <a:lnTo>
                    <a:pt x="4346" y="19242"/>
                  </a:lnTo>
                  <a:lnTo>
                    <a:pt x="12194" y="53923"/>
                  </a:lnTo>
                  <a:lnTo>
                    <a:pt x="15546" y="88431"/>
                  </a:lnTo>
                  <a:lnTo>
                    <a:pt x="18634" y="122467"/>
                  </a:lnTo>
                  <a:lnTo>
                    <a:pt x="27733" y="159808"/>
                  </a:lnTo>
                  <a:lnTo>
                    <a:pt x="43004" y="195683"/>
                  </a:lnTo>
                  <a:lnTo>
                    <a:pt x="52654" y="232934"/>
                  </a:lnTo>
                  <a:lnTo>
                    <a:pt x="73670" y="270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79"/>
            <p:cNvSpPr/>
            <p:nvPr/>
          </p:nvSpPr>
          <p:spPr>
            <a:xfrm>
              <a:off x="2370584" y="5336977"/>
              <a:ext cx="188268" cy="32744"/>
            </a:xfrm>
            <a:custGeom>
              <a:avLst/>
              <a:gdLst/>
              <a:ahLst/>
              <a:cxnLst/>
              <a:rect l="0" t="0" r="0" b="0"/>
              <a:pathLst>
                <a:path w="188268" h="32744">
                  <a:moveTo>
                    <a:pt x="0" y="0"/>
                  </a:moveTo>
                  <a:lnTo>
                    <a:pt x="15781" y="910"/>
                  </a:lnTo>
                  <a:lnTo>
                    <a:pt x="53249" y="13051"/>
                  </a:lnTo>
                  <a:lnTo>
                    <a:pt x="91397" y="18140"/>
                  </a:lnTo>
                  <a:lnTo>
                    <a:pt x="123185" y="25081"/>
                  </a:lnTo>
                  <a:lnTo>
                    <a:pt x="157828" y="31229"/>
                  </a:lnTo>
                  <a:lnTo>
                    <a:pt x="188267" y="327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80"/>
            <p:cNvSpPr/>
            <p:nvPr/>
          </p:nvSpPr>
          <p:spPr>
            <a:xfrm>
              <a:off x="2689820" y="5206008"/>
              <a:ext cx="57300" cy="278309"/>
            </a:xfrm>
            <a:custGeom>
              <a:avLst/>
              <a:gdLst/>
              <a:ahLst/>
              <a:cxnLst/>
              <a:rect l="0" t="0" r="0" b="0"/>
              <a:pathLst>
                <a:path w="57300" h="278309">
                  <a:moveTo>
                    <a:pt x="0" y="0"/>
                  </a:moveTo>
                  <a:lnTo>
                    <a:pt x="910" y="15781"/>
                  </a:lnTo>
                  <a:lnTo>
                    <a:pt x="8337" y="53249"/>
                  </a:lnTo>
                  <a:lnTo>
                    <a:pt x="16940" y="88972"/>
                  </a:lnTo>
                  <a:lnTo>
                    <a:pt x="27397" y="126918"/>
                  </a:lnTo>
                  <a:lnTo>
                    <a:pt x="37312" y="163820"/>
                  </a:lnTo>
                  <a:lnTo>
                    <a:pt x="40766" y="194565"/>
                  </a:lnTo>
                  <a:lnTo>
                    <a:pt x="49620" y="235122"/>
                  </a:lnTo>
                  <a:lnTo>
                    <a:pt x="57299" y="278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41"/>
          <p:cNvGrpSpPr/>
          <p:nvPr/>
        </p:nvGrpSpPr>
        <p:grpSpPr>
          <a:xfrm>
            <a:off x="4343302" y="4977150"/>
            <a:ext cx="1978812" cy="638136"/>
            <a:chOff x="4343302" y="4977150"/>
            <a:chExt cx="1978812" cy="638136"/>
          </a:xfrm>
        </p:grpSpPr>
        <p:sp>
          <p:nvSpPr>
            <p:cNvPr id="257" name="SMARTInkShape-181"/>
            <p:cNvSpPr/>
            <p:nvPr/>
          </p:nvSpPr>
          <p:spPr>
            <a:xfrm>
              <a:off x="4384229" y="5165080"/>
              <a:ext cx="147340" cy="392907"/>
            </a:xfrm>
            <a:custGeom>
              <a:avLst/>
              <a:gdLst/>
              <a:ahLst/>
              <a:cxnLst/>
              <a:rect l="0" t="0" r="0" b="0"/>
              <a:pathLst>
                <a:path w="147340" h="392907">
                  <a:moveTo>
                    <a:pt x="147339" y="0"/>
                  </a:moveTo>
                  <a:lnTo>
                    <a:pt x="147339" y="11394"/>
                  </a:lnTo>
                  <a:lnTo>
                    <a:pt x="144914" y="16584"/>
                  </a:lnTo>
                  <a:lnTo>
                    <a:pt x="142994" y="19242"/>
                  </a:lnTo>
                  <a:lnTo>
                    <a:pt x="130399" y="59943"/>
                  </a:lnTo>
                  <a:lnTo>
                    <a:pt x="125039" y="82638"/>
                  </a:lnTo>
                  <a:lnTo>
                    <a:pt x="116544" y="122887"/>
                  </a:lnTo>
                  <a:lnTo>
                    <a:pt x="103580" y="163725"/>
                  </a:lnTo>
                  <a:lnTo>
                    <a:pt x="87601" y="204640"/>
                  </a:lnTo>
                  <a:lnTo>
                    <a:pt x="72076" y="241727"/>
                  </a:lnTo>
                  <a:lnTo>
                    <a:pt x="54625" y="277551"/>
                  </a:lnTo>
                  <a:lnTo>
                    <a:pt x="39051" y="308475"/>
                  </a:lnTo>
                  <a:lnTo>
                    <a:pt x="26426" y="329085"/>
                  </a:lnTo>
                  <a:lnTo>
                    <a:pt x="8349" y="367778"/>
                  </a:lnTo>
                  <a:lnTo>
                    <a:pt x="2473" y="382126"/>
                  </a:lnTo>
                  <a:lnTo>
                    <a:pt x="0" y="392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82"/>
            <p:cNvSpPr/>
            <p:nvPr/>
          </p:nvSpPr>
          <p:spPr>
            <a:xfrm>
              <a:off x="4343302" y="5206008"/>
              <a:ext cx="278308" cy="409278"/>
            </a:xfrm>
            <a:custGeom>
              <a:avLst/>
              <a:gdLst/>
              <a:ahLst/>
              <a:cxnLst/>
              <a:rect l="0" t="0" r="0" b="0"/>
              <a:pathLst>
                <a:path w="278308" h="409278">
                  <a:moveTo>
                    <a:pt x="0" y="0"/>
                  </a:moveTo>
                  <a:lnTo>
                    <a:pt x="4344" y="0"/>
                  </a:lnTo>
                  <a:lnTo>
                    <a:pt x="8903" y="2424"/>
                  </a:lnTo>
                  <a:lnTo>
                    <a:pt x="44089" y="35950"/>
                  </a:lnTo>
                  <a:lnTo>
                    <a:pt x="82271" y="74092"/>
                  </a:lnTo>
                  <a:lnTo>
                    <a:pt x="112253" y="108920"/>
                  </a:lnTo>
                  <a:lnTo>
                    <a:pt x="132698" y="139897"/>
                  </a:lnTo>
                  <a:lnTo>
                    <a:pt x="153611" y="172116"/>
                  </a:lnTo>
                  <a:lnTo>
                    <a:pt x="173754" y="204704"/>
                  </a:lnTo>
                  <a:lnTo>
                    <a:pt x="194577" y="239825"/>
                  </a:lnTo>
                  <a:lnTo>
                    <a:pt x="212267" y="276608"/>
                  </a:lnTo>
                  <a:lnTo>
                    <a:pt x="229029" y="310548"/>
                  </a:lnTo>
                  <a:lnTo>
                    <a:pt x="243091" y="343644"/>
                  </a:lnTo>
                  <a:lnTo>
                    <a:pt x="255443" y="371641"/>
                  </a:lnTo>
                  <a:lnTo>
                    <a:pt x="278307" y="409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83"/>
            <p:cNvSpPr/>
            <p:nvPr/>
          </p:nvSpPr>
          <p:spPr>
            <a:xfrm>
              <a:off x="4564311" y="4977150"/>
              <a:ext cx="188268" cy="203820"/>
            </a:xfrm>
            <a:custGeom>
              <a:avLst/>
              <a:gdLst/>
              <a:ahLst/>
              <a:cxnLst/>
              <a:rect l="0" t="0" r="0" b="0"/>
              <a:pathLst>
                <a:path w="188268" h="203820">
                  <a:moveTo>
                    <a:pt x="0" y="7848"/>
                  </a:moveTo>
                  <a:lnTo>
                    <a:pt x="0" y="3503"/>
                  </a:lnTo>
                  <a:lnTo>
                    <a:pt x="909" y="2223"/>
                  </a:lnTo>
                  <a:lnTo>
                    <a:pt x="2425" y="1369"/>
                  </a:lnTo>
                  <a:lnTo>
                    <a:pt x="11393" y="0"/>
                  </a:lnTo>
                  <a:lnTo>
                    <a:pt x="44003" y="592"/>
                  </a:lnTo>
                  <a:lnTo>
                    <a:pt x="81875" y="16248"/>
                  </a:lnTo>
                  <a:lnTo>
                    <a:pt x="108232" y="30614"/>
                  </a:lnTo>
                  <a:lnTo>
                    <a:pt x="115710" y="39491"/>
                  </a:lnTo>
                  <a:lnTo>
                    <a:pt x="119640" y="49501"/>
                  </a:lnTo>
                  <a:lnTo>
                    <a:pt x="122162" y="70747"/>
                  </a:lnTo>
                  <a:lnTo>
                    <a:pt x="118254" y="87018"/>
                  </a:lnTo>
                  <a:lnTo>
                    <a:pt x="107875" y="108812"/>
                  </a:lnTo>
                  <a:lnTo>
                    <a:pt x="72402" y="148115"/>
                  </a:lnTo>
                  <a:lnTo>
                    <a:pt x="61224" y="165951"/>
                  </a:lnTo>
                  <a:lnTo>
                    <a:pt x="58074" y="179176"/>
                  </a:lnTo>
                  <a:lnTo>
                    <a:pt x="57815" y="182094"/>
                  </a:lnTo>
                  <a:lnTo>
                    <a:pt x="59954" y="187761"/>
                  </a:lnTo>
                  <a:lnTo>
                    <a:pt x="68737" y="198811"/>
                  </a:lnTo>
                  <a:lnTo>
                    <a:pt x="76327" y="201861"/>
                  </a:lnTo>
                  <a:lnTo>
                    <a:pt x="100368" y="203819"/>
                  </a:lnTo>
                  <a:lnTo>
                    <a:pt x="137017" y="198581"/>
                  </a:lnTo>
                  <a:lnTo>
                    <a:pt x="175455" y="196440"/>
                  </a:lnTo>
                  <a:lnTo>
                    <a:pt x="188267" y="1961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84"/>
            <p:cNvSpPr/>
            <p:nvPr/>
          </p:nvSpPr>
          <p:spPr>
            <a:xfrm>
              <a:off x="4957218" y="5238750"/>
              <a:ext cx="40928" cy="278310"/>
            </a:xfrm>
            <a:custGeom>
              <a:avLst/>
              <a:gdLst/>
              <a:ahLst/>
              <a:cxnLst/>
              <a:rect l="0" t="0" r="0" b="0"/>
              <a:pathLst>
                <a:path w="40928" h="278310">
                  <a:moveTo>
                    <a:pt x="0" y="0"/>
                  </a:moveTo>
                  <a:lnTo>
                    <a:pt x="0" y="4345"/>
                  </a:lnTo>
                  <a:lnTo>
                    <a:pt x="2424" y="8904"/>
                  </a:lnTo>
                  <a:lnTo>
                    <a:pt x="4343" y="11393"/>
                  </a:lnTo>
                  <a:lnTo>
                    <a:pt x="6477" y="19010"/>
                  </a:lnTo>
                  <a:lnTo>
                    <a:pt x="8036" y="58249"/>
                  </a:lnTo>
                  <a:lnTo>
                    <a:pt x="10565" y="82138"/>
                  </a:lnTo>
                  <a:lnTo>
                    <a:pt x="15223" y="118999"/>
                  </a:lnTo>
                  <a:lnTo>
                    <a:pt x="20375" y="150564"/>
                  </a:lnTo>
                  <a:lnTo>
                    <a:pt x="27662" y="182957"/>
                  </a:lnTo>
                  <a:lnTo>
                    <a:pt x="31236" y="215596"/>
                  </a:lnTo>
                  <a:lnTo>
                    <a:pt x="38069" y="251773"/>
                  </a:lnTo>
                  <a:lnTo>
                    <a:pt x="40927" y="2783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85"/>
            <p:cNvSpPr/>
            <p:nvPr/>
          </p:nvSpPr>
          <p:spPr>
            <a:xfrm>
              <a:off x="4883547" y="5377904"/>
              <a:ext cx="147341" cy="8187"/>
            </a:xfrm>
            <a:custGeom>
              <a:avLst/>
              <a:gdLst/>
              <a:ahLst/>
              <a:cxnLst/>
              <a:rect l="0" t="0" r="0" b="0"/>
              <a:pathLst>
                <a:path w="147341" h="8187">
                  <a:moveTo>
                    <a:pt x="0" y="8186"/>
                  </a:moveTo>
                  <a:lnTo>
                    <a:pt x="38018" y="5761"/>
                  </a:lnTo>
                  <a:lnTo>
                    <a:pt x="77440" y="1138"/>
                  </a:lnTo>
                  <a:lnTo>
                    <a:pt x="113725" y="225"/>
                  </a:lnTo>
                  <a:lnTo>
                    <a:pt x="147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86"/>
            <p:cNvSpPr/>
            <p:nvPr/>
          </p:nvSpPr>
          <p:spPr>
            <a:xfrm>
              <a:off x="5204797" y="5087014"/>
              <a:ext cx="120770" cy="378782"/>
            </a:xfrm>
            <a:custGeom>
              <a:avLst/>
              <a:gdLst/>
              <a:ahLst/>
              <a:cxnLst/>
              <a:rect l="0" t="0" r="0" b="0"/>
              <a:pathLst>
                <a:path w="120770" h="378782">
                  <a:moveTo>
                    <a:pt x="120769" y="45324"/>
                  </a:moveTo>
                  <a:lnTo>
                    <a:pt x="120769" y="33931"/>
                  </a:lnTo>
                  <a:lnTo>
                    <a:pt x="118344" y="28740"/>
                  </a:lnTo>
                  <a:lnTo>
                    <a:pt x="109376" y="17997"/>
                  </a:lnTo>
                  <a:lnTo>
                    <a:pt x="97182" y="9842"/>
                  </a:lnTo>
                  <a:lnTo>
                    <a:pt x="73092" y="529"/>
                  </a:lnTo>
                  <a:lnTo>
                    <a:pt x="68975" y="0"/>
                  </a:lnTo>
                  <a:lnTo>
                    <a:pt x="33086" y="8517"/>
                  </a:lnTo>
                  <a:lnTo>
                    <a:pt x="21320" y="15723"/>
                  </a:lnTo>
                  <a:lnTo>
                    <a:pt x="9198" y="32841"/>
                  </a:lnTo>
                  <a:lnTo>
                    <a:pt x="1712" y="49306"/>
                  </a:lnTo>
                  <a:lnTo>
                    <a:pt x="0" y="71970"/>
                  </a:lnTo>
                  <a:lnTo>
                    <a:pt x="5758" y="101322"/>
                  </a:lnTo>
                  <a:lnTo>
                    <a:pt x="19490" y="133060"/>
                  </a:lnTo>
                  <a:lnTo>
                    <a:pt x="40436" y="166413"/>
                  </a:lnTo>
                  <a:lnTo>
                    <a:pt x="63012" y="203783"/>
                  </a:lnTo>
                  <a:lnTo>
                    <a:pt x="81626" y="238301"/>
                  </a:lnTo>
                  <a:lnTo>
                    <a:pt x="98661" y="271569"/>
                  </a:lnTo>
                  <a:lnTo>
                    <a:pt x="113410" y="303559"/>
                  </a:lnTo>
                  <a:lnTo>
                    <a:pt x="119800" y="343356"/>
                  </a:lnTo>
                  <a:lnTo>
                    <a:pt x="119668" y="365964"/>
                  </a:lnTo>
                  <a:lnTo>
                    <a:pt x="116339" y="373673"/>
                  </a:lnTo>
                  <a:lnTo>
                    <a:pt x="114178" y="376093"/>
                  </a:lnTo>
                  <a:lnTo>
                    <a:pt x="109351" y="378781"/>
                  </a:lnTo>
                  <a:lnTo>
                    <a:pt x="106790" y="378588"/>
                  </a:lnTo>
                  <a:lnTo>
                    <a:pt x="101520" y="375949"/>
                  </a:lnTo>
                  <a:lnTo>
                    <a:pt x="93439" y="369349"/>
                  </a:lnTo>
                  <a:lnTo>
                    <a:pt x="85286" y="357289"/>
                  </a:lnTo>
                  <a:lnTo>
                    <a:pt x="81454" y="337849"/>
                  </a:lnTo>
                  <a:lnTo>
                    <a:pt x="80054" y="298792"/>
                  </a:lnTo>
                  <a:lnTo>
                    <a:pt x="82330" y="274435"/>
                  </a:lnTo>
                  <a:lnTo>
                    <a:pt x="86902" y="237415"/>
                  </a:lnTo>
                  <a:lnTo>
                    <a:pt x="94339" y="200695"/>
                  </a:lnTo>
                  <a:lnTo>
                    <a:pt x="104567" y="161778"/>
                  </a:lnTo>
                  <a:lnTo>
                    <a:pt x="120769" y="1189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87"/>
            <p:cNvSpPr/>
            <p:nvPr/>
          </p:nvSpPr>
          <p:spPr>
            <a:xfrm>
              <a:off x="5448350" y="5246936"/>
              <a:ext cx="122784" cy="204638"/>
            </a:xfrm>
            <a:custGeom>
              <a:avLst/>
              <a:gdLst/>
              <a:ahLst/>
              <a:cxnLst/>
              <a:rect l="0" t="0" r="0" b="0"/>
              <a:pathLst>
                <a:path w="122784" h="204638">
                  <a:moveTo>
                    <a:pt x="122783" y="0"/>
                  </a:moveTo>
                  <a:lnTo>
                    <a:pt x="115735" y="0"/>
                  </a:lnTo>
                  <a:lnTo>
                    <a:pt x="115356" y="910"/>
                  </a:lnTo>
                  <a:lnTo>
                    <a:pt x="114934" y="4345"/>
                  </a:lnTo>
                  <a:lnTo>
                    <a:pt x="112321" y="8904"/>
                  </a:lnTo>
                  <a:lnTo>
                    <a:pt x="89981" y="49344"/>
                  </a:lnTo>
                  <a:lnTo>
                    <a:pt x="79412" y="65553"/>
                  </a:lnTo>
                  <a:lnTo>
                    <a:pt x="55377" y="100658"/>
                  </a:lnTo>
                  <a:lnTo>
                    <a:pt x="36295" y="138565"/>
                  </a:lnTo>
                  <a:lnTo>
                    <a:pt x="16420" y="177462"/>
                  </a:lnTo>
                  <a:lnTo>
                    <a:pt x="0" y="2046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88"/>
            <p:cNvSpPr/>
            <p:nvPr/>
          </p:nvSpPr>
          <p:spPr>
            <a:xfrm>
              <a:off x="5410891" y="5197821"/>
              <a:ext cx="176614" cy="278311"/>
            </a:xfrm>
            <a:custGeom>
              <a:avLst/>
              <a:gdLst/>
              <a:ahLst/>
              <a:cxnLst/>
              <a:rect l="0" t="0" r="0" b="0"/>
              <a:pathLst>
                <a:path w="176614" h="278311">
                  <a:moveTo>
                    <a:pt x="4716" y="0"/>
                  </a:moveTo>
                  <a:lnTo>
                    <a:pt x="371" y="0"/>
                  </a:lnTo>
                  <a:lnTo>
                    <a:pt x="0" y="911"/>
                  </a:lnTo>
                  <a:lnTo>
                    <a:pt x="3515" y="8905"/>
                  </a:lnTo>
                  <a:lnTo>
                    <a:pt x="5092" y="14873"/>
                  </a:lnTo>
                  <a:lnTo>
                    <a:pt x="12002" y="28459"/>
                  </a:lnTo>
                  <a:lnTo>
                    <a:pt x="27748" y="51772"/>
                  </a:lnTo>
                  <a:lnTo>
                    <a:pt x="44231" y="86727"/>
                  </a:lnTo>
                  <a:lnTo>
                    <a:pt x="71538" y="123039"/>
                  </a:lnTo>
                  <a:lnTo>
                    <a:pt x="94244" y="153682"/>
                  </a:lnTo>
                  <a:lnTo>
                    <a:pt x="121098" y="194204"/>
                  </a:lnTo>
                  <a:lnTo>
                    <a:pt x="148063" y="228752"/>
                  </a:lnTo>
                  <a:lnTo>
                    <a:pt x="170564" y="269580"/>
                  </a:lnTo>
                  <a:lnTo>
                    <a:pt x="176613" y="278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89"/>
            <p:cNvSpPr/>
            <p:nvPr/>
          </p:nvSpPr>
          <p:spPr>
            <a:xfrm>
              <a:off x="5775771" y="5214193"/>
              <a:ext cx="73671" cy="253753"/>
            </a:xfrm>
            <a:custGeom>
              <a:avLst/>
              <a:gdLst/>
              <a:ahLst/>
              <a:cxnLst/>
              <a:rect l="0" t="0" r="0" b="0"/>
              <a:pathLst>
                <a:path w="73671" h="253753">
                  <a:moveTo>
                    <a:pt x="0" y="0"/>
                  </a:moveTo>
                  <a:lnTo>
                    <a:pt x="910" y="13070"/>
                  </a:lnTo>
                  <a:lnTo>
                    <a:pt x="16584" y="51665"/>
                  </a:lnTo>
                  <a:lnTo>
                    <a:pt x="30042" y="90377"/>
                  </a:lnTo>
                  <a:lnTo>
                    <a:pt x="38508" y="125275"/>
                  </a:lnTo>
                  <a:lnTo>
                    <a:pt x="44795" y="162587"/>
                  </a:lnTo>
                  <a:lnTo>
                    <a:pt x="54796" y="196231"/>
                  </a:lnTo>
                  <a:lnTo>
                    <a:pt x="65336" y="233387"/>
                  </a:lnTo>
                  <a:lnTo>
                    <a:pt x="73670" y="2537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90"/>
            <p:cNvSpPr/>
            <p:nvPr/>
          </p:nvSpPr>
          <p:spPr>
            <a:xfrm>
              <a:off x="6161046" y="5156895"/>
              <a:ext cx="161068" cy="346237"/>
            </a:xfrm>
            <a:custGeom>
              <a:avLst/>
              <a:gdLst/>
              <a:ahLst/>
              <a:cxnLst/>
              <a:rect l="0" t="0" r="0" b="0"/>
              <a:pathLst>
                <a:path w="161068" h="346237">
                  <a:moveTo>
                    <a:pt x="15817" y="0"/>
                  </a:moveTo>
                  <a:lnTo>
                    <a:pt x="20162" y="0"/>
                  </a:lnTo>
                  <a:lnTo>
                    <a:pt x="21443" y="910"/>
                  </a:lnTo>
                  <a:lnTo>
                    <a:pt x="22296" y="2425"/>
                  </a:lnTo>
                  <a:lnTo>
                    <a:pt x="23666" y="7047"/>
                  </a:lnTo>
                  <a:lnTo>
                    <a:pt x="23903" y="16539"/>
                  </a:lnTo>
                  <a:lnTo>
                    <a:pt x="15660" y="52921"/>
                  </a:lnTo>
                  <a:lnTo>
                    <a:pt x="8869" y="90542"/>
                  </a:lnTo>
                  <a:lnTo>
                    <a:pt x="2251" y="123791"/>
                  </a:lnTo>
                  <a:lnTo>
                    <a:pt x="0" y="164449"/>
                  </a:lnTo>
                  <a:lnTo>
                    <a:pt x="2035" y="196670"/>
                  </a:lnTo>
                  <a:lnTo>
                    <a:pt x="10825" y="226834"/>
                  </a:lnTo>
                  <a:lnTo>
                    <a:pt x="30090" y="265817"/>
                  </a:lnTo>
                  <a:lnTo>
                    <a:pt x="57947" y="301105"/>
                  </a:lnTo>
                  <a:lnTo>
                    <a:pt x="97831" y="332287"/>
                  </a:lnTo>
                  <a:lnTo>
                    <a:pt x="117930" y="344729"/>
                  </a:lnTo>
                  <a:lnTo>
                    <a:pt x="123911" y="346236"/>
                  </a:lnTo>
                  <a:lnTo>
                    <a:pt x="135407" y="345485"/>
                  </a:lnTo>
                  <a:lnTo>
                    <a:pt x="144154" y="342119"/>
                  </a:lnTo>
                  <a:lnTo>
                    <a:pt x="157180" y="332548"/>
                  </a:lnTo>
                  <a:lnTo>
                    <a:pt x="160500" y="322424"/>
                  </a:lnTo>
                  <a:lnTo>
                    <a:pt x="161067" y="309740"/>
                  </a:lnTo>
                  <a:lnTo>
                    <a:pt x="151607" y="281223"/>
                  </a:lnTo>
                  <a:lnTo>
                    <a:pt x="139524" y="264721"/>
                  </a:lnTo>
                  <a:lnTo>
                    <a:pt x="101380" y="243322"/>
                  </a:lnTo>
                  <a:lnTo>
                    <a:pt x="84320" y="239142"/>
                  </a:lnTo>
                  <a:lnTo>
                    <a:pt x="79676" y="240372"/>
                  </a:lnTo>
                  <a:lnTo>
                    <a:pt x="72091" y="246593"/>
                  </a:lnTo>
                  <a:lnTo>
                    <a:pt x="54166" y="271564"/>
                  </a:lnTo>
                  <a:lnTo>
                    <a:pt x="51051" y="280162"/>
                  </a:lnTo>
                  <a:lnTo>
                    <a:pt x="48559" y="2946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91"/>
            <p:cNvSpPr/>
            <p:nvPr/>
          </p:nvSpPr>
          <p:spPr>
            <a:xfrm>
              <a:off x="6013152" y="5148709"/>
              <a:ext cx="24558" cy="343794"/>
            </a:xfrm>
            <a:custGeom>
              <a:avLst/>
              <a:gdLst/>
              <a:ahLst/>
              <a:cxnLst/>
              <a:rect l="0" t="0" r="0" b="0"/>
              <a:pathLst>
                <a:path w="24558" h="343794">
                  <a:moveTo>
                    <a:pt x="0" y="0"/>
                  </a:moveTo>
                  <a:lnTo>
                    <a:pt x="0" y="39325"/>
                  </a:lnTo>
                  <a:lnTo>
                    <a:pt x="0" y="73354"/>
                  </a:lnTo>
                  <a:lnTo>
                    <a:pt x="0" y="108776"/>
                  </a:lnTo>
                  <a:lnTo>
                    <a:pt x="2426" y="139855"/>
                  </a:lnTo>
                  <a:lnTo>
                    <a:pt x="6479" y="172104"/>
                  </a:lnTo>
                  <a:lnTo>
                    <a:pt x="7680" y="204700"/>
                  </a:lnTo>
                  <a:lnTo>
                    <a:pt x="8086" y="243962"/>
                  </a:lnTo>
                  <a:lnTo>
                    <a:pt x="13791" y="283617"/>
                  </a:lnTo>
                  <a:lnTo>
                    <a:pt x="20377" y="322698"/>
                  </a:lnTo>
                  <a:lnTo>
                    <a:pt x="24557" y="3437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92"/>
            <p:cNvSpPr/>
            <p:nvPr/>
          </p:nvSpPr>
          <p:spPr>
            <a:xfrm>
              <a:off x="5734845" y="5328791"/>
              <a:ext cx="155525" cy="32742"/>
            </a:xfrm>
            <a:custGeom>
              <a:avLst/>
              <a:gdLst/>
              <a:ahLst/>
              <a:cxnLst/>
              <a:rect l="0" t="0" r="0" b="0"/>
              <a:pathLst>
                <a:path w="155525" h="32742">
                  <a:moveTo>
                    <a:pt x="0" y="0"/>
                  </a:moveTo>
                  <a:lnTo>
                    <a:pt x="4343" y="0"/>
                  </a:lnTo>
                  <a:lnTo>
                    <a:pt x="37702" y="8337"/>
                  </a:lnTo>
                  <a:lnTo>
                    <a:pt x="75188" y="16940"/>
                  </a:lnTo>
                  <a:lnTo>
                    <a:pt x="113279" y="23052"/>
                  </a:lnTo>
                  <a:lnTo>
                    <a:pt x="155524" y="327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45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03200"/>
            <a:ext cx="9928860" cy="875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3530600"/>
            <a:ext cx="6534150" cy="36640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SMARTInkShape-193"/>
          <p:cNvSpPr/>
          <p:nvPr/>
        </p:nvSpPr>
        <p:spPr>
          <a:xfrm>
            <a:off x="1529859" y="4726517"/>
            <a:ext cx="1237331" cy="1497895"/>
          </a:xfrm>
          <a:custGeom>
            <a:avLst/>
            <a:gdLst/>
            <a:ahLst/>
            <a:cxnLst/>
            <a:rect l="0" t="0" r="0" b="0"/>
            <a:pathLst>
              <a:path w="1237331" h="1497895">
                <a:moveTo>
                  <a:pt x="1136436" y="0"/>
                </a:moveTo>
                <a:lnTo>
                  <a:pt x="1092769" y="2299"/>
                </a:lnTo>
                <a:lnTo>
                  <a:pt x="1051157" y="10802"/>
                </a:lnTo>
                <a:lnTo>
                  <a:pt x="1009986" y="14123"/>
                </a:lnTo>
                <a:lnTo>
                  <a:pt x="975605" y="17200"/>
                </a:lnTo>
                <a:lnTo>
                  <a:pt x="936466" y="22304"/>
                </a:lnTo>
                <a:lnTo>
                  <a:pt x="893200" y="30322"/>
                </a:lnTo>
                <a:lnTo>
                  <a:pt x="845801" y="39634"/>
                </a:lnTo>
                <a:lnTo>
                  <a:pt x="821088" y="44532"/>
                </a:lnTo>
                <a:lnTo>
                  <a:pt x="795990" y="50384"/>
                </a:lnTo>
                <a:lnTo>
                  <a:pt x="770634" y="56872"/>
                </a:lnTo>
                <a:lnTo>
                  <a:pt x="745107" y="63786"/>
                </a:lnTo>
                <a:lnTo>
                  <a:pt x="718603" y="70981"/>
                </a:lnTo>
                <a:lnTo>
                  <a:pt x="691448" y="78365"/>
                </a:lnTo>
                <a:lnTo>
                  <a:pt x="663858" y="85875"/>
                </a:lnTo>
                <a:lnTo>
                  <a:pt x="635980" y="94331"/>
                </a:lnTo>
                <a:lnTo>
                  <a:pt x="607908" y="103416"/>
                </a:lnTo>
                <a:lnTo>
                  <a:pt x="579708" y="112924"/>
                </a:lnTo>
                <a:lnTo>
                  <a:pt x="551422" y="123574"/>
                </a:lnTo>
                <a:lnTo>
                  <a:pt x="523079" y="134985"/>
                </a:lnTo>
                <a:lnTo>
                  <a:pt x="494698" y="146905"/>
                </a:lnTo>
                <a:lnTo>
                  <a:pt x="466291" y="160025"/>
                </a:lnTo>
                <a:lnTo>
                  <a:pt x="437868" y="173946"/>
                </a:lnTo>
                <a:lnTo>
                  <a:pt x="409433" y="188401"/>
                </a:lnTo>
                <a:lnTo>
                  <a:pt x="382715" y="203212"/>
                </a:lnTo>
                <a:lnTo>
                  <a:pt x="357142" y="218260"/>
                </a:lnTo>
                <a:lnTo>
                  <a:pt x="332333" y="233466"/>
                </a:lnTo>
                <a:lnTo>
                  <a:pt x="284070" y="264159"/>
                </a:lnTo>
                <a:lnTo>
                  <a:pt x="237612" y="296772"/>
                </a:lnTo>
                <a:lnTo>
                  <a:pt x="193968" y="334262"/>
                </a:lnTo>
                <a:lnTo>
                  <a:pt x="153875" y="373921"/>
                </a:lnTo>
                <a:lnTo>
                  <a:pt x="116796" y="414542"/>
                </a:lnTo>
                <a:lnTo>
                  <a:pt x="83070" y="455592"/>
                </a:lnTo>
                <a:lnTo>
                  <a:pt x="55433" y="496832"/>
                </a:lnTo>
                <a:lnTo>
                  <a:pt x="32514" y="539882"/>
                </a:lnTo>
                <a:lnTo>
                  <a:pt x="13704" y="587760"/>
                </a:lnTo>
                <a:lnTo>
                  <a:pt x="3620" y="635484"/>
                </a:lnTo>
                <a:lnTo>
                  <a:pt x="0" y="681704"/>
                </a:lnTo>
                <a:lnTo>
                  <a:pt x="1266" y="725241"/>
                </a:lnTo>
                <a:lnTo>
                  <a:pt x="9302" y="769887"/>
                </a:lnTo>
                <a:lnTo>
                  <a:pt x="22360" y="815600"/>
                </a:lnTo>
                <a:lnTo>
                  <a:pt x="39661" y="861786"/>
                </a:lnTo>
                <a:lnTo>
                  <a:pt x="65747" y="908185"/>
                </a:lnTo>
                <a:lnTo>
                  <a:pt x="99187" y="953814"/>
                </a:lnTo>
                <a:lnTo>
                  <a:pt x="139920" y="997089"/>
                </a:lnTo>
                <a:lnTo>
                  <a:pt x="163372" y="1018288"/>
                </a:lnTo>
                <a:lnTo>
                  <a:pt x="188493" y="1039319"/>
                </a:lnTo>
                <a:lnTo>
                  <a:pt x="214725" y="1060239"/>
                </a:lnTo>
                <a:lnTo>
                  <a:pt x="242562" y="1081946"/>
                </a:lnTo>
                <a:lnTo>
                  <a:pt x="271468" y="1104179"/>
                </a:lnTo>
                <a:lnTo>
                  <a:pt x="301087" y="1126761"/>
                </a:lnTo>
                <a:lnTo>
                  <a:pt x="332043" y="1147853"/>
                </a:lnTo>
                <a:lnTo>
                  <a:pt x="363891" y="1167951"/>
                </a:lnTo>
                <a:lnTo>
                  <a:pt x="396334" y="1187386"/>
                </a:lnTo>
                <a:lnTo>
                  <a:pt x="430035" y="1207241"/>
                </a:lnTo>
                <a:lnTo>
                  <a:pt x="464575" y="1227377"/>
                </a:lnTo>
                <a:lnTo>
                  <a:pt x="499675" y="1247699"/>
                </a:lnTo>
                <a:lnTo>
                  <a:pt x="535148" y="1266421"/>
                </a:lnTo>
                <a:lnTo>
                  <a:pt x="570869" y="1284077"/>
                </a:lnTo>
                <a:lnTo>
                  <a:pt x="606756" y="1301022"/>
                </a:lnTo>
                <a:lnTo>
                  <a:pt x="642754" y="1317492"/>
                </a:lnTo>
                <a:lnTo>
                  <a:pt x="678825" y="1333646"/>
                </a:lnTo>
                <a:lnTo>
                  <a:pt x="714945" y="1349590"/>
                </a:lnTo>
                <a:lnTo>
                  <a:pt x="749374" y="1364531"/>
                </a:lnTo>
                <a:lnTo>
                  <a:pt x="782673" y="1378803"/>
                </a:lnTo>
                <a:lnTo>
                  <a:pt x="815222" y="1392630"/>
                </a:lnTo>
                <a:lnTo>
                  <a:pt x="847269" y="1405297"/>
                </a:lnTo>
                <a:lnTo>
                  <a:pt x="878982" y="1417191"/>
                </a:lnTo>
                <a:lnTo>
                  <a:pt x="910472" y="1428570"/>
                </a:lnTo>
                <a:lnTo>
                  <a:pt x="940089" y="1438742"/>
                </a:lnTo>
                <a:lnTo>
                  <a:pt x="968457" y="1448112"/>
                </a:lnTo>
                <a:lnTo>
                  <a:pt x="995992" y="1456945"/>
                </a:lnTo>
                <a:lnTo>
                  <a:pt x="1022111" y="1464558"/>
                </a:lnTo>
                <a:lnTo>
                  <a:pt x="1047284" y="1471358"/>
                </a:lnTo>
                <a:lnTo>
                  <a:pt x="1095088" y="1482651"/>
                </a:lnTo>
                <a:lnTo>
                  <a:pt x="1139330" y="1490545"/>
                </a:lnTo>
                <a:lnTo>
                  <a:pt x="1179690" y="1494627"/>
                </a:lnTo>
                <a:lnTo>
                  <a:pt x="1225944" y="1497249"/>
                </a:lnTo>
                <a:lnTo>
                  <a:pt x="1237330" y="149789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94"/>
          <p:cNvSpPr/>
          <p:nvPr/>
        </p:nvSpPr>
        <p:spPr>
          <a:xfrm>
            <a:off x="4919588" y="4749800"/>
            <a:ext cx="1091746" cy="1371903"/>
          </a:xfrm>
          <a:custGeom>
            <a:avLst/>
            <a:gdLst/>
            <a:ahLst/>
            <a:cxnLst/>
            <a:rect l="0" t="0" r="0" b="0"/>
            <a:pathLst>
              <a:path w="1091746" h="1371903">
                <a:moveTo>
                  <a:pt x="882195" y="0"/>
                </a:moveTo>
                <a:lnTo>
                  <a:pt x="878075" y="0"/>
                </a:lnTo>
                <a:lnTo>
                  <a:pt x="834917" y="13238"/>
                </a:lnTo>
                <a:lnTo>
                  <a:pt x="799391" y="21648"/>
                </a:lnTo>
                <a:lnTo>
                  <a:pt x="754754" y="34680"/>
                </a:lnTo>
                <a:lnTo>
                  <a:pt x="718049" y="44446"/>
                </a:lnTo>
                <a:lnTo>
                  <a:pt x="681040" y="54535"/>
                </a:lnTo>
                <a:lnTo>
                  <a:pt x="643607" y="65630"/>
                </a:lnTo>
                <a:lnTo>
                  <a:pt x="603974" y="79185"/>
                </a:lnTo>
                <a:lnTo>
                  <a:pt x="563364" y="93833"/>
                </a:lnTo>
                <a:lnTo>
                  <a:pt x="522319" y="109829"/>
                </a:lnTo>
                <a:lnTo>
                  <a:pt x="481081" y="128436"/>
                </a:lnTo>
                <a:lnTo>
                  <a:pt x="437457" y="148204"/>
                </a:lnTo>
                <a:lnTo>
                  <a:pt x="393923" y="168488"/>
                </a:lnTo>
                <a:lnTo>
                  <a:pt x="354454" y="189000"/>
                </a:lnTo>
                <a:lnTo>
                  <a:pt x="314491" y="211915"/>
                </a:lnTo>
                <a:lnTo>
                  <a:pt x="273734" y="236472"/>
                </a:lnTo>
                <a:lnTo>
                  <a:pt x="232623" y="261758"/>
                </a:lnTo>
                <a:lnTo>
                  <a:pt x="195956" y="287369"/>
                </a:lnTo>
                <a:lnTo>
                  <a:pt x="162411" y="313124"/>
                </a:lnTo>
                <a:lnTo>
                  <a:pt x="114438" y="352727"/>
                </a:lnTo>
                <a:lnTo>
                  <a:pt x="70041" y="397709"/>
                </a:lnTo>
                <a:lnTo>
                  <a:pt x="48672" y="431439"/>
                </a:lnTo>
                <a:lnTo>
                  <a:pt x="30552" y="464252"/>
                </a:lnTo>
                <a:lnTo>
                  <a:pt x="15600" y="497807"/>
                </a:lnTo>
                <a:lnTo>
                  <a:pt x="6080" y="535716"/>
                </a:lnTo>
                <a:lnTo>
                  <a:pt x="1274" y="573261"/>
                </a:lnTo>
                <a:lnTo>
                  <a:pt x="0" y="610931"/>
                </a:lnTo>
                <a:lnTo>
                  <a:pt x="2308" y="650670"/>
                </a:lnTo>
                <a:lnTo>
                  <a:pt x="8508" y="691327"/>
                </a:lnTo>
                <a:lnTo>
                  <a:pt x="17875" y="732393"/>
                </a:lnTo>
                <a:lnTo>
                  <a:pt x="30661" y="773640"/>
                </a:lnTo>
                <a:lnTo>
                  <a:pt x="47268" y="812668"/>
                </a:lnTo>
                <a:lnTo>
                  <a:pt x="67008" y="850998"/>
                </a:lnTo>
                <a:lnTo>
                  <a:pt x="90155" y="891030"/>
                </a:lnTo>
                <a:lnTo>
                  <a:pt x="117114" y="929518"/>
                </a:lnTo>
                <a:lnTo>
                  <a:pt x="148067" y="966745"/>
                </a:lnTo>
                <a:lnTo>
                  <a:pt x="184820" y="1003412"/>
                </a:lnTo>
                <a:lnTo>
                  <a:pt x="224151" y="1037530"/>
                </a:lnTo>
                <a:lnTo>
                  <a:pt x="265489" y="1069078"/>
                </a:lnTo>
                <a:lnTo>
                  <a:pt x="309732" y="1097472"/>
                </a:lnTo>
                <a:lnTo>
                  <a:pt x="355266" y="1126764"/>
                </a:lnTo>
                <a:lnTo>
                  <a:pt x="402236" y="1156167"/>
                </a:lnTo>
                <a:lnTo>
                  <a:pt x="426834" y="1170044"/>
                </a:lnTo>
                <a:lnTo>
                  <a:pt x="451857" y="1183607"/>
                </a:lnTo>
                <a:lnTo>
                  <a:pt x="500356" y="1210175"/>
                </a:lnTo>
                <a:lnTo>
                  <a:pt x="548643" y="1235493"/>
                </a:lnTo>
                <a:lnTo>
                  <a:pt x="573593" y="1247073"/>
                </a:lnTo>
                <a:lnTo>
                  <a:pt x="598849" y="1258243"/>
                </a:lnTo>
                <a:lnTo>
                  <a:pt x="624310" y="1269140"/>
                </a:lnTo>
                <a:lnTo>
                  <a:pt x="649908" y="1279853"/>
                </a:lnTo>
                <a:lnTo>
                  <a:pt x="675596" y="1290444"/>
                </a:lnTo>
                <a:lnTo>
                  <a:pt x="700483" y="1300093"/>
                </a:lnTo>
                <a:lnTo>
                  <a:pt x="748831" y="1317711"/>
                </a:lnTo>
                <a:lnTo>
                  <a:pt x="796189" y="1334165"/>
                </a:lnTo>
                <a:lnTo>
                  <a:pt x="842246" y="1348377"/>
                </a:lnTo>
                <a:lnTo>
                  <a:pt x="885712" y="1357568"/>
                </a:lnTo>
                <a:lnTo>
                  <a:pt x="925725" y="1364528"/>
                </a:lnTo>
                <a:lnTo>
                  <a:pt x="963631" y="1369633"/>
                </a:lnTo>
                <a:lnTo>
                  <a:pt x="1000599" y="1371902"/>
                </a:lnTo>
                <a:lnTo>
                  <a:pt x="1042989" y="1369059"/>
                </a:lnTo>
                <a:lnTo>
                  <a:pt x="1091745" y="136595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968500"/>
            <a:ext cx="9902952" cy="3911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87400" y="228600"/>
            <a:ext cx="59723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Evaluate the last expression.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09386" y="1914652"/>
            <a:ext cx="3560063" cy="405257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0" name="ShockwaveFlash1" r:id="rId2" imgW="2540160" imgH="762120"/>
        </mc:Choice>
        <mc:Fallback>
          <p:control name="ShockwaveFlash1" r:id="rId2" imgW="2540160" imgH="7621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8700" y="952500"/>
                  <a:ext cx="25400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390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968500"/>
            <a:ext cx="9902952" cy="3911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87400" y="228600"/>
            <a:ext cx="889416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Evaluate the first two binomial expressions.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4600" y="3086100"/>
            <a:ext cx="158369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(x+a)(x+a)</a:t>
            </a:r>
            <a:endParaRPr lang="en-US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2200" y="3835400"/>
            <a:ext cx="185116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388E8E"/>
                </a:solidFill>
                <a:latin typeface="Comic Sans MS - 24"/>
              </a:rPr>
              <a:t>x2+ax+ax+a2</a:t>
            </a:r>
            <a:endParaRPr lang="en-US" baseline="70000">
              <a:solidFill>
                <a:srgbClr val="388E8E"/>
              </a:solidFill>
              <a:latin typeface="Comic Sans MS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7300" y="4597400"/>
            <a:ext cx="154529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x2+2ax+a2</a:t>
            </a:r>
            <a:endParaRPr lang="en-US" baseline="70000">
              <a:solidFill>
                <a:srgbClr val="0000FF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2878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640</Words>
  <Application>Microsoft Office PowerPoint</Application>
  <PresentationFormat>Custom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61" baseType="lpstr">
      <vt:lpstr>Arial</vt:lpstr>
      <vt:lpstr>Arial - 15</vt:lpstr>
      <vt:lpstr>Comic Sans MS - 23</vt:lpstr>
      <vt:lpstr>Comic Sans MS - 42</vt:lpstr>
      <vt:lpstr>Arial - 43</vt:lpstr>
      <vt:lpstr>Garamond - 88</vt:lpstr>
      <vt:lpstr>Garamond - 48</vt:lpstr>
      <vt:lpstr>Comic Sans MS - 43</vt:lpstr>
      <vt:lpstr>Comic Sans MS - 41</vt:lpstr>
      <vt:lpstr>Lucida Sans Unicode - 116</vt:lpstr>
      <vt:lpstr>Comic Sans MS - 16</vt:lpstr>
      <vt:lpstr>Arial - 19</vt:lpstr>
      <vt:lpstr>Garamond - 47</vt:lpstr>
      <vt:lpstr>Arial - 24</vt:lpstr>
      <vt:lpstr>Arial - 23</vt:lpstr>
      <vt:lpstr>Arial - 72</vt:lpstr>
      <vt:lpstr>Comic Sans MS - 40</vt:lpstr>
      <vt:lpstr>Calibri</vt:lpstr>
      <vt:lpstr>Comic Sans MS - 25</vt:lpstr>
      <vt:lpstr>Comic Sans MS - 24</vt:lpstr>
      <vt:lpstr>Cambria Math</vt:lpstr>
      <vt:lpstr>Comic Sans MS - 36</vt:lpstr>
      <vt:lpstr>Arial - 36</vt:lpstr>
      <vt:lpstr>Arial - 16</vt:lpstr>
      <vt:lpstr>Arial - 32</vt:lpstr>
      <vt:lpstr>Comic Sans MS - 46</vt:lpstr>
      <vt:lpstr>Comic Sans MS - 47</vt:lpstr>
      <vt:lpstr>Arial - 35</vt:lpstr>
      <vt:lpstr>Arial - 34</vt:lpstr>
      <vt:lpstr>Arial - 33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FITZGERALD JR</dc:creator>
  <cp:lastModifiedBy>WAYNE FITZGERALD JR</cp:lastModifiedBy>
  <cp:revision>32</cp:revision>
  <dcterms:created xsi:type="dcterms:W3CDTF">2014-11-06T15:54:53Z</dcterms:created>
  <dcterms:modified xsi:type="dcterms:W3CDTF">2018-05-11T17:59:35Z</dcterms:modified>
</cp:coreProperties>
</file>