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56" r:id="rId2"/>
  </p:sldMasterIdLst>
  <p:notesMasterIdLst>
    <p:notesMasterId r:id="rId20"/>
  </p:notesMasterIdLst>
  <p:sldIdLst>
    <p:sldId id="338" r:id="rId3"/>
    <p:sldId id="259" r:id="rId4"/>
    <p:sldId id="355" r:id="rId5"/>
    <p:sldId id="260" r:id="rId6"/>
    <p:sldId id="311" r:id="rId7"/>
    <p:sldId id="296" r:id="rId8"/>
    <p:sldId id="312" r:id="rId9"/>
    <p:sldId id="356" r:id="rId10"/>
    <p:sldId id="263" r:id="rId11"/>
    <p:sldId id="343" r:id="rId12"/>
    <p:sldId id="342" r:id="rId13"/>
    <p:sldId id="357" r:id="rId14"/>
    <p:sldId id="264" r:id="rId15"/>
    <p:sldId id="344" r:id="rId16"/>
    <p:sldId id="324" r:id="rId17"/>
    <p:sldId id="325" r:id="rId18"/>
    <p:sldId id="326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921">
          <p15:clr>
            <a:srgbClr val="A4A3A4"/>
          </p15:clr>
        </p15:guide>
        <p15:guide id="4" orient="horz" pos="1100">
          <p15:clr>
            <a:srgbClr val="A4A3A4"/>
          </p15:clr>
        </p15:guide>
        <p15:guide id="5" orient="horz" pos="703">
          <p15:clr>
            <a:srgbClr val="A4A3A4"/>
          </p15:clr>
        </p15:guide>
        <p15:guide id="6" orient="horz" pos="461">
          <p15:clr>
            <a:srgbClr val="A4A3A4"/>
          </p15:clr>
        </p15:guide>
        <p15:guide id="7" orient="horz" pos="4128">
          <p15:clr>
            <a:srgbClr val="A4A3A4"/>
          </p15:clr>
        </p15:guide>
        <p15:guide id="8" pos="228">
          <p15:clr>
            <a:srgbClr val="A4A3A4"/>
          </p15:clr>
        </p15:guide>
        <p15:guide id="9" pos="300">
          <p15:clr>
            <a:srgbClr val="A4A3A4"/>
          </p15:clr>
        </p15:guide>
        <p15:guide id="10" pos="529">
          <p15:clr>
            <a:srgbClr val="A4A3A4"/>
          </p15:clr>
        </p15:guide>
        <p15:guide id="11" pos="715">
          <p15:clr>
            <a:srgbClr val="A4A3A4"/>
          </p15:clr>
        </p15:guide>
        <p15:guide id="12" pos="1048">
          <p15:clr>
            <a:srgbClr val="A4A3A4"/>
          </p15:clr>
        </p15:guide>
        <p15:guide id="13" pos="551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 User" initials="CU" lastIdx="20" clrIdx="0"/>
  <p:cmAuthor id="1" name="McLaughlin" initials="CM" lastIdx="0" clrIdx="1"/>
  <p:cmAuthor id="2" name="ELANGO" initials="ELA" lastIdx="2" clrIdx="2"/>
  <p:cmAuthor id="3" name="laser" initials="laser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060"/>
    <a:srgbClr val="006600"/>
    <a:srgbClr val="FF0000"/>
    <a:srgbClr val="B6D5AB"/>
    <a:srgbClr val="EA0000"/>
    <a:srgbClr val="77933C"/>
    <a:srgbClr val="FF3300"/>
    <a:srgbClr val="CC0000"/>
    <a:srgbClr val="73BEF1"/>
    <a:srgbClr val="1376B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6899" autoAdjust="0"/>
    <p:restoredTop sz="94686" autoAdjust="0"/>
  </p:normalViewPr>
  <p:slideViewPr>
    <p:cSldViewPr>
      <p:cViewPr varScale="1">
        <p:scale>
          <a:sx n="126" d="100"/>
          <a:sy n="126" d="100"/>
        </p:scale>
        <p:origin x="-690" y="-90"/>
      </p:cViewPr>
      <p:guideLst>
        <p:guide orient="horz" pos="2160"/>
        <p:guide orient="horz" pos="1921"/>
        <p:guide orient="horz" pos="1100"/>
        <p:guide orient="horz" pos="703"/>
        <p:guide orient="horz" pos="461"/>
        <p:guide orient="horz" pos="4128"/>
        <p:guide pos="2880"/>
        <p:guide pos="228"/>
        <p:guide pos="300"/>
        <p:guide pos="529"/>
        <p:guide pos="715"/>
        <p:guide pos="1048"/>
        <p:guide pos="5517"/>
      </p:guideLst>
    </p:cSldViewPr>
  </p:slideViewPr>
  <p:outlineViewPr>
    <p:cViewPr>
      <p:scale>
        <a:sx n="33" d="100"/>
        <a:sy n="33" d="100"/>
      </p:scale>
      <p:origin x="0" y="73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02248-3E8E-4013-A492-EE2D20E1DA6B}" type="datetimeFigureOut">
              <a:rPr lang="en-US" smtClean="0"/>
              <a:pPr/>
              <a:t>2/2/2018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F03EE-1FBA-4CD6-A9B1-250AC4FFD3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1557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91187"/>
            <a:ext cx="7886700" cy="684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50457" y="3619988"/>
            <a:ext cx="1843088" cy="597477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rgbClr val="004A7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527322"/>
            <a:ext cx="9144000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</a:rPr>
              <a:t>Gilbertson, Century 21 Accounting General Journal, 11 Edition. © 2019 </a:t>
            </a:r>
            <a:r>
              <a:rPr lang="en-US" sz="1000" dirty="0" err="1" smtClean="0">
                <a:solidFill>
                  <a:schemeClr val="bg2">
                    <a:lumMod val="10000"/>
                  </a:schemeClr>
                </a:solidFill>
              </a:rPr>
              <a:t>Cengage</a:t>
            </a:r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</a:rPr>
              <a:t>. All Rights Reserved. </a:t>
            </a:r>
          </a:p>
          <a:p>
            <a:pPr algn="ctr"/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</a:rPr>
              <a:t>May not be scanned, copied or duplicated, or posted to a publicly accessible website, in whole or in part.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47" y="6382895"/>
            <a:ext cx="1327543" cy="29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3265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905811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457200" indent="-457200">
              <a:buClr>
                <a:srgbClr val="004A78"/>
              </a:buClr>
              <a:buFont typeface="+mj-lt"/>
              <a:buAutoNum type="arabicPeriod"/>
              <a:defRPr sz="2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6454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734264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4A78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915173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1421642" y="2019870"/>
            <a:ext cx="6096000" cy="3380095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45983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764034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75438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3962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3962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535113"/>
            <a:ext cx="3962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4" y="1289684"/>
            <a:ext cx="8033657" cy="3732692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5067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2" y="1290693"/>
            <a:ext cx="8033657" cy="348047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rgbClr val="00629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57679" y="1737343"/>
            <a:ext cx="8033657" cy="1462674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1" y="3389730"/>
            <a:ext cx="8033657" cy="348047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rgbClr val="00629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57679" y="3856204"/>
            <a:ext cx="8033657" cy="1462674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6690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879366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57683" y="1579018"/>
            <a:ext cx="3813351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3" y="2202774"/>
            <a:ext cx="3813351" cy="3953578"/>
          </a:xfrm>
        </p:spPr>
        <p:txBody>
          <a:bodyPr>
            <a:normAutofit/>
          </a:bodyPr>
          <a:lstStyle>
            <a:lvl1pPr marL="2286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2pPr>
            <a:lvl3pPr marL="11430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3pPr>
            <a:lvl4pPr marL="16002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4pPr>
            <a:lvl5pPr marL="20574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 Massa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nisi porta lorem. </a:t>
            </a:r>
            <a:r>
              <a:rPr lang="en-US" dirty="0" err="1"/>
              <a:t>Fermentum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id </a:t>
            </a:r>
            <a:r>
              <a:rPr lang="en-US" dirty="0" err="1"/>
              <a:t>venenatis</a:t>
            </a:r>
            <a:r>
              <a:rPr lang="en-US" dirty="0"/>
              <a:t> a </a:t>
            </a:r>
            <a:r>
              <a:rPr lang="en-US" dirty="0" err="1"/>
              <a:t>condimentum</a:t>
            </a:r>
            <a:r>
              <a:rPr lang="en-US" dirty="0"/>
              <a:t>. 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20"/>
          </p:nvPr>
        </p:nvSpPr>
        <p:spPr>
          <a:xfrm>
            <a:off x="4777988" y="1579018"/>
            <a:ext cx="3813351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777988" y="2202774"/>
            <a:ext cx="3813351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rgbClr val="004A78"/>
              </a:buClr>
              <a:buFontTx/>
              <a:buChar char="‒"/>
              <a:defRPr sz="1800">
                <a:solidFill>
                  <a:srgbClr val="000000"/>
                </a:solidFill>
              </a:defRPr>
            </a:lvl2pPr>
            <a:lvl3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3pPr>
            <a:lvl4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4pPr>
            <a:lvl5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 Massa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nisi porta lorem. </a:t>
            </a:r>
            <a:r>
              <a:rPr lang="en-US" dirty="0" err="1"/>
              <a:t>Fermentum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id </a:t>
            </a:r>
            <a:r>
              <a:rPr lang="en-US" dirty="0" err="1"/>
              <a:t>venenatis</a:t>
            </a:r>
            <a:r>
              <a:rPr lang="en-US" dirty="0"/>
              <a:t> a </a:t>
            </a:r>
            <a:r>
              <a:rPr lang="en-US" dirty="0" err="1"/>
              <a:t>condimentum</a:t>
            </a:r>
            <a:r>
              <a:rPr lang="en-US" dirty="0"/>
              <a:t>. 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69670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75900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57683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3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2"/>
          </p:nvPr>
        </p:nvSpPr>
        <p:spPr>
          <a:xfrm>
            <a:off x="3334350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334350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3"/>
          </p:nvPr>
        </p:nvSpPr>
        <p:spPr>
          <a:xfrm>
            <a:off x="6109465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116038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69670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377184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4" y="1289687"/>
            <a:ext cx="8033657" cy="2750053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55173" y="4846655"/>
            <a:ext cx="8033657" cy="8255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35747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474805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49838" y="1619557"/>
            <a:ext cx="4857750" cy="4259263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609230" y="4070657"/>
            <a:ext cx="2982305" cy="1808163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8605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87119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96125"/>
            <a:ext cx="7886700" cy="6721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55931" y="2193424"/>
            <a:ext cx="7232139" cy="618014"/>
          </a:xfrm>
        </p:spPr>
        <p:txBody>
          <a:bodyPr anchor="b">
            <a:noAutofit/>
          </a:bodyPr>
          <a:lstStyle>
            <a:lvl1pPr marL="0" indent="0" algn="ctr">
              <a:buNone/>
              <a:defRPr sz="5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Unit 1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647" y="6356350"/>
            <a:ext cx="1274569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46362" y="635635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838174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997682" y="3112899"/>
            <a:ext cx="2473070" cy="618014"/>
          </a:xfrm>
        </p:spPr>
        <p:txBody>
          <a:bodyPr anchor="b">
            <a:no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97683" y="4035477"/>
            <a:ext cx="4802013" cy="67210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84549" y="314482"/>
            <a:ext cx="2507456" cy="4318000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647" y="6356350"/>
            <a:ext cx="1274569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1880" y="635635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61778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67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325880"/>
            <a:ext cx="8686800" cy="0"/>
          </a:xfrm>
          <a:prstGeom prst="line">
            <a:avLst/>
          </a:prstGeom>
          <a:ln w="38100">
            <a:solidFill>
              <a:srgbClr val="AAD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6527322"/>
            <a:ext cx="9144000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</a:rPr>
              <a:t>Gilbertson, Century 21 Accounting General Journal, 11 Edition. © 2019 </a:t>
            </a:r>
            <a:r>
              <a:rPr lang="en-US" sz="1000" dirty="0" err="1" smtClean="0">
                <a:solidFill>
                  <a:schemeClr val="bg2">
                    <a:lumMod val="10000"/>
                  </a:schemeClr>
                </a:solidFill>
              </a:rPr>
              <a:t>Cengage</a:t>
            </a:r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</a:rPr>
              <a:t>. All Rights Reserved. </a:t>
            </a:r>
          </a:p>
          <a:p>
            <a:pPr algn="ctr"/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</a:rPr>
              <a:t>May not be scanned, copied or duplicated, or posted to a publicly accessible website, in whole or in part.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33" y="6369050"/>
            <a:ext cx="1324359" cy="29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 i="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None/>
        <a:defRPr sz="2800" kern="1200" baseline="0">
          <a:solidFill>
            <a:srgbClr val="000000"/>
          </a:solidFill>
          <a:latin typeface="Arial" charset="0"/>
          <a:ea typeface="Arial" charset="0"/>
          <a:cs typeface="Arial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Wave 6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  <a:solidFill>
            <a:srgbClr val="00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6600"/>
                </a:solidFill>
              </a:rPr>
              <a:t>© 2014 Cengage Learning.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2320" y="6583680"/>
            <a:ext cx="1828800" cy="27432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325880"/>
            <a:ext cx="8686800" cy="0"/>
          </a:xfrm>
          <a:prstGeom prst="line">
            <a:avLst/>
          </a:prstGeom>
          <a:ln w="38100">
            <a:solidFill>
              <a:srgbClr val="AAD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transition>
    <p:wipe dir="r"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Font typeface="Calibri" pitchFamily="34" charset="0"/>
        <a:buChar char="●"/>
        <a:defRPr lang="en-US" sz="3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Calibri" pitchFamily="34" charset="0"/>
        <a:buChar char="●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544507" y="2705601"/>
            <a:ext cx="70818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	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Define what a journal is and explain why it is used to record transactions.</a:t>
            </a:r>
          </a:p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Compare and contrast different types of source documents.</a:t>
            </a:r>
          </a:p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	Identify the four parts of a journal entry.</a:t>
            </a:r>
          </a:p>
        </p:txBody>
      </p:sp>
      <p:sp>
        <p:nvSpPr>
          <p:cNvPr id="15" name="Title 9"/>
          <p:cNvSpPr>
            <a:spLocks noGrp="1"/>
          </p:cNvSpPr>
          <p:nvPr>
            <p:ph type="title"/>
          </p:nvPr>
        </p:nvSpPr>
        <p:spPr>
          <a:xfrm>
            <a:off x="817968" y="702882"/>
            <a:ext cx="7886700" cy="1354518"/>
          </a:xfrm>
        </p:spPr>
        <p:txBody>
          <a:bodyPr/>
          <a:lstStyle/>
          <a:p>
            <a:pPr algn="l">
              <a:tabLst>
                <a:tab pos="884238" algn="l"/>
              </a:tabLst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LESSON</a:t>
            </a:r>
            <a:r>
              <a:rPr lang="en-US" dirty="0"/>
              <a:t/>
            </a:r>
            <a:br>
              <a:rPr lang="en-US" dirty="0"/>
            </a:br>
            <a:r>
              <a:rPr lang="en-US" sz="4000" dirty="0">
                <a:solidFill>
                  <a:schemeClr val="bg1"/>
                </a:solidFill>
              </a:rPr>
              <a:t>3-1 Recording </a:t>
            </a:r>
            <a:r>
              <a:rPr lang="en-US" sz="4000" dirty="0" smtClean="0">
                <a:solidFill>
                  <a:schemeClr val="bg1"/>
                </a:solidFill>
              </a:rPr>
              <a:t>Transactions and 	the </a:t>
            </a:r>
            <a:r>
              <a:rPr lang="en-US" sz="4000" dirty="0">
                <a:solidFill>
                  <a:schemeClr val="bg1"/>
                </a:solidFill>
              </a:rPr>
              <a:t>General Journal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1691514"/>
            <a:ext cx="914400" cy="419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Arial" pitchFamily="34" charset="0"/>
              </a:rPr>
              <a:t>Learning Objectives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83252"/>
            <a:ext cx="7886700" cy="672105"/>
          </a:xfrm>
        </p:spPr>
        <p:txBody>
          <a:bodyPr/>
          <a:lstStyle/>
          <a:p>
            <a:r>
              <a:rPr lang="en-US" sz="3000" dirty="0"/>
              <a:t>Memorandums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type="body" sz="quarter" idx="15"/>
          </p:nvPr>
        </p:nvSpPr>
        <p:spPr>
          <a:xfrm>
            <a:off x="451886" y="1670684"/>
            <a:ext cx="8033657" cy="1148716"/>
          </a:xfrm>
        </p:spPr>
        <p:txBody>
          <a:bodyPr/>
          <a:lstStyle/>
          <a:p>
            <a:pPr marL="377825" indent="-377825">
              <a:lnSpc>
                <a:spcPct val="100000"/>
              </a:lnSpc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A form on which a brief message is written to describe a transaction is called a </a:t>
            </a:r>
            <a:r>
              <a:rPr lang="en-US" b="1" dirty="0">
                <a:solidFill>
                  <a:srgbClr val="0070C0"/>
                </a:solidFill>
              </a:rPr>
              <a:t>memorandum</a:t>
            </a:r>
            <a:r>
              <a:rPr lang="en-US" dirty="0"/>
              <a:t>.</a:t>
            </a:r>
          </a:p>
        </p:txBody>
      </p:sp>
      <p:pic>
        <p:nvPicPr>
          <p:cNvPr id="12" name="Picture 11" descr="Chapter 3_Page 61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2971800"/>
            <a:ext cx="4474416" cy="27636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lowchart: Delay 5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11501" y="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3-1</a:t>
            </a:r>
          </a:p>
        </p:txBody>
      </p:sp>
      <p:sp>
        <p:nvSpPr>
          <p:cNvPr id="8" name="Slide Number Placeholder 10"/>
          <p:cNvSpPr txBox="1">
            <a:spLocks/>
          </p:cNvSpPr>
          <p:nvPr/>
        </p:nvSpPr>
        <p:spPr>
          <a:xfrm>
            <a:off x="7169727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10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0809"/>
            <a:ext cx="7886700" cy="672105"/>
          </a:xfrm>
        </p:spPr>
        <p:txBody>
          <a:bodyPr/>
          <a:lstStyle/>
          <a:p>
            <a:r>
              <a:rPr lang="en-US" sz="3000" dirty="0"/>
              <a:t>Calculator Tapes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667000"/>
            <a:ext cx="3657600" cy="281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owchart: Delay 4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11501" y="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3-1</a:t>
            </a:r>
          </a:p>
        </p:txBody>
      </p:sp>
      <p:sp>
        <p:nvSpPr>
          <p:cNvPr id="7" name="Slide Number Placeholder 10"/>
          <p:cNvSpPr txBox="1">
            <a:spLocks/>
          </p:cNvSpPr>
          <p:nvPr/>
        </p:nvSpPr>
        <p:spPr>
          <a:xfrm>
            <a:off x="71628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11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0809"/>
            <a:ext cx="7886700" cy="672105"/>
          </a:xfrm>
        </p:spPr>
        <p:txBody>
          <a:bodyPr/>
          <a:lstStyle/>
          <a:p>
            <a:r>
              <a:rPr lang="en-US" sz="3000" dirty="0"/>
              <a:t>Preparing Journal Entries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5"/>
          </p:nvPr>
        </p:nvSpPr>
        <p:spPr>
          <a:xfrm>
            <a:off x="454771" y="1707258"/>
            <a:ext cx="8033657" cy="2139316"/>
          </a:xfrm>
        </p:spPr>
        <p:txBody>
          <a:bodyPr/>
          <a:lstStyle/>
          <a:p>
            <a:pPr marL="377825" indent="-377825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Book of original entry </a:t>
            </a:r>
          </a:p>
          <a:p>
            <a:pPr marL="377825" indent="-377825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Permanent record</a:t>
            </a:r>
          </a:p>
          <a:p>
            <a:pPr marL="377825" indent="-377825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Record using ink not pencil </a:t>
            </a:r>
          </a:p>
          <a:p>
            <a:pPr marL="377825" indent="-377825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Use “00” to denote even dollar amounts </a:t>
            </a:r>
          </a:p>
        </p:txBody>
      </p:sp>
      <p:sp>
        <p:nvSpPr>
          <p:cNvPr id="6" name="Flowchart: Delay 5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11501" y="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3-1</a:t>
            </a:r>
          </a:p>
        </p:txBody>
      </p:sp>
      <p:sp>
        <p:nvSpPr>
          <p:cNvPr id="8" name="Slide Number Placeholder 10"/>
          <p:cNvSpPr txBox="1">
            <a:spLocks/>
          </p:cNvSpPr>
          <p:nvPr/>
        </p:nvSpPr>
        <p:spPr>
          <a:xfrm>
            <a:off x="7170357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357215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380999"/>
            <a:ext cx="8281988" cy="735013"/>
          </a:xfrm>
        </p:spPr>
        <p:txBody>
          <a:bodyPr>
            <a:noAutofit/>
          </a:bodyPr>
          <a:lstStyle/>
          <a:p>
            <a:r>
              <a:rPr lang="en-US" sz="3000" dirty="0">
                <a:latin typeface="Arial" pitchFamily="34" charset="0"/>
                <a:cs typeface="Arial" pitchFamily="34" charset="0"/>
              </a:rPr>
              <a:t>Received Cash from Owner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as</a:t>
            </a:r>
            <a:br>
              <a:rPr lang="en-US" sz="3000" dirty="0" smtClean="0">
                <a:latin typeface="Arial" pitchFamily="34" charset="0"/>
                <a:cs typeface="Arial" pitchFamily="34" charset="0"/>
              </a:rPr>
            </a:br>
            <a:r>
              <a:rPr lang="en-US" sz="3000" dirty="0" smtClean="0">
                <a:latin typeface="Arial" pitchFamily="34" charset="0"/>
                <a:cs typeface="Arial" pitchFamily="34" charset="0"/>
              </a:rPr>
              <a:t>an 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Investment</a:t>
            </a:r>
          </a:p>
        </p:txBody>
      </p:sp>
      <p:pic>
        <p:nvPicPr>
          <p:cNvPr id="116" name="Picture 115" descr="C21SE_GJ-003-Page 62-General Journal.jpg"/>
          <p:cNvPicPr>
            <a:picLocks noChangeAspect="1"/>
          </p:cNvPicPr>
          <p:nvPr/>
        </p:nvPicPr>
        <p:blipFill>
          <a:blip r:embed="rId2" cstate="print"/>
          <a:srcRect b="15504"/>
          <a:stretch>
            <a:fillRect/>
          </a:stretch>
        </p:blipFill>
        <p:spPr>
          <a:xfrm>
            <a:off x="228600" y="2798619"/>
            <a:ext cx="7084495" cy="1371600"/>
          </a:xfrm>
          <a:prstGeom prst="rect">
            <a:avLst/>
          </a:prstGeom>
        </p:spPr>
      </p:pic>
      <p:sp>
        <p:nvSpPr>
          <p:cNvPr id="117" name="Rectangle 29"/>
          <p:cNvSpPr>
            <a:spLocks noChangeArrowheads="1"/>
          </p:cNvSpPr>
          <p:nvPr/>
        </p:nvSpPr>
        <p:spPr bwMode="auto">
          <a:xfrm>
            <a:off x="548640" y="4647999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7663" marR="0" lvl="0" indent="-3476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2.	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Write the title of the account debited in the Account Title column. Write the debit amount in the Debit column.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66516" y="1640299"/>
            <a:ext cx="5500884" cy="584775"/>
          </a:xfrm>
          <a:prstGeom prst="rect">
            <a:avLst/>
          </a:prstGeom>
          <a:gradFill flip="none" rotWithShape="1">
            <a:gsLst>
              <a:gs pos="0">
                <a:sysClr val="window" lastClr="FFFFFF"/>
              </a:gs>
              <a:gs pos="50000">
                <a:srgbClr val="CCECFF"/>
              </a:gs>
              <a:gs pos="100000">
                <a:sysClr val="window" lastClr="FFFFFF"/>
              </a:gs>
            </a:gsLst>
            <a:lin ang="10800000" scaled="1"/>
            <a:tileRect/>
          </a:gradFill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January 2.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Received cash from owner as an investment, $2,000.00. Receipt No. 1.</a:t>
            </a:r>
          </a:p>
        </p:txBody>
      </p:sp>
      <p:grpSp>
        <p:nvGrpSpPr>
          <p:cNvPr id="119" name="Group 118"/>
          <p:cNvGrpSpPr/>
          <p:nvPr/>
        </p:nvGrpSpPr>
        <p:grpSpPr>
          <a:xfrm>
            <a:off x="6063464" y="1310640"/>
            <a:ext cx="2928136" cy="718066"/>
            <a:chOff x="5755849" y="1676400"/>
            <a:chExt cx="2928136" cy="718066"/>
          </a:xfrm>
        </p:grpSpPr>
        <p:grpSp>
          <p:nvGrpSpPr>
            <p:cNvPr id="120" name="Group 53"/>
            <p:cNvGrpSpPr/>
            <p:nvPr/>
          </p:nvGrpSpPr>
          <p:grpSpPr>
            <a:xfrm>
              <a:off x="5755849" y="1676400"/>
              <a:ext cx="2928136" cy="718066"/>
              <a:chOff x="5755849" y="1676400"/>
              <a:chExt cx="2928136" cy="718066"/>
            </a:xfrm>
          </p:grpSpPr>
          <p:sp>
            <p:nvSpPr>
              <p:cNvPr id="122" name="Rectangle 121"/>
              <p:cNvSpPr/>
              <p:nvPr/>
            </p:nvSpPr>
            <p:spPr>
              <a:xfrm>
                <a:off x="5812716" y="1676400"/>
                <a:ext cx="287126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Cash</a:t>
                </a:r>
              </a:p>
            </p:txBody>
          </p:sp>
          <p:cxnSp>
            <p:nvCxnSpPr>
              <p:cNvPr id="123" name="Straight Connector 122"/>
              <p:cNvCxnSpPr/>
              <p:nvPr/>
            </p:nvCxnSpPr>
            <p:spPr>
              <a:xfrm flipH="1">
                <a:off x="5755849" y="2028706"/>
                <a:ext cx="274320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7127449" y="2028706"/>
                <a:ext cx="0" cy="36576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121" name="Rectangle 120"/>
            <p:cNvSpPr/>
            <p:nvPr/>
          </p:nvSpPr>
          <p:spPr>
            <a:xfrm>
              <a:off x="5862989" y="2025134"/>
              <a:ext cx="126446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2,000.00</a:t>
              </a: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6060649" y="2148840"/>
            <a:ext cx="2871269" cy="718066"/>
            <a:chOff x="5753034" y="2667000"/>
            <a:chExt cx="2871269" cy="718066"/>
          </a:xfrm>
        </p:grpSpPr>
        <p:grpSp>
          <p:nvGrpSpPr>
            <p:cNvPr id="126" name="Group 55"/>
            <p:cNvGrpSpPr/>
            <p:nvPr/>
          </p:nvGrpSpPr>
          <p:grpSpPr>
            <a:xfrm>
              <a:off x="5753034" y="2667000"/>
              <a:ext cx="2871269" cy="718066"/>
              <a:chOff x="5753034" y="2667000"/>
              <a:chExt cx="2871269" cy="718066"/>
            </a:xfrm>
          </p:grpSpPr>
          <p:sp>
            <p:nvSpPr>
              <p:cNvPr id="128" name="Rectangle 127"/>
              <p:cNvSpPr/>
              <p:nvPr/>
            </p:nvSpPr>
            <p:spPr>
              <a:xfrm>
                <a:off x="5753034" y="2667000"/>
                <a:ext cx="287126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Michael Delgado, Capital</a:t>
                </a:r>
              </a:p>
            </p:txBody>
          </p:sp>
          <p:cxnSp>
            <p:nvCxnSpPr>
              <p:cNvPr id="129" name="Straight Connector 128"/>
              <p:cNvCxnSpPr/>
              <p:nvPr/>
            </p:nvCxnSpPr>
            <p:spPr>
              <a:xfrm flipH="1">
                <a:off x="5755849" y="3019306"/>
                <a:ext cx="274320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30" name="Straight Connector 129"/>
              <p:cNvCxnSpPr/>
              <p:nvPr/>
            </p:nvCxnSpPr>
            <p:spPr>
              <a:xfrm>
                <a:off x="7127449" y="3019306"/>
                <a:ext cx="0" cy="36576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127" name="Rectangle 126"/>
            <p:cNvSpPr/>
            <p:nvPr/>
          </p:nvSpPr>
          <p:spPr>
            <a:xfrm>
              <a:off x="7356049" y="3019306"/>
              <a:ext cx="126446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2,000.00</a:t>
              </a:r>
            </a:p>
          </p:txBody>
        </p:sp>
      </p:grpSp>
      <p:sp>
        <p:nvSpPr>
          <p:cNvPr id="131" name="Down Arrow 130"/>
          <p:cNvSpPr/>
          <p:nvPr/>
        </p:nvSpPr>
        <p:spPr>
          <a:xfrm flipV="1">
            <a:off x="7470415" y="2529840"/>
            <a:ext cx="365760" cy="365760"/>
          </a:xfrm>
          <a:prstGeom prst="down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Up Arrow 131"/>
          <p:cNvSpPr/>
          <p:nvPr/>
        </p:nvSpPr>
        <p:spPr>
          <a:xfrm>
            <a:off x="6114055" y="1691640"/>
            <a:ext cx="365760" cy="365760"/>
          </a:xfrm>
          <a:prstGeom prst="up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3" name="Rectangle 27"/>
          <p:cNvSpPr>
            <a:spLocks noChangeArrowheads="1"/>
          </p:cNvSpPr>
          <p:nvPr/>
        </p:nvSpPr>
        <p:spPr bwMode="auto">
          <a:xfrm>
            <a:off x="533400" y="4322619"/>
            <a:ext cx="8229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504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1.	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Write the date in the Date column.</a:t>
            </a:r>
          </a:p>
        </p:txBody>
      </p:sp>
      <p:sp>
        <p:nvSpPr>
          <p:cNvPr id="134" name="Rectangle 30"/>
          <p:cNvSpPr>
            <a:spLocks noChangeArrowheads="1"/>
          </p:cNvSpPr>
          <p:nvPr/>
        </p:nvSpPr>
        <p:spPr bwMode="auto">
          <a:xfrm>
            <a:off x="548640" y="5219600"/>
            <a:ext cx="85953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7663" marR="0" lvl="0" indent="-3476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3.	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On the next line, indented about one centimeter, write the title of the account credited in the Account Title column. Write the credit amount in the Credit column.</a:t>
            </a:r>
          </a:p>
        </p:txBody>
      </p:sp>
      <p:sp>
        <p:nvSpPr>
          <p:cNvPr id="135" name="Rectangle 30"/>
          <p:cNvSpPr>
            <a:spLocks noChangeArrowheads="1"/>
          </p:cNvSpPr>
          <p:nvPr/>
        </p:nvSpPr>
        <p:spPr bwMode="auto">
          <a:xfrm>
            <a:off x="548640" y="5791200"/>
            <a:ext cx="8229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7663" marR="0" lvl="0" indent="-3476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4.	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Write the source document number in the Doc. No. column.</a:t>
            </a:r>
          </a:p>
        </p:txBody>
      </p:sp>
      <p:grpSp>
        <p:nvGrpSpPr>
          <p:cNvPr id="136" name="Group 135"/>
          <p:cNvGrpSpPr/>
          <p:nvPr/>
        </p:nvGrpSpPr>
        <p:grpSpPr>
          <a:xfrm>
            <a:off x="685800" y="2428505"/>
            <a:ext cx="1273628" cy="1299754"/>
            <a:chOff x="1012372" y="2819400"/>
            <a:chExt cx="1273628" cy="1299754"/>
          </a:xfrm>
        </p:grpSpPr>
        <p:grpSp>
          <p:nvGrpSpPr>
            <p:cNvPr id="137" name="Group 51"/>
            <p:cNvGrpSpPr/>
            <p:nvPr/>
          </p:nvGrpSpPr>
          <p:grpSpPr>
            <a:xfrm>
              <a:off x="1012372" y="2819400"/>
              <a:ext cx="365760" cy="1299754"/>
              <a:chOff x="1088572" y="2438400"/>
              <a:chExt cx="365760" cy="1299754"/>
            </a:xfrm>
          </p:grpSpPr>
          <p:cxnSp>
            <p:nvCxnSpPr>
              <p:cNvPr id="139" name="Straight Arrow Connector 138"/>
              <p:cNvCxnSpPr/>
              <p:nvPr/>
            </p:nvCxnSpPr>
            <p:spPr>
              <a:xfrm>
                <a:off x="1273630" y="2732314"/>
                <a:ext cx="0" cy="100584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40" name="Rectangle 7"/>
              <p:cNvSpPr>
                <a:spLocks noChangeArrowheads="1"/>
              </p:cNvSpPr>
              <p:nvPr/>
            </p:nvSpPr>
            <p:spPr bwMode="auto">
              <a:xfrm>
                <a:off x="1088572" y="243840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</p:grpSp>
        <p:sp>
          <p:nvSpPr>
            <p:cNvPr id="138" name="Rectangle 137"/>
            <p:cNvSpPr/>
            <p:nvPr/>
          </p:nvSpPr>
          <p:spPr>
            <a:xfrm>
              <a:off x="1371600" y="2819400"/>
              <a:ext cx="9144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Date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3657600" y="2428505"/>
            <a:ext cx="2362200" cy="1284514"/>
            <a:chOff x="1813560" y="2819400"/>
            <a:chExt cx="2362200" cy="1284514"/>
          </a:xfrm>
        </p:grpSpPr>
        <p:grpSp>
          <p:nvGrpSpPr>
            <p:cNvPr id="142" name="Group 54"/>
            <p:cNvGrpSpPr/>
            <p:nvPr/>
          </p:nvGrpSpPr>
          <p:grpSpPr>
            <a:xfrm>
              <a:off x="2756262" y="2819400"/>
              <a:ext cx="1419498" cy="1284514"/>
              <a:chOff x="2756262" y="3048000"/>
              <a:chExt cx="1419498" cy="1284514"/>
            </a:xfrm>
          </p:grpSpPr>
          <p:sp>
            <p:nvSpPr>
              <p:cNvPr id="144" name="Line 20"/>
              <p:cNvSpPr>
                <a:spLocks noChangeShapeType="1"/>
              </p:cNvSpPr>
              <p:nvPr/>
            </p:nvSpPr>
            <p:spPr bwMode="auto">
              <a:xfrm flipV="1">
                <a:off x="2756262" y="3276600"/>
                <a:ext cx="1158240" cy="1055914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5" name="Rectangle 9"/>
              <p:cNvSpPr>
                <a:spLocks noChangeArrowheads="1"/>
              </p:cNvSpPr>
              <p:nvPr/>
            </p:nvSpPr>
            <p:spPr bwMode="auto">
              <a:xfrm>
                <a:off x="3810000" y="304800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4</a:t>
                </a:r>
              </a:p>
            </p:txBody>
          </p:sp>
        </p:grpSp>
        <p:sp>
          <p:nvSpPr>
            <p:cNvPr id="143" name="Rectangle 142"/>
            <p:cNvSpPr/>
            <p:nvPr/>
          </p:nvSpPr>
          <p:spPr>
            <a:xfrm>
              <a:off x="1813560" y="2819400"/>
              <a:ext cx="20574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Source Document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3200400" y="3941619"/>
            <a:ext cx="3352800" cy="682228"/>
            <a:chOff x="1981200" y="4103132"/>
            <a:chExt cx="3352800" cy="682228"/>
          </a:xfrm>
        </p:grpSpPr>
        <p:sp>
          <p:nvSpPr>
            <p:cNvPr id="147" name="Rectangle 146"/>
            <p:cNvSpPr/>
            <p:nvPr/>
          </p:nvSpPr>
          <p:spPr>
            <a:xfrm>
              <a:off x="4419600" y="4419600"/>
              <a:ext cx="9144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Credit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1981200" y="4103132"/>
              <a:ext cx="3124200" cy="523297"/>
            </a:xfrm>
            <a:custGeom>
              <a:avLst/>
              <a:gdLst>
                <a:gd name="connsiteX0" fmla="*/ 0 w 2068286"/>
                <a:gd name="connsiteY0" fmla="*/ 32658 h 337458"/>
                <a:gd name="connsiteX1" fmla="*/ 0 w 2068286"/>
                <a:gd name="connsiteY1" fmla="*/ 32658 h 337458"/>
                <a:gd name="connsiteX2" fmla="*/ 1415143 w 2068286"/>
                <a:gd name="connsiteY2" fmla="*/ 337458 h 337458"/>
                <a:gd name="connsiteX3" fmla="*/ 2068286 w 2068286"/>
                <a:gd name="connsiteY3" fmla="*/ 0 h 337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8286" h="337458">
                  <a:moveTo>
                    <a:pt x="0" y="32658"/>
                  </a:moveTo>
                  <a:lnTo>
                    <a:pt x="0" y="32658"/>
                  </a:lnTo>
                  <a:lnTo>
                    <a:pt x="1415143" y="337458"/>
                  </a:lnTo>
                  <a:lnTo>
                    <a:pt x="2068286" y="0"/>
                  </a:lnTo>
                </a:path>
              </a:pathLst>
            </a:custGeom>
            <a:noFill/>
            <a:ln w="38100">
              <a:solidFill>
                <a:srgbClr val="00B0F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" name="Rectangle 10"/>
            <p:cNvSpPr>
              <a:spLocks noChangeArrowheads="1"/>
            </p:cNvSpPr>
            <p:nvPr/>
          </p:nvSpPr>
          <p:spPr bwMode="auto">
            <a:xfrm>
              <a:off x="4038600" y="4419600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1524000" y="2428505"/>
            <a:ext cx="3810000" cy="1284514"/>
            <a:chOff x="1524000" y="2677886"/>
            <a:chExt cx="3810000" cy="1284514"/>
          </a:xfrm>
        </p:grpSpPr>
        <p:sp>
          <p:nvSpPr>
            <p:cNvPr id="151" name="Line 20"/>
            <p:cNvSpPr>
              <a:spLocks noChangeShapeType="1"/>
            </p:cNvSpPr>
            <p:nvPr/>
          </p:nvSpPr>
          <p:spPr bwMode="auto">
            <a:xfrm flipH="1" flipV="1">
              <a:off x="2362200" y="2895600"/>
              <a:ext cx="2971800" cy="106680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52" name="Group 71"/>
            <p:cNvGrpSpPr/>
            <p:nvPr/>
          </p:nvGrpSpPr>
          <p:grpSpPr>
            <a:xfrm>
              <a:off x="1524000" y="2677886"/>
              <a:ext cx="1905000" cy="1284514"/>
              <a:chOff x="6858000" y="4648200"/>
              <a:chExt cx="1905000" cy="1284514"/>
            </a:xfrm>
          </p:grpSpPr>
          <p:grpSp>
            <p:nvGrpSpPr>
              <p:cNvPr id="153" name="Group 60"/>
              <p:cNvGrpSpPr/>
              <p:nvPr/>
            </p:nvGrpSpPr>
            <p:grpSpPr>
              <a:xfrm>
                <a:off x="6858000" y="4648200"/>
                <a:ext cx="1051560" cy="1284514"/>
                <a:chOff x="4114800" y="4343400"/>
                <a:chExt cx="1051560" cy="1284514"/>
              </a:xfrm>
            </p:grpSpPr>
            <p:sp>
              <p:nvSpPr>
                <p:cNvPr id="155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4114800" y="4572000"/>
                  <a:ext cx="914400" cy="1055914"/>
                </a:xfrm>
                <a:prstGeom prst="line">
                  <a:avLst/>
                </a:prstGeom>
                <a:noFill/>
                <a:ln w="38100">
                  <a:solidFill>
                    <a:srgbClr val="00B0F0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6" name="Rectangle 9"/>
                <p:cNvSpPr>
                  <a:spLocks noChangeArrowheads="1"/>
                </p:cNvSpPr>
                <p:nvPr/>
              </p:nvSpPr>
              <p:spPr bwMode="auto">
                <a:xfrm>
                  <a:off x="4800600" y="4343400"/>
                  <a:ext cx="365760" cy="3657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80000">
                      <a:srgbClr val="C0504D">
                        <a:shade val="93000"/>
                        <a:satMod val="130000"/>
                      </a:srgbClr>
                    </a:gs>
                    <a:gs pos="100000">
                      <a:srgbClr val="C0504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lIns="0" tIns="0" rIns="0" bIns="0" rtlCol="0" anchor="ctr" anchorCtr="1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2</a:t>
                  </a:r>
                </a:p>
              </p:txBody>
            </p:sp>
          </p:grpSp>
          <p:sp>
            <p:nvSpPr>
              <p:cNvPr id="154" name="Rectangle 153"/>
              <p:cNvSpPr/>
              <p:nvPr/>
            </p:nvSpPr>
            <p:spPr>
              <a:xfrm>
                <a:off x="7924800" y="4648200"/>
                <a:ext cx="8382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Debit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44" name="TextBox 43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Flowchart: Delay 44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011501" y="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3-1</a:t>
            </a:r>
          </a:p>
        </p:txBody>
      </p:sp>
      <p:sp>
        <p:nvSpPr>
          <p:cNvPr id="47" name="Slide Number Placeholder 10"/>
          <p:cNvSpPr txBox="1">
            <a:spLocks/>
          </p:cNvSpPr>
          <p:nvPr/>
        </p:nvSpPr>
        <p:spPr>
          <a:xfrm>
            <a:off x="7170987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utoUpdateAnimBg="0"/>
      <p:bldP spid="118" grpId="0" animBg="1"/>
      <p:bldP spid="131" grpId="0" animBg="1"/>
      <p:bldP spid="132" grpId="0" animBg="1"/>
      <p:bldP spid="133" grpId="0" autoUpdateAnimBg="0"/>
      <p:bldP spid="134" grpId="0" autoUpdateAnimBg="0"/>
      <p:bldP spid="13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580" y="784671"/>
            <a:ext cx="7927770" cy="675605"/>
          </a:xfrm>
        </p:spPr>
        <p:txBody>
          <a:bodyPr/>
          <a:lstStyle/>
          <a:p>
            <a:r>
              <a:rPr lang="en-US" sz="3000" dirty="0"/>
              <a:t>Paid Cash for Supplies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369329" y="1447800"/>
            <a:ext cx="4431271" cy="584775"/>
          </a:xfrm>
          <a:prstGeom prst="rect">
            <a:avLst/>
          </a:prstGeom>
          <a:gradFill flip="none" rotWithShape="1">
            <a:gsLst>
              <a:gs pos="0">
                <a:sysClr val="window" lastClr="FFFFFF"/>
              </a:gs>
              <a:gs pos="50000">
                <a:srgbClr val="CCECFF"/>
              </a:gs>
              <a:gs pos="100000">
                <a:sysClr val="window" lastClr="FFFFFF"/>
              </a:gs>
            </a:gsLst>
            <a:lin ang="10800000" scaled="1"/>
            <a:tileRect/>
          </a:gradFill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January 2.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Paid cash for supplies, $165.00. 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Check No. 1.</a:t>
            </a:r>
          </a:p>
        </p:txBody>
      </p:sp>
      <p:grpSp>
        <p:nvGrpSpPr>
          <p:cNvPr id="129" name="Group 128"/>
          <p:cNvGrpSpPr/>
          <p:nvPr/>
        </p:nvGrpSpPr>
        <p:grpSpPr>
          <a:xfrm>
            <a:off x="5983447" y="1398215"/>
            <a:ext cx="2943383" cy="721805"/>
            <a:chOff x="5755849" y="1676400"/>
            <a:chExt cx="2928136" cy="718066"/>
          </a:xfrm>
        </p:grpSpPr>
        <p:grpSp>
          <p:nvGrpSpPr>
            <p:cNvPr id="130" name="Group 53"/>
            <p:cNvGrpSpPr/>
            <p:nvPr/>
          </p:nvGrpSpPr>
          <p:grpSpPr>
            <a:xfrm>
              <a:off x="5755849" y="1676400"/>
              <a:ext cx="2928136" cy="718066"/>
              <a:chOff x="5755849" y="1676400"/>
              <a:chExt cx="2928136" cy="718066"/>
            </a:xfrm>
          </p:grpSpPr>
          <p:sp>
            <p:nvSpPr>
              <p:cNvPr id="132" name="Rectangle 131"/>
              <p:cNvSpPr/>
              <p:nvPr/>
            </p:nvSpPr>
            <p:spPr>
              <a:xfrm>
                <a:off x="5812716" y="1676400"/>
                <a:ext cx="2871269" cy="3368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Supplies</a:t>
                </a:r>
              </a:p>
            </p:txBody>
          </p:sp>
          <p:cxnSp>
            <p:nvCxnSpPr>
              <p:cNvPr id="133" name="Straight Connector 132"/>
              <p:cNvCxnSpPr/>
              <p:nvPr/>
            </p:nvCxnSpPr>
            <p:spPr>
              <a:xfrm flipH="1">
                <a:off x="5755849" y="2028706"/>
                <a:ext cx="274320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7127449" y="2028706"/>
                <a:ext cx="0" cy="36576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131" name="Rectangle 130"/>
            <p:cNvSpPr/>
            <p:nvPr/>
          </p:nvSpPr>
          <p:spPr>
            <a:xfrm>
              <a:off x="5862989" y="2025134"/>
              <a:ext cx="1264460" cy="336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165.00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5980929" y="2236415"/>
            <a:ext cx="2886220" cy="721805"/>
            <a:chOff x="5753034" y="2667000"/>
            <a:chExt cx="2871269" cy="718066"/>
          </a:xfrm>
        </p:grpSpPr>
        <p:grpSp>
          <p:nvGrpSpPr>
            <p:cNvPr id="136" name="Group 55"/>
            <p:cNvGrpSpPr/>
            <p:nvPr/>
          </p:nvGrpSpPr>
          <p:grpSpPr>
            <a:xfrm>
              <a:off x="5753034" y="2667000"/>
              <a:ext cx="2871269" cy="718066"/>
              <a:chOff x="5753034" y="2667000"/>
              <a:chExt cx="2871269" cy="718066"/>
            </a:xfrm>
          </p:grpSpPr>
          <p:sp>
            <p:nvSpPr>
              <p:cNvPr id="138" name="Rectangle 137"/>
              <p:cNvSpPr/>
              <p:nvPr/>
            </p:nvSpPr>
            <p:spPr>
              <a:xfrm>
                <a:off x="5753034" y="2667000"/>
                <a:ext cx="2871269" cy="3368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Cash</a:t>
                </a:r>
              </a:p>
            </p:txBody>
          </p:sp>
          <p:cxnSp>
            <p:nvCxnSpPr>
              <p:cNvPr id="139" name="Straight Connector 138"/>
              <p:cNvCxnSpPr/>
              <p:nvPr/>
            </p:nvCxnSpPr>
            <p:spPr>
              <a:xfrm flipH="1">
                <a:off x="5755849" y="3019306"/>
                <a:ext cx="274320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40" name="Straight Connector 139"/>
              <p:cNvCxnSpPr/>
              <p:nvPr/>
            </p:nvCxnSpPr>
            <p:spPr>
              <a:xfrm>
                <a:off x="7127449" y="3019306"/>
                <a:ext cx="0" cy="36576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137" name="Rectangle 136"/>
            <p:cNvSpPr/>
            <p:nvPr/>
          </p:nvSpPr>
          <p:spPr>
            <a:xfrm>
              <a:off x="7356049" y="3019306"/>
              <a:ext cx="1264460" cy="336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165.00</a:t>
              </a:r>
            </a:p>
          </p:txBody>
        </p:sp>
      </p:grpSp>
      <p:sp>
        <p:nvSpPr>
          <p:cNvPr id="141" name="Down Arrow 140"/>
          <p:cNvSpPr/>
          <p:nvPr/>
        </p:nvSpPr>
        <p:spPr>
          <a:xfrm>
            <a:off x="7403740" y="2604135"/>
            <a:ext cx="367665" cy="367665"/>
          </a:xfrm>
          <a:prstGeom prst="down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Up Arrow 141"/>
          <p:cNvSpPr/>
          <p:nvPr/>
        </p:nvSpPr>
        <p:spPr>
          <a:xfrm>
            <a:off x="6047380" y="1781049"/>
            <a:ext cx="367665" cy="367665"/>
          </a:xfrm>
          <a:prstGeom prst="up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" name="Picture 142" descr="C21SE_GJ-003-Page 63-General Journal.jpg"/>
          <p:cNvPicPr>
            <a:picLocks noChangeAspect="1"/>
          </p:cNvPicPr>
          <p:nvPr/>
        </p:nvPicPr>
        <p:blipFill>
          <a:blip r:embed="rId2" cstate="print"/>
          <a:srcRect t="7782"/>
          <a:stretch>
            <a:fillRect/>
          </a:stretch>
        </p:blipFill>
        <p:spPr>
          <a:xfrm>
            <a:off x="370128" y="2731564"/>
            <a:ext cx="6597014" cy="1378742"/>
          </a:xfrm>
          <a:prstGeom prst="rect">
            <a:avLst/>
          </a:prstGeom>
        </p:spPr>
      </p:pic>
      <p:sp>
        <p:nvSpPr>
          <p:cNvPr id="144" name="Rectangle 29"/>
          <p:cNvSpPr>
            <a:spLocks noChangeArrowheads="1"/>
          </p:cNvSpPr>
          <p:nvPr/>
        </p:nvSpPr>
        <p:spPr bwMode="auto">
          <a:xfrm>
            <a:off x="362211" y="4631603"/>
            <a:ext cx="82724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7663" marR="0" lvl="0" indent="-3476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2.	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Write the title of the account debited in the Account Title column. Write the debit amount in the Debit column.</a:t>
            </a:r>
          </a:p>
        </p:txBody>
      </p:sp>
      <p:sp>
        <p:nvSpPr>
          <p:cNvPr id="145" name="Rectangle 27"/>
          <p:cNvSpPr>
            <a:spLocks noChangeArrowheads="1"/>
          </p:cNvSpPr>
          <p:nvPr/>
        </p:nvSpPr>
        <p:spPr bwMode="auto">
          <a:xfrm>
            <a:off x="362208" y="4298025"/>
            <a:ext cx="82724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504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1.	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Write the date in the Date column.</a:t>
            </a:r>
          </a:p>
        </p:txBody>
      </p:sp>
      <p:sp>
        <p:nvSpPr>
          <p:cNvPr id="146" name="Rectangle 30"/>
          <p:cNvSpPr>
            <a:spLocks noChangeArrowheads="1"/>
          </p:cNvSpPr>
          <p:nvPr/>
        </p:nvSpPr>
        <p:spPr bwMode="auto">
          <a:xfrm>
            <a:off x="360299" y="5211402"/>
            <a:ext cx="86401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7663" marR="0" lvl="0" indent="-3476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3.	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On the next line, indented about one centimeter, write the title of the account credited in the Account Title column. Write the credit amount in the Credit column.</a:t>
            </a:r>
          </a:p>
        </p:txBody>
      </p:sp>
      <p:sp>
        <p:nvSpPr>
          <p:cNvPr id="147" name="Rectangle 30"/>
          <p:cNvSpPr>
            <a:spLocks noChangeArrowheads="1"/>
          </p:cNvSpPr>
          <p:nvPr/>
        </p:nvSpPr>
        <p:spPr bwMode="auto">
          <a:xfrm>
            <a:off x="362208" y="5791200"/>
            <a:ext cx="82724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7663" marR="0" lvl="0" indent="-3476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4.	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Write the source document number in the Doc. No. column.</a:t>
            </a:r>
          </a:p>
        </p:txBody>
      </p:sp>
      <p:grpSp>
        <p:nvGrpSpPr>
          <p:cNvPr id="148" name="Group 147"/>
          <p:cNvGrpSpPr/>
          <p:nvPr/>
        </p:nvGrpSpPr>
        <p:grpSpPr>
          <a:xfrm>
            <a:off x="626269" y="2399542"/>
            <a:ext cx="1280260" cy="1214606"/>
            <a:chOff x="1012372" y="2819400"/>
            <a:chExt cx="1273628" cy="1208314"/>
          </a:xfrm>
        </p:grpSpPr>
        <p:grpSp>
          <p:nvGrpSpPr>
            <p:cNvPr id="149" name="Group 51"/>
            <p:cNvGrpSpPr/>
            <p:nvPr/>
          </p:nvGrpSpPr>
          <p:grpSpPr>
            <a:xfrm>
              <a:off x="1012372" y="2819400"/>
              <a:ext cx="457200" cy="1208314"/>
              <a:chOff x="1088572" y="2438400"/>
              <a:chExt cx="457200" cy="1208314"/>
            </a:xfrm>
          </p:grpSpPr>
          <p:cxnSp>
            <p:nvCxnSpPr>
              <p:cNvPr id="151" name="Straight Arrow Connector 150"/>
              <p:cNvCxnSpPr/>
              <p:nvPr/>
            </p:nvCxnSpPr>
            <p:spPr>
              <a:xfrm>
                <a:off x="1273630" y="2732314"/>
                <a:ext cx="272142" cy="9144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52" name="Rectangle 7"/>
              <p:cNvSpPr>
                <a:spLocks noChangeArrowheads="1"/>
              </p:cNvSpPr>
              <p:nvPr/>
            </p:nvSpPr>
            <p:spPr bwMode="auto">
              <a:xfrm>
                <a:off x="1088572" y="243840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</p:grpSp>
        <p:sp>
          <p:nvSpPr>
            <p:cNvPr id="150" name="Rectangle 149"/>
            <p:cNvSpPr/>
            <p:nvPr/>
          </p:nvSpPr>
          <p:spPr>
            <a:xfrm>
              <a:off x="1371600" y="2819400"/>
              <a:ext cx="914400" cy="336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Date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3657600" y="2399145"/>
            <a:ext cx="2309301" cy="1291203"/>
            <a:chOff x="1878423" y="2819400"/>
            <a:chExt cx="2297337" cy="1284514"/>
          </a:xfrm>
        </p:grpSpPr>
        <p:grpSp>
          <p:nvGrpSpPr>
            <p:cNvPr id="154" name="Group 54"/>
            <p:cNvGrpSpPr/>
            <p:nvPr/>
          </p:nvGrpSpPr>
          <p:grpSpPr>
            <a:xfrm>
              <a:off x="2651760" y="2819400"/>
              <a:ext cx="1524000" cy="1284514"/>
              <a:chOff x="2651760" y="3048000"/>
              <a:chExt cx="1524000" cy="1284514"/>
            </a:xfrm>
          </p:grpSpPr>
          <p:sp>
            <p:nvSpPr>
              <p:cNvPr id="156" name="Line 20"/>
              <p:cNvSpPr>
                <a:spLocks noChangeShapeType="1"/>
              </p:cNvSpPr>
              <p:nvPr/>
            </p:nvSpPr>
            <p:spPr bwMode="auto">
              <a:xfrm flipV="1">
                <a:off x="2651760" y="3276600"/>
                <a:ext cx="1262742" cy="1055914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7" name="Rectangle 9"/>
              <p:cNvSpPr>
                <a:spLocks noChangeArrowheads="1"/>
              </p:cNvSpPr>
              <p:nvPr/>
            </p:nvSpPr>
            <p:spPr bwMode="auto">
              <a:xfrm>
                <a:off x="3810000" y="304800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4</a:t>
                </a:r>
              </a:p>
            </p:txBody>
          </p:sp>
        </p:grpSp>
        <p:sp>
          <p:nvSpPr>
            <p:cNvPr id="155" name="Rectangle 154"/>
            <p:cNvSpPr/>
            <p:nvPr/>
          </p:nvSpPr>
          <p:spPr>
            <a:xfrm>
              <a:off x="1878423" y="2819400"/>
              <a:ext cx="2057400" cy="336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Source Document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1681051" y="2399145"/>
            <a:ext cx="3600050" cy="1291203"/>
            <a:chOff x="1752600" y="2677886"/>
            <a:chExt cx="3581400" cy="1284514"/>
          </a:xfrm>
        </p:grpSpPr>
        <p:sp>
          <p:nvSpPr>
            <p:cNvPr id="159" name="Line 20"/>
            <p:cNvSpPr>
              <a:spLocks noChangeShapeType="1"/>
            </p:cNvSpPr>
            <p:nvPr/>
          </p:nvSpPr>
          <p:spPr bwMode="auto">
            <a:xfrm flipH="1" flipV="1">
              <a:off x="2362200" y="2895600"/>
              <a:ext cx="2971800" cy="106680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60" name="Group 71"/>
            <p:cNvGrpSpPr/>
            <p:nvPr/>
          </p:nvGrpSpPr>
          <p:grpSpPr>
            <a:xfrm>
              <a:off x="1752600" y="2677886"/>
              <a:ext cx="1676400" cy="1208314"/>
              <a:chOff x="7086600" y="4648200"/>
              <a:chExt cx="1676400" cy="1208314"/>
            </a:xfrm>
          </p:grpSpPr>
          <p:grpSp>
            <p:nvGrpSpPr>
              <p:cNvPr id="161" name="Group 60"/>
              <p:cNvGrpSpPr/>
              <p:nvPr/>
            </p:nvGrpSpPr>
            <p:grpSpPr>
              <a:xfrm>
                <a:off x="7086600" y="4648200"/>
                <a:ext cx="822960" cy="1208314"/>
                <a:chOff x="4343400" y="4343400"/>
                <a:chExt cx="822960" cy="1208314"/>
              </a:xfrm>
            </p:grpSpPr>
            <p:sp>
              <p:nvSpPr>
                <p:cNvPr id="163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4343400" y="4572000"/>
                  <a:ext cx="685800" cy="979714"/>
                </a:xfrm>
                <a:prstGeom prst="line">
                  <a:avLst/>
                </a:prstGeom>
                <a:noFill/>
                <a:ln w="38100">
                  <a:solidFill>
                    <a:srgbClr val="00B0F0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4" name="Rectangle 9"/>
                <p:cNvSpPr>
                  <a:spLocks noChangeArrowheads="1"/>
                </p:cNvSpPr>
                <p:nvPr/>
              </p:nvSpPr>
              <p:spPr bwMode="auto">
                <a:xfrm>
                  <a:off x="4800600" y="4343400"/>
                  <a:ext cx="365760" cy="3657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80000">
                      <a:srgbClr val="C0504D">
                        <a:shade val="93000"/>
                        <a:satMod val="130000"/>
                      </a:srgbClr>
                    </a:gs>
                    <a:gs pos="100000">
                      <a:srgbClr val="C0504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lIns="0" tIns="0" rIns="0" bIns="0" rtlCol="0" anchor="ctr" anchorCtr="1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2</a:t>
                  </a:r>
                </a:p>
              </p:txBody>
            </p:sp>
          </p:grpSp>
          <p:sp>
            <p:nvSpPr>
              <p:cNvPr id="162" name="Rectangle 161"/>
              <p:cNvSpPr/>
              <p:nvPr/>
            </p:nvSpPr>
            <p:spPr>
              <a:xfrm>
                <a:off x="7924800" y="4648200"/>
                <a:ext cx="838200" cy="3368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Debit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65" name="Group 164"/>
          <p:cNvGrpSpPr/>
          <p:nvPr/>
        </p:nvGrpSpPr>
        <p:grpSpPr>
          <a:xfrm>
            <a:off x="1752490" y="3862744"/>
            <a:ext cx="4519211" cy="662210"/>
            <a:chOff x="1828800" y="4138248"/>
            <a:chExt cx="4495800" cy="658780"/>
          </a:xfrm>
        </p:grpSpPr>
        <p:cxnSp>
          <p:nvCxnSpPr>
            <p:cNvPr id="166" name="Straight Arrow Connector 165"/>
            <p:cNvCxnSpPr/>
            <p:nvPr/>
          </p:nvCxnSpPr>
          <p:spPr>
            <a:xfrm flipV="1">
              <a:off x="5181600" y="4138248"/>
              <a:ext cx="1055076" cy="509952"/>
            </a:xfrm>
            <a:prstGeom prst="straightConnector1">
              <a:avLst/>
            </a:prstGeom>
            <a:noFill/>
            <a:ln w="38100">
              <a:solidFill>
                <a:srgbClr val="00B0F0"/>
              </a:solidFill>
              <a:round/>
              <a:headEnd type="none" w="med" len="med"/>
              <a:tailEnd type="triangle" w="med" len="med"/>
            </a:ln>
            <a:effectLst/>
          </p:spPr>
        </p:cxnSp>
        <p:grpSp>
          <p:nvGrpSpPr>
            <p:cNvPr id="167" name="Group 90"/>
            <p:cNvGrpSpPr/>
            <p:nvPr/>
          </p:nvGrpSpPr>
          <p:grpSpPr>
            <a:xfrm>
              <a:off x="1828800" y="4155834"/>
              <a:ext cx="4495800" cy="641194"/>
              <a:chOff x="1828800" y="4155834"/>
              <a:chExt cx="4495800" cy="641194"/>
            </a:xfrm>
          </p:grpSpPr>
          <p:cxnSp>
            <p:nvCxnSpPr>
              <p:cNvPr id="168" name="Straight Arrow Connector 167"/>
              <p:cNvCxnSpPr/>
              <p:nvPr/>
            </p:nvCxnSpPr>
            <p:spPr>
              <a:xfrm flipH="1" flipV="1">
                <a:off x="1828800" y="4155834"/>
                <a:ext cx="3352800" cy="492366"/>
              </a:xfrm>
              <a:prstGeom prst="straightConnector1">
                <a:avLst/>
              </a:prstGeom>
              <a:noFill/>
              <a:ln w="38100">
                <a:solidFill>
                  <a:srgbClr val="00B0F0"/>
                </a:solidFill>
                <a:round/>
                <a:headEnd type="none" w="med" len="med"/>
                <a:tailEnd type="triangle" w="med" len="med"/>
              </a:ln>
              <a:effectLst/>
            </p:spPr>
          </p:cxnSp>
          <p:grpSp>
            <p:nvGrpSpPr>
              <p:cNvPr id="169" name="Group 70"/>
              <p:cNvGrpSpPr/>
              <p:nvPr/>
            </p:nvGrpSpPr>
            <p:grpSpPr>
              <a:xfrm>
                <a:off x="5029200" y="4431268"/>
                <a:ext cx="1295400" cy="365760"/>
                <a:chOff x="4038600" y="4419600"/>
                <a:chExt cx="1295400" cy="365760"/>
              </a:xfrm>
            </p:grpSpPr>
            <p:sp>
              <p:nvSpPr>
                <p:cNvPr id="170" name="Rectangle 169"/>
                <p:cNvSpPr/>
                <p:nvPr/>
              </p:nvSpPr>
              <p:spPr>
                <a:xfrm>
                  <a:off x="4419600" y="4419600"/>
                  <a:ext cx="914400" cy="3368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Credit</a:t>
                  </a: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1" name="Rectangle 10"/>
                <p:cNvSpPr>
                  <a:spLocks noChangeArrowheads="1"/>
                </p:cNvSpPr>
                <p:nvPr/>
              </p:nvSpPr>
              <p:spPr bwMode="auto">
                <a:xfrm>
                  <a:off x="4038600" y="4419600"/>
                  <a:ext cx="365760" cy="3657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80000">
                      <a:srgbClr val="C0504D">
                        <a:shade val="93000"/>
                        <a:satMod val="130000"/>
                      </a:srgbClr>
                    </a:gs>
                    <a:gs pos="100000">
                      <a:srgbClr val="C0504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lIns="0" tIns="0" rIns="0" bIns="0" rtlCol="0" anchor="ctr" anchorCtr="1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3</a:t>
                  </a:r>
                </a:p>
              </p:txBody>
            </p:sp>
          </p:grpSp>
        </p:grpSp>
      </p:grpSp>
      <p:sp>
        <p:nvSpPr>
          <p:cNvPr id="47" name="TextBox 46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Flowchart: Delay 47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011501" y="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3-1</a:t>
            </a:r>
          </a:p>
        </p:txBody>
      </p:sp>
      <p:sp>
        <p:nvSpPr>
          <p:cNvPr id="50" name="Slide Number Placeholder 10"/>
          <p:cNvSpPr txBox="1">
            <a:spLocks/>
          </p:cNvSpPr>
          <p:nvPr/>
        </p:nvSpPr>
        <p:spPr>
          <a:xfrm>
            <a:off x="7170357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41" grpId="0" animBg="1"/>
      <p:bldP spid="142" grpId="0" animBg="1"/>
      <p:bldP spid="144" grpId="0" autoUpdateAnimBg="0"/>
      <p:bldP spid="145" grpId="0" autoUpdateAnimBg="0"/>
      <p:bldP spid="146" grpId="0" autoUpdateAnimBg="0"/>
      <p:bldP spid="14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856" y="775695"/>
            <a:ext cx="8396288" cy="67210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Lesson 3-1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Audit Your 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363457" y="1655570"/>
            <a:ext cx="8033657" cy="920116"/>
          </a:xfrm>
        </p:spPr>
        <p:txBody>
          <a:bodyPr vert="horz" lIns="91440" tIns="45720" rIns="91440" bIns="45720" rtlCol="0">
            <a:normAutofit/>
          </a:bodyPr>
          <a:lstStyle/>
          <a:p>
            <a:pPr marL="377825" marR="0" indent="-377825"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	</a:t>
            </a:r>
            <a:r>
              <a:rPr lang="en-US" dirty="0">
                <a:latin typeface="Arial" pitchFamily="34" charset="0"/>
                <a:cs typeface="Arial" pitchFamily="34" charset="0"/>
              </a:rPr>
              <a:t>In what order are transactions recorded in a journal?</a:t>
            </a:r>
          </a:p>
        </p:txBody>
      </p:sp>
      <p:sp>
        <p:nvSpPr>
          <p:cNvPr id="12" name="Content Placeholder 7"/>
          <p:cNvSpPr txBox="1">
            <a:spLocks/>
          </p:cNvSpPr>
          <p:nvPr/>
        </p:nvSpPr>
        <p:spPr>
          <a:xfrm>
            <a:off x="831273" y="3048000"/>
            <a:ext cx="7315200" cy="1295400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>
                <a:tab pos="2286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By date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lowchart: Delay 5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11501" y="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3-1</a:t>
            </a:r>
          </a:p>
        </p:txBody>
      </p:sp>
      <p:sp>
        <p:nvSpPr>
          <p:cNvPr id="9" name="Slide Number Placeholder 10"/>
          <p:cNvSpPr txBox="1">
            <a:spLocks/>
          </p:cNvSpPr>
          <p:nvPr/>
        </p:nvSpPr>
        <p:spPr>
          <a:xfrm>
            <a:off x="7170357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3856" y="775695"/>
            <a:ext cx="8396288" cy="67210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Lesson 3-1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Audit Your 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361202" y="1655570"/>
            <a:ext cx="8033657" cy="1148716"/>
          </a:xfrm>
        </p:spPr>
        <p:txBody>
          <a:bodyPr vert="horz" lIns="91440" tIns="45720" rIns="91440" bIns="45720" rtlCol="0">
            <a:normAutofit/>
          </a:bodyPr>
          <a:lstStyle/>
          <a:p>
            <a:pPr marL="369888" marR="0" indent="-369888"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2.	</a:t>
            </a:r>
            <a:r>
              <a:rPr lang="en-US" dirty="0"/>
              <a:t>Why are source documents important?</a:t>
            </a:r>
          </a:p>
        </p:txBody>
      </p:sp>
      <p:sp>
        <p:nvSpPr>
          <p:cNvPr id="12" name="Content Placeholder 7"/>
          <p:cNvSpPr txBox="1">
            <a:spLocks/>
          </p:cNvSpPr>
          <p:nvPr/>
        </p:nvSpPr>
        <p:spPr>
          <a:xfrm>
            <a:off x="830643" y="3046110"/>
            <a:ext cx="7315200" cy="1449690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>
                <a:tab pos="2286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Source documents are one way to verify the accuracy of a specific journal entry.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owchart: Delay 7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11501" y="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3-1</a:t>
            </a:r>
          </a:p>
        </p:txBody>
      </p:sp>
      <p:sp>
        <p:nvSpPr>
          <p:cNvPr id="10" name="Slide Number Placeholder 10"/>
          <p:cNvSpPr txBox="1">
            <a:spLocks/>
          </p:cNvSpPr>
          <p:nvPr/>
        </p:nvSpPr>
        <p:spPr>
          <a:xfrm>
            <a:off x="7169727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3856" y="775695"/>
            <a:ext cx="8396288" cy="67210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Lesson 3-1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Audit </a:t>
            </a:r>
            <a:r>
              <a:rPr lang="en-US" sz="3200">
                <a:latin typeface="Arial" pitchFamily="34" charset="0"/>
                <a:cs typeface="Arial" pitchFamily="34" charset="0"/>
              </a:rPr>
              <a:t>Your Understanding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361202" y="1653729"/>
            <a:ext cx="8033657" cy="647385"/>
          </a:xfrm>
        </p:spPr>
        <p:txBody>
          <a:bodyPr vert="horz" lIns="91440" tIns="45720" rIns="91440" bIns="45720" rtlCol="0">
            <a:normAutofit/>
          </a:bodyPr>
          <a:lstStyle/>
          <a:p>
            <a:pPr marL="369888" marR="0" indent="-369888"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3.	</a:t>
            </a:r>
            <a:r>
              <a:rPr lang="en-US" dirty="0"/>
              <a:t>List the four parts of a journal entry.</a:t>
            </a:r>
          </a:p>
        </p:txBody>
      </p:sp>
      <p:sp>
        <p:nvSpPr>
          <p:cNvPr id="12" name="Content Placeholder 7"/>
          <p:cNvSpPr txBox="1">
            <a:spLocks/>
          </p:cNvSpPr>
          <p:nvPr/>
        </p:nvSpPr>
        <p:spPr>
          <a:xfrm>
            <a:off x="831273" y="3044337"/>
            <a:ext cx="7315200" cy="2243691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>
                <a:tab pos="2286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Date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Debit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Credit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Source document</a:t>
            </a:r>
          </a:p>
        </p:txBody>
      </p:sp>
      <p:sp>
        <p:nvSpPr>
          <p:cNvPr id="8" name="Flowchart: Delay 7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11501" y="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3-1</a:t>
            </a:r>
          </a:p>
        </p:txBody>
      </p:sp>
      <p:sp>
        <p:nvSpPr>
          <p:cNvPr id="10" name="Slide Number Placeholder 10"/>
          <p:cNvSpPr txBox="1">
            <a:spLocks/>
          </p:cNvSpPr>
          <p:nvPr/>
        </p:nvSpPr>
        <p:spPr>
          <a:xfrm>
            <a:off x="7169727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84671"/>
            <a:ext cx="7886700" cy="672105"/>
          </a:xfrm>
        </p:spPr>
        <p:txBody>
          <a:bodyPr/>
          <a:lstStyle/>
          <a:p>
            <a:r>
              <a:rPr lang="en-US" sz="3000" dirty="0"/>
              <a:t>Journals and Journalizing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5"/>
          </p:nvPr>
        </p:nvSpPr>
        <p:spPr>
          <a:xfrm>
            <a:off x="451886" y="1659113"/>
            <a:ext cx="8291238" cy="1617487"/>
          </a:xfrm>
        </p:spPr>
        <p:txBody>
          <a:bodyPr/>
          <a:lstStyle/>
          <a:p>
            <a:pPr marL="377825" indent="-377825">
              <a:lnSpc>
                <a:spcPct val="100000"/>
              </a:lnSpc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A form for recording transactions in chronological order is called a </a:t>
            </a:r>
            <a:r>
              <a:rPr lang="en-US" b="1" dirty="0">
                <a:solidFill>
                  <a:srgbClr val="0070C0"/>
                </a:solidFill>
              </a:rPr>
              <a:t>journal</a:t>
            </a:r>
            <a:r>
              <a:rPr lang="en-US" dirty="0"/>
              <a:t>. </a:t>
            </a:r>
          </a:p>
          <a:p>
            <a:pPr marL="377825" indent="-377825">
              <a:lnSpc>
                <a:spcPct val="100000"/>
              </a:lnSpc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Recording transactions in a journal is called </a:t>
            </a:r>
            <a:r>
              <a:rPr lang="en-US" b="1" dirty="0">
                <a:solidFill>
                  <a:srgbClr val="0070C0"/>
                </a:solidFill>
              </a:rPr>
              <a:t>journalizing</a:t>
            </a:r>
            <a:r>
              <a:rPr lang="en-US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owchart: Delay 4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11501" y="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3-1</a:t>
            </a:r>
          </a:p>
        </p:txBody>
      </p:sp>
      <p:sp>
        <p:nvSpPr>
          <p:cNvPr id="7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2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790809"/>
            <a:ext cx="7886700" cy="672105"/>
          </a:xfrm>
        </p:spPr>
        <p:txBody>
          <a:bodyPr/>
          <a:lstStyle/>
          <a:p>
            <a:r>
              <a:rPr lang="en-US" sz="3000" dirty="0"/>
              <a:t>General Journal</a:t>
            </a:r>
          </a:p>
        </p:txBody>
      </p:sp>
      <p:pic>
        <p:nvPicPr>
          <p:cNvPr id="19" name="Picture 18" descr="C21SE_GJ-003-Page 59-General Jour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439030"/>
            <a:ext cx="8229600" cy="2133870"/>
          </a:xfrm>
          <a:prstGeom prst="rect">
            <a:avLst/>
          </a:prstGeom>
        </p:spPr>
      </p:pic>
      <p:sp>
        <p:nvSpPr>
          <p:cNvPr id="6" name="Flowchart: Delay 5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11501" y="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3-1</a:t>
            </a:r>
          </a:p>
        </p:txBody>
      </p:sp>
      <p:sp>
        <p:nvSpPr>
          <p:cNvPr id="8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783252"/>
            <a:ext cx="7886700" cy="672105"/>
          </a:xfrm>
        </p:spPr>
        <p:txBody>
          <a:bodyPr/>
          <a:lstStyle/>
          <a:p>
            <a:r>
              <a:rPr lang="en-US" sz="3000" dirty="0"/>
              <a:t>A General Journal</a:t>
            </a:r>
          </a:p>
        </p:txBody>
      </p:sp>
      <p:sp>
        <p:nvSpPr>
          <p:cNvPr id="16" name="Content Placeholder 8"/>
          <p:cNvSpPr txBox="1">
            <a:spLocks/>
          </p:cNvSpPr>
          <p:nvPr/>
        </p:nvSpPr>
        <p:spPr>
          <a:xfrm>
            <a:off x="358958" y="1623501"/>
            <a:ext cx="8399279" cy="3146871"/>
          </a:xfrm>
          <a:prstGeom prst="rect">
            <a:avLst/>
          </a:prstGeom>
        </p:spPr>
        <p:txBody>
          <a:bodyPr/>
          <a:lstStyle/>
          <a:p>
            <a:pPr marL="377825" marR="0" lvl="0" indent="-377825" algn="l" defTabSz="914400" rtl="0" eaLnBrk="1" fontAlgn="base" latinLnBrk="0" hangingPunct="1">
              <a:spcBef>
                <a:spcPts val="1000"/>
              </a:spcBef>
              <a:spcAft>
                <a:spcPct val="0"/>
              </a:spcAft>
              <a:buClr>
                <a:srgbClr val="FF0000"/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Accuracy</a:t>
            </a:r>
          </a:p>
          <a:p>
            <a:pPr marL="377825" marR="0" lvl="0" indent="-377825" algn="l" defTabSz="914400" rtl="0" eaLnBrk="1" fontAlgn="base" latinLnBrk="0" hangingPunct="1">
              <a:spcBef>
                <a:spcPts val="1000"/>
              </a:spcBef>
              <a:spcAft>
                <a:spcPct val="0"/>
              </a:spcAft>
              <a:buClr>
                <a:srgbClr val="FF0000"/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Chronological record</a:t>
            </a:r>
          </a:p>
          <a:p>
            <a:pPr marL="377825" marR="0" lvl="0" indent="-377825" algn="l" defTabSz="914400" rtl="0" eaLnBrk="1" fontAlgn="base" latinLnBrk="0" hangingPunct="1">
              <a:spcBef>
                <a:spcPts val="1000"/>
              </a:spcBef>
              <a:spcAft>
                <a:spcPct val="0"/>
              </a:spcAft>
              <a:buClr>
                <a:srgbClr val="FF0000"/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Double-entry accounting</a:t>
            </a:r>
          </a:p>
          <a:p>
            <a:pPr marL="671513" marR="0" lvl="1" indent="-293688" algn="l" defTabSz="914400" rtl="0" eaLnBrk="1" fontAlgn="base" latinLnBrk="0" hangingPunct="1">
              <a:spcBef>
                <a:spcPts val="500"/>
              </a:spcBef>
              <a:spcAft>
                <a:spcPct val="0"/>
              </a:spcAft>
              <a:buClr>
                <a:srgbClr val="0070C0"/>
              </a:buClr>
              <a:buSzPct val="120000"/>
              <a:buFont typeface="Arial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Information for each transaction recorded in a journal is called an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entry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pPr marL="671513" marR="0" lvl="1" indent="-293688" algn="l" defTabSz="914400" rtl="0" eaLnBrk="1" fontAlgn="base" latinLnBrk="0" hangingPunct="1">
              <a:spcBef>
                <a:spcPts val="500"/>
              </a:spcBef>
              <a:spcAft>
                <a:spcPct val="0"/>
              </a:spcAft>
              <a:buClr>
                <a:srgbClr val="0070C0"/>
              </a:buClr>
              <a:buSzPct val="120000"/>
              <a:buFont typeface="Arial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The recording of debit and credit parts of a transaction is called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double-entry accounting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6" name="Flowchart: Delay 5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11501" y="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3-1</a:t>
            </a:r>
          </a:p>
        </p:txBody>
      </p:sp>
      <p:sp>
        <p:nvSpPr>
          <p:cNvPr id="8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783252"/>
            <a:ext cx="7886700" cy="672105"/>
          </a:xfrm>
        </p:spPr>
        <p:txBody>
          <a:bodyPr/>
          <a:lstStyle/>
          <a:p>
            <a:r>
              <a:rPr lang="en-US" sz="3000" dirty="0"/>
              <a:t>Source Documents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type="body" sz="quarter" idx="15"/>
          </p:nvPr>
        </p:nvSpPr>
        <p:spPr>
          <a:xfrm>
            <a:off x="451886" y="1668843"/>
            <a:ext cx="8306352" cy="937071"/>
          </a:xfrm>
        </p:spPr>
        <p:txBody>
          <a:bodyPr/>
          <a:lstStyle/>
          <a:p>
            <a:pPr marL="377825" indent="-377825">
              <a:lnSpc>
                <a:spcPct val="100000"/>
              </a:lnSpc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A business paper from which information is obtained for a journal entry is called a </a:t>
            </a:r>
            <a:r>
              <a:rPr lang="en-US" b="1" dirty="0">
                <a:solidFill>
                  <a:srgbClr val="0070C0"/>
                </a:solidFill>
              </a:rPr>
              <a:t>source document</a:t>
            </a:r>
            <a:r>
              <a:rPr lang="en-US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lowchart: Delay 5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11501" y="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3-1</a:t>
            </a:r>
          </a:p>
        </p:txBody>
      </p:sp>
      <p:sp>
        <p:nvSpPr>
          <p:cNvPr id="8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5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783252"/>
            <a:ext cx="7886700" cy="672105"/>
          </a:xfrm>
        </p:spPr>
        <p:txBody>
          <a:bodyPr/>
          <a:lstStyle/>
          <a:p>
            <a:r>
              <a:rPr lang="en-US" sz="3000" dirty="0"/>
              <a:t>Checks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type="body" sz="quarter" idx="15"/>
          </p:nvPr>
        </p:nvSpPr>
        <p:spPr>
          <a:xfrm>
            <a:off x="451886" y="1670684"/>
            <a:ext cx="8033657" cy="1224916"/>
          </a:xfrm>
        </p:spPr>
        <p:txBody>
          <a:bodyPr/>
          <a:lstStyle/>
          <a:p>
            <a:pPr marL="377825" indent="-377825">
              <a:lnSpc>
                <a:spcPct val="100000"/>
              </a:lnSpc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A business form ordering a bank to pay cash from a bank account is called a </a:t>
            </a:r>
            <a:r>
              <a:rPr lang="en-US" b="1" dirty="0">
                <a:solidFill>
                  <a:srgbClr val="0070C0"/>
                </a:solidFill>
              </a:rPr>
              <a:t>check</a:t>
            </a:r>
            <a:r>
              <a:rPr lang="en-US" dirty="0"/>
              <a:t>.</a:t>
            </a:r>
          </a:p>
        </p:txBody>
      </p:sp>
      <p:pic>
        <p:nvPicPr>
          <p:cNvPr id="10" name="Picture 9" descr="Chapter 3_Page 60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018085"/>
            <a:ext cx="8229600" cy="262071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lowchart: Delay 5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11501" y="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3-1</a:t>
            </a:r>
          </a:p>
        </p:txBody>
      </p:sp>
      <p:sp>
        <p:nvSpPr>
          <p:cNvPr id="8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6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0809"/>
            <a:ext cx="7886700" cy="672105"/>
          </a:xfrm>
        </p:spPr>
        <p:txBody>
          <a:bodyPr/>
          <a:lstStyle/>
          <a:p>
            <a:r>
              <a:rPr lang="en-US" sz="3000" dirty="0"/>
              <a:t>Invoices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type="body" sz="quarter" idx="15"/>
          </p:nvPr>
        </p:nvSpPr>
        <p:spPr>
          <a:xfrm>
            <a:off x="451886" y="1670684"/>
            <a:ext cx="8033657" cy="1148716"/>
          </a:xfrm>
        </p:spPr>
        <p:txBody>
          <a:bodyPr/>
          <a:lstStyle/>
          <a:p>
            <a:pPr marL="377825" indent="-377825">
              <a:lnSpc>
                <a:spcPct val="100000"/>
              </a:lnSpc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A form describing the goods or services sold, the quantity, the price, and the terms of sale is called an </a:t>
            </a:r>
            <a:r>
              <a:rPr lang="en-US" b="1" dirty="0">
                <a:solidFill>
                  <a:srgbClr val="0070C0"/>
                </a:solidFill>
              </a:rPr>
              <a:t>invoice</a:t>
            </a:r>
            <a:r>
              <a:rPr lang="en-US" dirty="0"/>
              <a:t>. </a:t>
            </a:r>
          </a:p>
        </p:txBody>
      </p:sp>
      <p:pic>
        <p:nvPicPr>
          <p:cNvPr id="18" name="Picture 17" descr="Chapter 3_Page 60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151909"/>
            <a:ext cx="8229600" cy="263929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lowchart: Delay 5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11501" y="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3-1</a:t>
            </a:r>
          </a:p>
        </p:txBody>
      </p:sp>
      <p:sp>
        <p:nvSpPr>
          <p:cNvPr id="8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7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83252"/>
            <a:ext cx="7886700" cy="672105"/>
          </a:xfrm>
        </p:spPr>
        <p:txBody>
          <a:bodyPr/>
          <a:lstStyle/>
          <a:p>
            <a:r>
              <a:rPr lang="en-US" sz="3000" dirty="0"/>
              <a:t>Sales Invoice</a:t>
            </a:r>
          </a:p>
        </p:txBody>
      </p:sp>
      <p:sp>
        <p:nvSpPr>
          <p:cNvPr id="10" name="Content Placeholder 15"/>
          <p:cNvSpPr txBox="1">
            <a:spLocks/>
          </p:cNvSpPr>
          <p:nvPr/>
        </p:nvSpPr>
        <p:spPr>
          <a:xfrm>
            <a:off x="358958" y="1623501"/>
            <a:ext cx="8399279" cy="1935228"/>
          </a:xfrm>
          <a:prstGeom prst="rect">
            <a:avLst/>
          </a:prstGeom>
        </p:spPr>
        <p:txBody>
          <a:bodyPr/>
          <a:lstStyle/>
          <a:p>
            <a:pPr marL="377825" marR="0" lvl="0" indent="-377825" algn="l" defTabSz="914400" rtl="0" eaLnBrk="1" fontAlgn="base" latinLnBrk="0" hangingPunct="1">
              <a:spcBef>
                <a:spcPts val="1000"/>
              </a:spcBef>
              <a:spcAft>
                <a:spcPct val="0"/>
              </a:spcAft>
              <a:buClr>
                <a:srgbClr val="FF0000"/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An invoice used as a source document for recording a sale on account is called a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sales invoice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673100" marR="0" lvl="1" indent="-287338" algn="l" defTabSz="914400" rtl="0" eaLnBrk="1" fontAlgn="base" latinLnBrk="0" hangingPunct="1">
              <a:spcBef>
                <a:spcPts val="500"/>
              </a:spcBef>
              <a:spcAft>
                <a:spcPct val="0"/>
              </a:spcAft>
              <a:buClr>
                <a:srgbClr val="0070C0"/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 sales invoice is also referred to as 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sales ticket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or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</a:t>
            </a:r>
            <a:b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sales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slip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owchart: Delay 4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11501" y="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3-1</a:t>
            </a:r>
          </a:p>
        </p:txBody>
      </p:sp>
      <p:sp>
        <p:nvSpPr>
          <p:cNvPr id="7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8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0809"/>
            <a:ext cx="7886700" cy="672105"/>
          </a:xfrm>
        </p:spPr>
        <p:txBody>
          <a:bodyPr/>
          <a:lstStyle/>
          <a:p>
            <a:r>
              <a:rPr lang="en-US" sz="3000" dirty="0"/>
              <a:t>Receipts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type="body" sz="quarter" idx="15"/>
          </p:nvPr>
        </p:nvSpPr>
        <p:spPr>
          <a:xfrm>
            <a:off x="425948" y="1670684"/>
            <a:ext cx="8033657" cy="996316"/>
          </a:xfrm>
        </p:spPr>
        <p:txBody>
          <a:bodyPr>
            <a:normAutofit/>
          </a:bodyPr>
          <a:lstStyle/>
          <a:p>
            <a:pPr marL="407988" indent="-377825">
              <a:lnSpc>
                <a:spcPct val="100000"/>
              </a:lnSpc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A business form giving written acknowledgement for cash received is called a </a:t>
            </a:r>
            <a:r>
              <a:rPr lang="en-US" b="1" dirty="0">
                <a:solidFill>
                  <a:srgbClr val="0070C0"/>
                </a:solidFill>
              </a:rPr>
              <a:t>receipt</a:t>
            </a:r>
            <a:r>
              <a:rPr lang="en-US" dirty="0"/>
              <a:t>.</a:t>
            </a:r>
          </a:p>
        </p:txBody>
      </p:sp>
      <p:pic>
        <p:nvPicPr>
          <p:cNvPr id="15" name="Picture 14" descr="Chapter 3_Page 61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715965"/>
            <a:ext cx="7315200" cy="353243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lowchart: Delay 5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11501" y="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3-1</a:t>
            </a:r>
          </a:p>
        </p:txBody>
      </p:sp>
      <p:sp>
        <p:nvSpPr>
          <p:cNvPr id="8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9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6.0&quot;&gt;&lt;object type=&quot;1&quot; unique_id=&quot;10001&quot;&gt;&lt;object type=&quot;8&quot; unique_id=&quot;10275&quot;&gt;&lt;/object&gt;&lt;object type=&quot;2&quot; unique_id=&quot;10276&quot;&gt;&lt;object type=&quot;3&quot; unique_id=&quot;10277&quot;&gt;&lt;property id=&quot;20148&quot; value=&quot;5&quot;/&gt;&lt;property id=&quot;20300&quot; value=&quot;Slide 1 - &amp;quot;LESSON&amp;#x0D;&amp;#x0A;3-1 Recording Transactions and the General Journal&amp;quot;&quot;/&gt;&lt;property id=&quot;20307&quot; value=&quot;338&quot;/&gt;&lt;/object&gt;&lt;object type=&quot;3&quot; unique_id=&quot;10278&quot;&gt;&lt;property id=&quot;20148&quot; value=&quot;5&quot;/&gt;&lt;property id=&quot;20300&quot; value=&quot;Slide 2 - &amp;quot;Journals and Journalizing&amp;quot;&quot;/&gt;&lt;property id=&quot;20307&quot; value=&quot;259&quot;/&gt;&lt;/object&gt;&lt;object type=&quot;3&quot; unique_id=&quot;10279&quot;&gt;&lt;property id=&quot;20148&quot; value=&quot;5&quot;/&gt;&lt;property id=&quot;20300&quot; value=&quot;Slide 3 - &amp;quot;General Journal&amp;quot;&quot;/&gt;&lt;property id=&quot;20307&quot; value=&quot;355&quot;/&gt;&lt;/object&gt;&lt;object type=&quot;3&quot; unique_id=&quot;10280&quot;&gt;&lt;property id=&quot;20148&quot; value=&quot;5&quot;/&gt;&lt;property id=&quot;20300&quot; value=&quot;Slide 4 - &amp;quot;A General Journal&amp;quot;&quot;/&gt;&lt;property id=&quot;20307&quot; value=&quot;260&quot;/&gt;&lt;/object&gt;&lt;object type=&quot;3&quot; unique_id=&quot;10281&quot;&gt;&lt;property id=&quot;20148&quot; value=&quot;5&quot;/&gt;&lt;property id=&quot;20300&quot; value=&quot;Slide 5 - &amp;quot;Source Documents&amp;quot;&quot;/&gt;&lt;property id=&quot;20307&quot; value=&quot;311&quot;/&gt;&lt;/object&gt;&lt;object type=&quot;3&quot; unique_id=&quot;10282&quot;&gt;&lt;property id=&quot;20148&quot; value=&quot;5&quot;/&gt;&lt;property id=&quot;20300&quot; value=&quot;Slide 6 - &amp;quot;Checks&amp;quot;&quot;/&gt;&lt;property id=&quot;20307&quot; value=&quot;296&quot;/&gt;&lt;/object&gt;&lt;object type=&quot;3&quot; unique_id=&quot;10283&quot;&gt;&lt;property id=&quot;20148&quot; value=&quot;5&quot;/&gt;&lt;property id=&quot;20300&quot; value=&quot;Slide 7 - &amp;quot;Invoice&amp;quot;&quot;/&gt;&lt;property id=&quot;20307&quot; value=&quot;312&quot;/&gt;&lt;/object&gt;&lt;object type=&quot;3&quot; unique_id=&quot;10284&quot;&gt;&lt;property id=&quot;20148&quot; value=&quot;5&quot;/&gt;&lt;property id=&quot;20300&quot; value=&quot;Slide 8 - &amp;quot;Sales Invoice&amp;quot;&quot;/&gt;&lt;property id=&quot;20307&quot; value=&quot;356&quot;/&gt;&lt;/object&gt;&lt;object type=&quot;3&quot; unique_id=&quot;10285&quot;&gt;&lt;property id=&quot;20148&quot; value=&quot;5&quot;/&gt;&lt;property id=&quot;20300&quot; value=&quot;Slide 9 - &amp;quot;Receipt&amp;quot;&quot;/&gt;&lt;property id=&quot;20307&quot; value=&quot;263&quot;/&gt;&lt;/object&gt;&lt;object type=&quot;3&quot; unique_id=&quot;10286&quot;&gt;&lt;property id=&quot;20148&quot; value=&quot;5&quot;/&gt;&lt;property id=&quot;20300&quot; value=&quot;Slide 10 - &amp;quot;Memorandums&amp;quot;&quot;/&gt;&lt;property id=&quot;20307&quot; value=&quot;343&quot;/&gt;&lt;/object&gt;&lt;object type=&quot;3&quot; unique_id=&quot;10287&quot;&gt;&lt;property id=&quot;20148&quot; value=&quot;5&quot;/&gt;&lt;property id=&quot;20300&quot; value=&quot;Slide 11 - &amp;quot;Calculator Tapes&amp;quot;&quot;/&gt;&lt;property id=&quot;20307&quot; value=&quot;342&quot;/&gt;&lt;/object&gt;&lt;object type=&quot;3&quot; unique_id=&quot;10288&quot;&gt;&lt;property id=&quot;20148&quot; value=&quot;5&quot;/&gt;&lt;property id=&quot;20300&quot; value=&quot;Slide 12 - &amp;quot;Preparing Journal Entries &amp;quot;&quot;/&gt;&lt;property id=&quot;20307&quot; value=&quot;357&quot;/&gt;&lt;/object&gt;&lt;object type=&quot;3&quot; unique_id=&quot;10289&quot;&gt;&lt;property id=&quot;20148&quot; value=&quot;5&quot;/&gt;&lt;property id=&quot;20300&quot; value=&quot;Slide 13 - &amp;quot;Received Cash from Owner as an Investment&amp;quot;&quot;/&gt;&lt;property id=&quot;20307&quot; value=&quot;264&quot;/&gt;&lt;/object&gt;&lt;object type=&quot;3&quot; unique_id=&quot;10290&quot;&gt;&lt;property id=&quot;20148&quot; value=&quot;5&quot;/&gt;&lt;property id=&quot;20300&quot; value=&quot;Slide 14 - &amp;quot;Paid Cash for Supplies&amp;quot;&quot;/&gt;&lt;property id=&quot;20307&quot; value=&quot;344&quot;/&gt;&lt;/object&gt;&lt;object type=&quot;3&quot; unique_id=&quot;10291&quot;&gt;&lt;property id=&quot;20148&quot; value=&quot;5&quot;/&gt;&lt;property id=&quot;20300&quot; value=&quot;Slide 15 - &amp;quot;Lesson 3-1 Audit Your Understanding (1)&amp;quot;&quot;/&gt;&lt;property id=&quot;20307&quot; value=&quot;324&quot;/&gt;&lt;/object&gt;&lt;object type=&quot;3&quot; unique_id=&quot;10292&quot;&gt;&lt;property id=&quot;20148&quot; value=&quot;5&quot;/&gt;&lt;property id=&quot;20300&quot; value=&quot;Slide 16 - &amp;quot;Lesson 3-1 Audit Your Understanding (2)&amp;quot;&quot;/&gt;&lt;property id=&quot;20307&quot; value=&quot;325&quot;/&gt;&lt;/object&gt;&lt;object type=&quot;3&quot; unique_id=&quot;10293&quot;&gt;&lt;property id=&quot;20148&quot; value=&quot;5&quot;/&gt;&lt;property id=&quot;20300&quot; value=&quot;Slide 17 - &amp;quot;Lesson 3-1 Audit Your Understanding (3)&amp;quot;&quot;/&gt;&lt;property id=&quot;20307&quot; value=&quot;326&quot;/&gt;&lt;/object&gt;&lt;/object&gt;&lt;/object&gt;&lt;/database&gt;"/>
</p:tagLst>
</file>

<file path=ppt/theme/theme1.xml><?xml version="1.0" encoding="utf-8"?>
<a:theme xmlns:a="http://schemas.openxmlformats.org/drawingml/2006/main" name="1_Office Theme">
  <a:themeElements>
    <a:clrScheme name="Custom 1">
      <a:dk1>
        <a:srgbClr val="011892"/>
      </a:dk1>
      <a:lt1>
        <a:srgbClr val="FFFFFF"/>
      </a:lt1>
      <a:dk2>
        <a:srgbClr val="006198"/>
      </a:dk2>
      <a:lt2>
        <a:srgbClr val="E7E6E6"/>
      </a:lt2>
      <a:accent1>
        <a:srgbClr val="0098D4"/>
      </a:accent1>
      <a:accent2>
        <a:srgbClr val="00B7E6"/>
      </a:accent2>
      <a:accent3>
        <a:srgbClr val="81CFEC"/>
      </a:accent3>
      <a:accent4>
        <a:srgbClr val="E8255F"/>
      </a:accent4>
      <a:accent5>
        <a:srgbClr val="FF6300"/>
      </a:accent5>
      <a:accent6>
        <a:srgbClr val="F5B600"/>
      </a:accent6>
      <a:hlink>
        <a:srgbClr val="00B7E6"/>
      </a:hlink>
      <a:folHlink>
        <a:srgbClr val="0098D4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effectLst/>
      </a:spPr>
      <a:bodyPr wrap="square" lIns="0" tIns="0" rIns="0" rtlCol="0" anchor="b">
        <a:spAutoFit/>
      </a:bodyPr>
      <a:lstStyle>
        <a:defPPr>
          <a:defRPr sz="2000" smtClean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Gilbertson_C21_11e PPT Template (Read-Only)" id="{9080F0FD-2DBD-B940-951A-23B0D5DCBA39}" vid="{59C5481E-374E-FE4C-AF5C-F3E808802C41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4105</TotalTime>
  <Words>432</Words>
  <Application>Microsoft Macintosh PowerPoint</Application>
  <PresentationFormat>On-screen Show (4:3)</PresentationFormat>
  <Paragraphs>130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1_Office Theme</vt:lpstr>
      <vt:lpstr>Custom Design</vt:lpstr>
      <vt:lpstr>LESSON 3-1 Recording Transactions and  the General Journal</vt:lpstr>
      <vt:lpstr>Journals and Journalizing</vt:lpstr>
      <vt:lpstr>General Journal</vt:lpstr>
      <vt:lpstr>A General Journal</vt:lpstr>
      <vt:lpstr>Source Documents</vt:lpstr>
      <vt:lpstr>Checks</vt:lpstr>
      <vt:lpstr>Invoices</vt:lpstr>
      <vt:lpstr>Sales Invoice</vt:lpstr>
      <vt:lpstr>Receipts</vt:lpstr>
      <vt:lpstr>Memorandums</vt:lpstr>
      <vt:lpstr>Calculator Tapes</vt:lpstr>
      <vt:lpstr>Preparing Journal Entries </vt:lpstr>
      <vt:lpstr>Received Cash from Owner as an Investment</vt:lpstr>
      <vt:lpstr>Paid Cash for Supplies</vt:lpstr>
      <vt:lpstr>Lesson 3-1 Audit Your Understanding</vt:lpstr>
      <vt:lpstr>Lesson 3-1 Audit Your Understanding</vt:lpstr>
      <vt:lpstr>Lesson 3-1 Audit Your Understanding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McLaughlin</dc:creator>
  <cp:lastModifiedBy>lw-dlf</cp:lastModifiedBy>
  <cp:revision>371</cp:revision>
  <dcterms:created xsi:type="dcterms:W3CDTF">2012-07-02T15:51:50Z</dcterms:created>
  <dcterms:modified xsi:type="dcterms:W3CDTF">2018-02-02T11:57:37Z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-748959103</vt:i4>
  </property>
  <property fmtid="{D5CDD505-2E9C-101B-9397-08002B2CF9AE}" pid="3" name="_NewReviewCycle">
    <vt:lpwstr/>
  </property>
  <property fmtid="{D5CDD505-2E9C-101B-9397-08002B2CF9AE}" pid="4" name="_EmailSubject">
    <vt:lpwstr>C21 PPT Sample Comments</vt:lpwstr>
  </property>
  <property fmtid="{D5CDD505-2E9C-101B-9397-08002B2CF9AE}" pid="5" name="_AuthorEmail">
    <vt:lpwstr>Diane.Bowdler@cengage.com</vt:lpwstr>
  </property>
  <property fmtid="{D5CDD505-2E9C-101B-9397-08002B2CF9AE}" pid="6" name="_AuthorEmailDisplayName">
    <vt:lpwstr>Bowdler, Diane</vt:lpwstr>
  </property>
</Properties>
</file>