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56" r:id="rId2"/>
  </p:sldMasterIdLst>
  <p:notesMasterIdLst>
    <p:notesMasterId r:id="rId11"/>
  </p:notesMasterIdLst>
  <p:sldIdLst>
    <p:sldId id="339" r:id="rId3"/>
    <p:sldId id="266" r:id="rId4"/>
    <p:sldId id="315" r:id="rId5"/>
    <p:sldId id="345" r:id="rId6"/>
    <p:sldId id="327" r:id="rId7"/>
    <p:sldId id="328" r:id="rId8"/>
    <p:sldId id="363" r:id="rId9"/>
    <p:sldId id="329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926">
          <p15:clr>
            <a:srgbClr val="A4A3A4"/>
          </p15:clr>
        </p15:guide>
        <p15:guide id="4" orient="horz" pos="1103">
          <p15:clr>
            <a:srgbClr val="A4A3A4"/>
          </p15:clr>
        </p15:guide>
        <p15:guide id="5" orient="horz" pos="460">
          <p15:clr>
            <a:srgbClr val="A4A3A4"/>
          </p15:clr>
        </p15:guide>
        <p15:guide id="6" orient="horz" pos="703">
          <p15:clr>
            <a:srgbClr val="A4A3A4"/>
          </p15:clr>
        </p15:guide>
        <p15:guide id="7" orient="horz" pos="4121">
          <p15:clr>
            <a:srgbClr val="A4A3A4"/>
          </p15:clr>
        </p15:guide>
        <p15:guide id="8" pos="229">
          <p15:clr>
            <a:srgbClr val="A4A3A4"/>
          </p15:clr>
        </p15:guide>
        <p15:guide id="9" pos="300">
          <p15:clr>
            <a:srgbClr val="A4A3A4"/>
          </p15:clr>
        </p15:guide>
        <p15:guide id="10" pos="528">
          <p15:clr>
            <a:srgbClr val="A4A3A4"/>
          </p15:clr>
        </p15:guide>
        <p15:guide id="11" pos="714">
          <p15:clr>
            <a:srgbClr val="A4A3A4"/>
          </p15:clr>
        </p15:guide>
        <p15:guide id="12" pos="1048">
          <p15:clr>
            <a:srgbClr val="A4A3A4"/>
          </p15:clr>
        </p15:guide>
        <p15:guide id="13" pos="551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 User" initials="CU" lastIdx="20" clrIdx="0"/>
  <p:cmAuthor id="1" name="McLaughlin" initials="CM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045"/>
    <a:srgbClr val="006600"/>
    <a:srgbClr val="FF0000"/>
    <a:srgbClr val="B6D5AB"/>
    <a:srgbClr val="EA0000"/>
    <a:srgbClr val="77933C"/>
    <a:srgbClr val="FF3300"/>
    <a:srgbClr val="CC0000"/>
    <a:srgbClr val="73BEF1"/>
    <a:srgbClr val="1376B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5889" autoAdjust="0"/>
    <p:restoredTop sz="94686" autoAdjust="0"/>
  </p:normalViewPr>
  <p:slideViewPr>
    <p:cSldViewPr>
      <p:cViewPr varScale="1">
        <p:scale>
          <a:sx n="126" d="100"/>
          <a:sy n="126" d="100"/>
        </p:scale>
        <p:origin x="-738" y="-90"/>
      </p:cViewPr>
      <p:guideLst>
        <p:guide orient="horz" pos="2160"/>
        <p:guide orient="horz" pos="1926"/>
        <p:guide orient="horz" pos="1103"/>
        <p:guide orient="horz" pos="460"/>
        <p:guide orient="horz" pos="703"/>
        <p:guide orient="horz" pos="4121"/>
        <p:guide pos="2880"/>
        <p:guide pos="229"/>
        <p:guide pos="300"/>
        <p:guide pos="528"/>
        <p:guide pos="714"/>
        <p:guide pos="1048"/>
        <p:guide pos="5517"/>
      </p:guideLst>
    </p:cSldViewPr>
  </p:slideViewPr>
  <p:outlineViewPr>
    <p:cViewPr>
      <p:scale>
        <a:sx n="33" d="100"/>
        <a:sy n="33" d="100"/>
      </p:scale>
      <p:origin x="0" y="7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02248-3E8E-4013-A492-EE2D20E1DA6B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03EE-1FBA-4CD6-A9B1-250AC4FFD3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029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91187"/>
            <a:ext cx="7886700" cy="6840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0457" y="3619988"/>
            <a:ext cx="1843088" cy="597477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rgbClr val="004A78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47" y="6382895"/>
            <a:ext cx="1327543" cy="29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3265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9058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457200" indent="-457200">
              <a:buClr>
                <a:srgbClr val="004A78"/>
              </a:buClr>
              <a:buFont typeface="+mj-lt"/>
              <a:buAutoNum type="arabicPeriod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6455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734264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4A78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915173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1421642" y="2019871"/>
            <a:ext cx="6096000" cy="3380095"/>
          </a:xfrm>
        </p:spPr>
        <p:txBody>
          <a:bodyPr/>
          <a:lstStyle/>
          <a:p>
            <a:r>
              <a:rPr lang="en-US" dirty="0"/>
              <a:t>Click icon to add table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45983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76403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5438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3962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3962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4"/>
            <a:ext cx="8033657" cy="3732692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5067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2" y="1290693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557681" y="1737343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1" y="3389730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57681" y="3856204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6690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87936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3813351" cy="3953578"/>
          </a:xfrm>
        </p:spPr>
        <p:txBody>
          <a:bodyPr>
            <a:normAutofit/>
          </a:bodyPr>
          <a:lstStyle>
            <a:lvl1pPr marL="2286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2pPr>
            <a:lvl3pPr marL="11430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3pPr>
            <a:lvl4pPr marL="16002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4pPr>
            <a:lvl5pPr marL="20574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20"/>
          </p:nvPr>
        </p:nvSpPr>
        <p:spPr>
          <a:xfrm>
            <a:off x="4777988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777988" y="2202774"/>
            <a:ext cx="3813351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Tx/>
              <a:buChar char="‒"/>
              <a:defRPr sz="1800">
                <a:solidFill>
                  <a:srgbClr val="000000"/>
                </a:solidFill>
              </a:defRPr>
            </a:lvl2pPr>
            <a:lvl3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3pPr>
            <a:lvl4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4pPr>
            <a:lvl5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75900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/>
          </p:nvPr>
        </p:nvSpPr>
        <p:spPr>
          <a:xfrm>
            <a:off x="3334350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334350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3"/>
          </p:nvPr>
        </p:nvSpPr>
        <p:spPr>
          <a:xfrm>
            <a:off x="6109465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116038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37718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7"/>
            <a:ext cx="8033657" cy="2750053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55173" y="4846655"/>
            <a:ext cx="8033657" cy="825500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747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47480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49839" y="1619557"/>
            <a:ext cx="4857750" cy="4259263"/>
          </a:xfrm>
        </p:spPr>
        <p:txBody>
          <a:bodyPr/>
          <a:lstStyle/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609230" y="4070660"/>
            <a:ext cx="2982305" cy="1808163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8605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8711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96125"/>
            <a:ext cx="7886700" cy="6721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55931" y="2193424"/>
            <a:ext cx="7232139" cy="618014"/>
          </a:xfrm>
        </p:spPr>
        <p:txBody>
          <a:bodyPr anchor="b">
            <a:noAutofit/>
          </a:bodyPr>
          <a:lstStyle>
            <a:lvl1pPr marL="0" indent="0" algn="ctr">
              <a:buNone/>
              <a:defRPr sz="50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Unit 1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6362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83817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997682" y="3112899"/>
            <a:ext cx="2473070" cy="618014"/>
          </a:xfrm>
        </p:spPr>
        <p:txBody>
          <a:bodyPr anchor="b">
            <a:no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97683" y="4035477"/>
            <a:ext cx="4802013" cy="67210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84549" y="314482"/>
            <a:ext cx="2507456" cy="4318000"/>
          </a:xfrm>
        </p:spPr>
        <p:txBody>
          <a:bodyPr/>
          <a:lstStyle/>
          <a:p>
            <a:r>
              <a:rPr lang="en-US" dirty="0"/>
              <a:t>Drag picture to placeholder or click icon to add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1881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61778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67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33" y="6369050"/>
            <a:ext cx="1324359" cy="29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sldNum="0"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 i="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None/>
        <a:defRPr sz="2800" kern="1200" baseline="0">
          <a:solidFill>
            <a:srgbClr val="000000"/>
          </a:solidFill>
          <a:latin typeface="Arial" charset="0"/>
          <a:ea typeface="Arial" charset="0"/>
          <a:cs typeface="Arial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Wave 6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006600"/>
                </a:solidFill>
              </a:rPr>
              <a:t>© 2014 Cengage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2320" y="6583680"/>
            <a:ext cx="1828800" cy="2743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ransition>
    <p:wipe dir="r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Calibri" pitchFamily="34" charset="0"/>
        <a:buChar char="●"/>
        <a:defRPr lang="en-US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9"/>
          <p:cNvSpPr>
            <a:spLocks noGrp="1"/>
          </p:cNvSpPr>
          <p:nvPr>
            <p:ph type="title"/>
          </p:nvPr>
        </p:nvSpPr>
        <p:spPr>
          <a:xfrm>
            <a:off x="817968" y="702882"/>
            <a:ext cx="7886700" cy="1964118"/>
          </a:xfrm>
        </p:spPr>
        <p:txBody>
          <a:bodyPr/>
          <a:lstStyle/>
          <a:p>
            <a:pPr algn="l">
              <a:tabLst>
                <a:tab pos="884238" algn="l"/>
              </a:tabLst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LESSON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>
                <a:solidFill>
                  <a:schemeClr val="bg1"/>
                </a:solidFill>
              </a:rPr>
              <a:t>3-2 Transactions Affecting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	Prepaid </a:t>
            </a:r>
            <a:r>
              <a:rPr lang="en-US" sz="4000" dirty="0" smtClean="0">
                <a:solidFill>
                  <a:schemeClr val="bg1"/>
                </a:solidFill>
              </a:rPr>
              <a:t>Insurance and 	Supplies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46671" y="2939765"/>
            <a:ext cx="7210937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0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4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Analyze and record cash transactions using source documents.</a:t>
            </a:r>
          </a:p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0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5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Analyze and record transactions for buying and paying on account.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1661286"/>
            <a:ext cx="914400" cy="419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Learning Objectives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/>
          <a:lstStyle/>
          <a:p>
            <a:r>
              <a:rPr lang="en-US" sz="3000" dirty="0"/>
              <a:t>Paid Cash for Insurance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74073" y="1753185"/>
            <a:ext cx="4655128" cy="584775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10800000" scaled="1"/>
            <a:tileRect/>
          </a:gradFill>
        </p:spPr>
        <p:txBody>
          <a:bodyPr vert="horz" wrap="square" lIns="91440" tIns="45720" rIns="91440" bIns="45720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January 3.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Paid cash for insurance, $900.00. Check No. 2.</a:t>
            </a:r>
          </a:p>
        </p:txBody>
      </p:sp>
      <p:grpSp>
        <p:nvGrpSpPr>
          <p:cNvPr id="137" name="Group 136"/>
          <p:cNvGrpSpPr/>
          <p:nvPr/>
        </p:nvGrpSpPr>
        <p:grpSpPr>
          <a:xfrm>
            <a:off x="5641615" y="1447800"/>
            <a:ext cx="2928136" cy="718066"/>
            <a:chOff x="5755849" y="1676400"/>
            <a:chExt cx="2928136" cy="718066"/>
          </a:xfrm>
        </p:grpSpPr>
        <p:grpSp>
          <p:nvGrpSpPr>
            <p:cNvPr id="138" name="Group 53"/>
            <p:cNvGrpSpPr/>
            <p:nvPr/>
          </p:nvGrpSpPr>
          <p:grpSpPr>
            <a:xfrm>
              <a:off x="5755849" y="1676400"/>
              <a:ext cx="2928136" cy="718066"/>
              <a:chOff x="5755849" y="1676400"/>
              <a:chExt cx="2928136" cy="718066"/>
            </a:xfrm>
          </p:grpSpPr>
          <p:sp>
            <p:nvSpPr>
              <p:cNvPr id="140" name="Rectangle 139"/>
              <p:cNvSpPr/>
              <p:nvPr/>
            </p:nvSpPr>
            <p:spPr>
              <a:xfrm>
                <a:off x="5812716" y="1676400"/>
                <a:ext cx="2871269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Prepaid Insurance</a:t>
                </a:r>
              </a:p>
            </p:txBody>
          </p:sp>
          <p:cxnSp>
            <p:nvCxnSpPr>
              <p:cNvPr id="141" name="Straight Connector 140"/>
              <p:cNvCxnSpPr/>
              <p:nvPr/>
            </p:nvCxnSpPr>
            <p:spPr>
              <a:xfrm flipH="1">
                <a:off x="5755849" y="2028706"/>
                <a:ext cx="274320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42" name="Straight Connector 141"/>
              <p:cNvCxnSpPr/>
              <p:nvPr/>
            </p:nvCxnSpPr>
            <p:spPr>
              <a:xfrm>
                <a:off x="7127449" y="2028706"/>
                <a:ext cx="0" cy="36576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sp>
          <p:nvSpPr>
            <p:cNvPr id="139" name="Rectangle 138"/>
            <p:cNvSpPr/>
            <p:nvPr/>
          </p:nvSpPr>
          <p:spPr>
            <a:xfrm>
              <a:off x="5862989" y="2025134"/>
              <a:ext cx="126446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900.00</a:t>
              </a: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5638800" y="2286000"/>
            <a:ext cx="2871269" cy="718066"/>
            <a:chOff x="5753034" y="2667000"/>
            <a:chExt cx="2871269" cy="718066"/>
          </a:xfrm>
        </p:grpSpPr>
        <p:grpSp>
          <p:nvGrpSpPr>
            <p:cNvPr id="144" name="Group 55"/>
            <p:cNvGrpSpPr/>
            <p:nvPr/>
          </p:nvGrpSpPr>
          <p:grpSpPr>
            <a:xfrm>
              <a:off x="5753034" y="2667000"/>
              <a:ext cx="2871269" cy="718066"/>
              <a:chOff x="5753034" y="2667000"/>
              <a:chExt cx="2871269" cy="718066"/>
            </a:xfrm>
          </p:grpSpPr>
          <p:sp>
            <p:nvSpPr>
              <p:cNvPr id="146" name="Rectangle 145"/>
              <p:cNvSpPr/>
              <p:nvPr/>
            </p:nvSpPr>
            <p:spPr>
              <a:xfrm>
                <a:off x="5753034" y="2667000"/>
                <a:ext cx="2871269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Cash</a:t>
                </a:r>
              </a:p>
            </p:txBody>
          </p:sp>
          <p:cxnSp>
            <p:nvCxnSpPr>
              <p:cNvPr id="147" name="Straight Connector 146"/>
              <p:cNvCxnSpPr/>
              <p:nvPr/>
            </p:nvCxnSpPr>
            <p:spPr>
              <a:xfrm flipH="1">
                <a:off x="5755849" y="3019306"/>
                <a:ext cx="274320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48" name="Straight Connector 147"/>
              <p:cNvCxnSpPr/>
              <p:nvPr/>
            </p:nvCxnSpPr>
            <p:spPr>
              <a:xfrm>
                <a:off x="7127449" y="3019306"/>
                <a:ext cx="0" cy="36576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sp>
          <p:nvSpPr>
            <p:cNvPr id="145" name="Rectangle 144"/>
            <p:cNvSpPr/>
            <p:nvPr/>
          </p:nvSpPr>
          <p:spPr>
            <a:xfrm>
              <a:off x="7356049" y="3019306"/>
              <a:ext cx="126446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900.00</a:t>
              </a:r>
            </a:p>
          </p:txBody>
        </p:sp>
      </p:grpSp>
      <p:sp>
        <p:nvSpPr>
          <p:cNvPr id="149" name="Down Arrow 148"/>
          <p:cNvSpPr/>
          <p:nvPr/>
        </p:nvSpPr>
        <p:spPr>
          <a:xfrm>
            <a:off x="7048566" y="2667000"/>
            <a:ext cx="365760" cy="36576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Up Arrow 149"/>
          <p:cNvSpPr/>
          <p:nvPr/>
        </p:nvSpPr>
        <p:spPr>
          <a:xfrm>
            <a:off x="5692206" y="1828800"/>
            <a:ext cx="365760" cy="365760"/>
          </a:xfrm>
          <a:prstGeom prst="up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1" name="Picture 150" descr="C21SE_GJ-003-Page 65-General Journal.jpg"/>
          <p:cNvPicPr>
            <a:picLocks noChangeAspect="1"/>
          </p:cNvPicPr>
          <p:nvPr/>
        </p:nvPicPr>
        <p:blipFill>
          <a:blip r:embed="rId2" cstate="print"/>
          <a:srcRect t="7634"/>
          <a:stretch>
            <a:fillRect/>
          </a:stretch>
        </p:blipFill>
        <p:spPr>
          <a:xfrm>
            <a:off x="457199" y="3161114"/>
            <a:ext cx="6565392" cy="1388833"/>
          </a:xfrm>
          <a:prstGeom prst="rect">
            <a:avLst/>
          </a:prstGeom>
        </p:spPr>
      </p:pic>
      <p:sp>
        <p:nvSpPr>
          <p:cNvPr id="152" name="Rectangle 29"/>
          <p:cNvSpPr>
            <a:spLocks noChangeArrowheads="1"/>
          </p:cNvSpPr>
          <p:nvPr/>
        </p:nvSpPr>
        <p:spPr bwMode="auto">
          <a:xfrm>
            <a:off x="548640" y="4971217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7663" marR="0" lvl="0" indent="-3476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2.	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Write the title of the account debited in the Account Title column. Write the debit amount in the Debit column.</a:t>
            </a:r>
          </a:p>
        </p:txBody>
      </p:sp>
      <p:sp>
        <p:nvSpPr>
          <p:cNvPr id="153" name="Rectangle 27"/>
          <p:cNvSpPr>
            <a:spLocks noChangeArrowheads="1"/>
          </p:cNvSpPr>
          <p:nvPr/>
        </p:nvSpPr>
        <p:spPr bwMode="auto">
          <a:xfrm>
            <a:off x="548640" y="4700469"/>
            <a:ext cx="8229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504D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1.	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Write the date in the Date column.</a:t>
            </a:r>
          </a:p>
        </p:txBody>
      </p:sp>
      <p:sp>
        <p:nvSpPr>
          <p:cNvPr id="154" name="Rectangle 30"/>
          <p:cNvSpPr>
            <a:spLocks noChangeArrowheads="1"/>
          </p:cNvSpPr>
          <p:nvPr/>
        </p:nvSpPr>
        <p:spPr bwMode="auto">
          <a:xfrm>
            <a:off x="548640" y="5457408"/>
            <a:ext cx="8209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7663" marR="0" lvl="0" indent="-3476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3.	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On the next line, indented about one centimeter, write the title of the account credited in the Account Title column. Write the credit amount in the Credit column.</a:t>
            </a:r>
          </a:p>
        </p:txBody>
      </p:sp>
      <p:sp>
        <p:nvSpPr>
          <p:cNvPr id="155" name="Rectangle 30"/>
          <p:cNvSpPr>
            <a:spLocks noChangeArrowheads="1"/>
          </p:cNvSpPr>
          <p:nvPr/>
        </p:nvSpPr>
        <p:spPr bwMode="auto">
          <a:xfrm>
            <a:off x="548640" y="5943600"/>
            <a:ext cx="8229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7663" marR="0" lvl="0" indent="-3476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4.	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Write the source document number in the Doc. No. column.</a:t>
            </a:r>
          </a:p>
        </p:txBody>
      </p:sp>
      <p:grpSp>
        <p:nvGrpSpPr>
          <p:cNvPr id="156" name="Group 155"/>
          <p:cNvGrpSpPr/>
          <p:nvPr/>
        </p:nvGrpSpPr>
        <p:grpSpPr>
          <a:xfrm>
            <a:off x="685800" y="2842071"/>
            <a:ext cx="1273628" cy="1208314"/>
            <a:chOff x="1012372" y="2819400"/>
            <a:chExt cx="1273628" cy="1208314"/>
          </a:xfrm>
        </p:grpSpPr>
        <p:grpSp>
          <p:nvGrpSpPr>
            <p:cNvPr id="157" name="Group 51"/>
            <p:cNvGrpSpPr/>
            <p:nvPr/>
          </p:nvGrpSpPr>
          <p:grpSpPr>
            <a:xfrm>
              <a:off x="1012372" y="2819400"/>
              <a:ext cx="457200" cy="1208314"/>
              <a:chOff x="1088572" y="2438400"/>
              <a:chExt cx="457200" cy="1208314"/>
            </a:xfrm>
          </p:grpSpPr>
          <p:cxnSp>
            <p:nvCxnSpPr>
              <p:cNvPr id="159" name="Straight Arrow Connector 158"/>
              <p:cNvCxnSpPr/>
              <p:nvPr/>
            </p:nvCxnSpPr>
            <p:spPr>
              <a:xfrm>
                <a:off x="1273630" y="2732314"/>
                <a:ext cx="272142" cy="9144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60" name="Rectangle 7"/>
              <p:cNvSpPr>
                <a:spLocks noChangeArrowheads="1"/>
              </p:cNvSpPr>
              <p:nvPr/>
            </p:nvSpPr>
            <p:spPr bwMode="auto">
              <a:xfrm>
                <a:off x="1088572" y="24384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  <p:sp>
          <p:nvSpPr>
            <p:cNvPr id="158" name="Rectangle 157"/>
            <p:cNvSpPr/>
            <p:nvPr/>
          </p:nvSpPr>
          <p:spPr>
            <a:xfrm>
              <a:off x="1371600" y="2819400"/>
              <a:ext cx="9144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Date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3710986" y="2819400"/>
            <a:ext cx="2308814" cy="1307185"/>
            <a:chOff x="1866946" y="2796729"/>
            <a:chExt cx="2308814" cy="1307185"/>
          </a:xfrm>
        </p:grpSpPr>
        <p:grpSp>
          <p:nvGrpSpPr>
            <p:cNvPr id="162" name="Group 54"/>
            <p:cNvGrpSpPr/>
            <p:nvPr/>
          </p:nvGrpSpPr>
          <p:grpSpPr>
            <a:xfrm>
              <a:off x="2651760" y="2819400"/>
              <a:ext cx="1524000" cy="1284514"/>
              <a:chOff x="2651760" y="3048000"/>
              <a:chExt cx="1524000" cy="1284514"/>
            </a:xfrm>
          </p:grpSpPr>
          <p:sp>
            <p:nvSpPr>
              <p:cNvPr id="164" name="Line 20"/>
              <p:cNvSpPr>
                <a:spLocks noChangeShapeType="1"/>
              </p:cNvSpPr>
              <p:nvPr/>
            </p:nvSpPr>
            <p:spPr bwMode="auto">
              <a:xfrm flipV="1">
                <a:off x="2651760" y="3276600"/>
                <a:ext cx="1262742" cy="1055914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5" name="Rectangle 9"/>
              <p:cNvSpPr>
                <a:spLocks noChangeArrowheads="1"/>
              </p:cNvSpPr>
              <p:nvPr/>
            </p:nvSpPr>
            <p:spPr bwMode="auto">
              <a:xfrm>
                <a:off x="3810000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</p:grpSp>
        <p:sp>
          <p:nvSpPr>
            <p:cNvPr id="163" name="Rectangle 162"/>
            <p:cNvSpPr/>
            <p:nvPr/>
          </p:nvSpPr>
          <p:spPr>
            <a:xfrm>
              <a:off x="1866946" y="2796729"/>
              <a:ext cx="20574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Source Document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1752600" y="2842071"/>
            <a:ext cx="3581400" cy="1284514"/>
            <a:chOff x="1752600" y="2677886"/>
            <a:chExt cx="3581400" cy="1284514"/>
          </a:xfrm>
        </p:grpSpPr>
        <p:sp>
          <p:nvSpPr>
            <p:cNvPr id="167" name="Line 20"/>
            <p:cNvSpPr>
              <a:spLocks noChangeShapeType="1"/>
            </p:cNvSpPr>
            <p:nvPr/>
          </p:nvSpPr>
          <p:spPr bwMode="auto">
            <a:xfrm flipH="1" flipV="1">
              <a:off x="2362200" y="2895600"/>
              <a:ext cx="2971800" cy="10668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8" name="Group 71"/>
            <p:cNvGrpSpPr/>
            <p:nvPr/>
          </p:nvGrpSpPr>
          <p:grpSpPr>
            <a:xfrm>
              <a:off x="1752600" y="2677886"/>
              <a:ext cx="1676400" cy="1208314"/>
              <a:chOff x="7086600" y="4648200"/>
              <a:chExt cx="1676400" cy="1208314"/>
            </a:xfrm>
          </p:grpSpPr>
          <p:grpSp>
            <p:nvGrpSpPr>
              <p:cNvPr id="169" name="Group 60"/>
              <p:cNvGrpSpPr/>
              <p:nvPr/>
            </p:nvGrpSpPr>
            <p:grpSpPr>
              <a:xfrm>
                <a:off x="7086600" y="4648200"/>
                <a:ext cx="822960" cy="1208314"/>
                <a:chOff x="4343400" y="4343400"/>
                <a:chExt cx="822960" cy="1208314"/>
              </a:xfrm>
            </p:grpSpPr>
            <p:sp>
              <p:nvSpPr>
                <p:cNvPr id="171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4343400" y="4572000"/>
                  <a:ext cx="685800" cy="979714"/>
                </a:xfrm>
                <a:prstGeom prst="line">
                  <a:avLst/>
                </a:prstGeom>
                <a:noFill/>
                <a:ln w="38100">
                  <a:solidFill>
                    <a:srgbClr val="00B0F0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2" name="Rectangle 9"/>
                <p:cNvSpPr>
                  <a:spLocks noChangeArrowheads="1"/>
                </p:cNvSpPr>
                <p:nvPr/>
              </p:nvSpPr>
              <p:spPr bwMode="auto">
                <a:xfrm>
                  <a:off x="4800600" y="4343400"/>
                  <a:ext cx="365760" cy="36576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80000">
                      <a:srgbClr val="C0504D">
                        <a:shade val="93000"/>
                        <a:satMod val="130000"/>
                      </a:srgbClr>
                    </a:gs>
                    <a:gs pos="100000">
                      <a:srgbClr val="C0504D">
                        <a:shade val="94000"/>
                        <a:satMod val="135000"/>
                      </a:srgbClr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lIns="0" tIns="0" rIns="0" bIns="0" rtlCol="0" anchor="ctr" anchorCtr="1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2</a:t>
                  </a:r>
                </a:p>
              </p:txBody>
            </p:sp>
          </p:grpSp>
          <p:sp>
            <p:nvSpPr>
              <p:cNvPr id="170" name="Rectangle 169"/>
              <p:cNvSpPr/>
              <p:nvPr/>
            </p:nvSpPr>
            <p:spPr>
              <a:xfrm>
                <a:off x="7924800" y="4648200"/>
                <a:ext cx="8382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Debit</a:t>
                </a: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73" name="Group 172"/>
          <p:cNvGrpSpPr/>
          <p:nvPr/>
        </p:nvGrpSpPr>
        <p:grpSpPr>
          <a:xfrm>
            <a:off x="1828800" y="4302433"/>
            <a:ext cx="4495800" cy="658780"/>
            <a:chOff x="1828800" y="4138248"/>
            <a:chExt cx="4495800" cy="658780"/>
          </a:xfrm>
        </p:grpSpPr>
        <p:cxnSp>
          <p:nvCxnSpPr>
            <p:cNvPr id="174" name="Straight Arrow Connector 173"/>
            <p:cNvCxnSpPr/>
            <p:nvPr/>
          </p:nvCxnSpPr>
          <p:spPr>
            <a:xfrm flipV="1">
              <a:off x="5181600" y="4138248"/>
              <a:ext cx="1055076" cy="509952"/>
            </a:xfrm>
            <a:prstGeom prst="straightConnector1">
              <a:avLst/>
            </a:prstGeom>
            <a:noFill/>
            <a:ln w="38100">
              <a:solidFill>
                <a:srgbClr val="00B0F0"/>
              </a:solidFill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175" name="Group 90"/>
            <p:cNvGrpSpPr/>
            <p:nvPr/>
          </p:nvGrpSpPr>
          <p:grpSpPr>
            <a:xfrm>
              <a:off x="1828800" y="4155834"/>
              <a:ext cx="4495800" cy="641194"/>
              <a:chOff x="1828800" y="4155834"/>
              <a:chExt cx="4495800" cy="641194"/>
            </a:xfrm>
          </p:grpSpPr>
          <p:cxnSp>
            <p:nvCxnSpPr>
              <p:cNvPr id="176" name="Straight Arrow Connector 175"/>
              <p:cNvCxnSpPr/>
              <p:nvPr/>
            </p:nvCxnSpPr>
            <p:spPr>
              <a:xfrm flipH="1" flipV="1">
                <a:off x="1828800" y="4155834"/>
                <a:ext cx="3352800" cy="492366"/>
              </a:xfrm>
              <a:prstGeom prst="straightConnector1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none" w="med" len="med"/>
                <a:tailEnd type="triangle" w="med" len="med"/>
              </a:ln>
              <a:effectLst/>
            </p:spPr>
          </p:cxnSp>
          <p:grpSp>
            <p:nvGrpSpPr>
              <p:cNvPr id="177" name="Group 70"/>
              <p:cNvGrpSpPr/>
              <p:nvPr/>
            </p:nvGrpSpPr>
            <p:grpSpPr>
              <a:xfrm>
                <a:off x="5029200" y="4431268"/>
                <a:ext cx="1295400" cy="365760"/>
                <a:chOff x="4038600" y="4419600"/>
                <a:chExt cx="1295400" cy="365760"/>
              </a:xfrm>
            </p:grpSpPr>
            <p:sp>
              <p:nvSpPr>
                <p:cNvPr id="178" name="Rectangle 177"/>
                <p:cNvSpPr/>
                <p:nvPr/>
              </p:nvSpPr>
              <p:spPr>
                <a:xfrm>
                  <a:off x="4419600" y="4419600"/>
                  <a:ext cx="914400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Credit</a:t>
                  </a:r>
                  <a:endPara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9" name="Rectangle 10"/>
                <p:cNvSpPr>
                  <a:spLocks noChangeArrowheads="1"/>
                </p:cNvSpPr>
                <p:nvPr/>
              </p:nvSpPr>
              <p:spPr bwMode="auto">
                <a:xfrm>
                  <a:off x="4038600" y="4419600"/>
                  <a:ext cx="365760" cy="36576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80000">
                      <a:srgbClr val="C0504D">
                        <a:shade val="93000"/>
                        <a:satMod val="130000"/>
                      </a:srgbClr>
                    </a:gs>
                    <a:gs pos="100000">
                      <a:srgbClr val="C0504D">
                        <a:shade val="94000"/>
                        <a:satMod val="135000"/>
                      </a:srgbClr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lIns="0" tIns="0" rIns="0" bIns="0" rtlCol="0" anchor="ctr" anchorCtr="1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3</a:t>
                  </a:r>
                </a:p>
              </p:txBody>
            </p:sp>
          </p:grpSp>
        </p:grpSp>
      </p:grpSp>
      <p:sp>
        <p:nvSpPr>
          <p:cNvPr id="47" name="TextBox 46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Flowchart: Delay 47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011501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3-2</a:t>
            </a:r>
          </a:p>
        </p:txBody>
      </p:sp>
      <p:sp>
        <p:nvSpPr>
          <p:cNvPr id="50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 animBg="1"/>
      <p:bldP spid="149" grpId="0" animBg="1"/>
      <p:bldP spid="150" grpId="0" animBg="1"/>
      <p:bldP spid="152" grpId="0" autoUpdateAnimBg="0"/>
      <p:bldP spid="153" grpId="0" autoUpdateAnimBg="0"/>
      <p:bldP spid="154" grpId="0" autoUpdateAnimBg="0"/>
      <p:bldP spid="15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28650" y="784671"/>
            <a:ext cx="7886700" cy="672105"/>
          </a:xfrm>
        </p:spPr>
        <p:txBody>
          <a:bodyPr/>
          <a:lstStyle/>
          <a:p>
            <a:r>
              <a:rPr lang="en-US" sz="3000" dirty="0">
                <a:latin typeface="Arial" pitchFamily="34" charset="0"/>
                <a:cs typeface="Arial" pitchFamily="34" charset="0"/>
              </a:rPr>
              <a:t>Bought Supplies on Account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346173" y="1496144"/>
            <a:ext cx="4655127" cy="830997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10800000" scaled="1"/>
            <a:tileRect/>
          </a:gradFill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January 5.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Bought supplies on account </a:t>
            </a:r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from Canyon Office Supplies, $220.00. Memorandum No. 1.</a:t>
            </a:r>
          </a:p>
        </p:txBody>
      </p:sp>
      <p:grpSp>
        <p:nvGrpSpPr>
          <p:cNvPr id="127" name="Group 126"/>
          <p:cNvGrpSpPr/>
          <p:nvPr/>
        </p:nvGrpSpPr>
        <p:grpSpPr>
          <a:xfrm>
            <a:off x="5371785" y="1348299"/>
            <a:ext cx="2928136" cy="718066"/>
            <a:chOff x="5755849" y="1676400"/>
            <a:chExt cx="2928136" cy="718066"/>
          </a:xfrm>
        </p:grpSpPr>
        <p:grpSp>
          <p:nvGrpSpPr>
            <p:cNvPr id="128" name="Group 53"/>
            <p:cNvGrpSpPr/>
            <p:nvPr/>
          </p:nvGrpSpPr>
          <p:grpSpPr>
            <a:xfrm>
              <a:off x="5755849" y="1676400"/>
              <a:ext cx="2928136" cy="718066"/>
              <a:chOff x="5755849" y="1676400"/>
              <a:chExt cx="2928136" cy="718066"/>
            </a:xfrm>
          </p:grpSpPr>
          <p:sp>
            <p:nvSpPr>
              <p:cNvPr id="130" name="Rectangle 129"/>
              <p:cNvSpPr/>
              <p:nvPr/>
            </p:nvSpPr>
            <p:spPr>
              <a:xfrm>
                <a:off x="5812716" y="1676400"/>
                <a:ext cx="2871269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Supplies</a:t>
                </a:r>
              </a:p>
            </p:txBody>
          </p:sp>
          <p:cxnSp>
            <p:nvCxnSpPr>
              <p:cNvPr id="131" name="Straight Connector 130"/>
              <p:cNvCxnSpPr/>
              <p:nvPr/>
            </p:nvCxnSpPr>
            <p:spPr>
              <a:xfrm flipH="1">
                <a:off x="5755849" y="2028706"/>
                <a:ext cx="274320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7127449" y="2028706"/>
                <a:ext cx="0" cy="36576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sp>
          <p:nvSpPr>
            <p:cNvPr id="129" name="Rectangle 128"/>
            <p:cNvSpPr/>
            <p:nvPr/>
          </p:nvSpPr>
          <p:spPr>
            <a:xfrm>
              <a:off x="5862989" y="2025134"/>
              <a:ext cx="126446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220.00</a:t>
              </a: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4457060" y="2186499"/>
            <a:ext cx="4495545" cy="718066"/>
            <a:chOff x="4864309" y="2667000"/>
            <a:chExt cx="3821431" cy="718066"/>
          </a:xfrm>
        </p:grpSpPr>
        <p:grpSp>
          <p:nvGrpSpPr>
            <p:cNvPr id="134" name="Group 55"/>
            <p:cNvGrpSpPr/>
            <p:nvPr/>
          </p:nvGrpSpPr>
          <p:grpSpPr>
            <a:xfrm>
              <a:off x="4864309" y="2667000"/>
              <a:ext cx="3821431" cy="718066"/>
              <a:chOff x="4864309" y="2667000"/>
              <a:chExt cx="3821431" cy="718066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4864309" y="2667000"/>
                <a:ext cx="3821431" cy="523220"/>
              </a:xfrm>
              <a:prstGeom prst="rect">
                <a:avLst/>
              </a:prstGeom>
            </p:spPr>
            <p:txBody>
              <a:bodyPr wrap="square" lIns="9144" rIns="9144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Accounts Payable—Canyon Office Supplies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37" name="Straight Connector 136"/>
              <p:cNvCxnSpPr/>
              <p:nvPr/>
            </p:nvCxnSpPr>
            <p:spPr>
              <a:xfrm rot="10800000" flipV="1">
                <a:off x="4929359" y="3007694"/>
                <a:ext cx="3692100" cy="11611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6818839" y="3019306"/>
                <a:ext cx="0" cy="36576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sp>
          <p:nvSpPr>
            <p:cNvPr id="135" name="Rectangle 134"/>
            <p:cNvSpPr/>
            <p:nvPr/>
          </p:nvSpPr>
          <p:spPr>
            <a:xfrm>
              <a:off x="7485702" y="2995101"/>
              <a:ext cx="73768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220.00</a:t>
              </a:r>
            </a:p>
          </p:txBody>
        </p:sp>
      </p:grpSp>
      <p:sp>
        <p:nvSpPr>
          <p:cNvPr id="139" name="Down Arrow 138"/>
          <p:cNvSpPr/>
          <p:nvPr/>
        </p:nvSpPr>
        <p:spPr>
          <a:xfrm flipV="1">
            <a:off x="6755258" y="2567499"/>
            <a:ext cx="331342" cy="286353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Up Arrow 139"/>
          <p:cNvSpPr/>
          <p:nvPr/>
        </p:nvSpPr>
        <p:spPr>
          <a:xfrm>
            <a:off x="5422376" y="1729299"/>
            <a:ext cx="269449" cy="313067"/>
          </a:xfrm>
          <a:prstGeom prst="up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1" name="Picture 140" descr="C21SE_GJ-003-Page 66-General Journal.jpg"/>
          <p:cNvPicPr>
            <a:picLocks noChangeAspect="1"/>
          </p:cNvPicPr>
          <p:nvPr/>
        </p:nvPicPr>
        <p:blipFill>
          <a:blip r:embed="rId2" cstate="print"/>
          <a:srcRect t="7752"/>
          <a:stretch>
            <a:fillRect/>
          </a:stretch>
        </p:blipFill>
        <p:spPr>
          <a:xfrm>
            <a:off x="494984" y="3072545"/>
            <a:ext cx="6996223" cy="1476154"/>
          </a:xfrm>
          <a:prstGeom prst="rect">
            <a:avLst/>
          </a:prstGeom>
        </p:spPr>
      </p:pic>
      <p:sp>
        <p:nvSpPr>
          <p:cNvPr id="142" name="Rectangle 29"/>
          <p:cNvSpPr>
            <a:spLocks noChangeArrowheads="1"/>
          </p:cNvSpPr>
          <p:nvPr/>
        </p:nvSpPr>
        <p:spPr bwMode="auto">
          <a:xfrm>
            <a:off x="548640" y="4910761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7663" marR="0" lvl="0" indent="-3476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2.	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Write the title of the account debited in the Account Title column. Write the debit amount in the Debit column.</a:t>
            </a:r>
          </a:p>
        </p:txBody>
      </p:sp>
      <p:sp>
        <p:nvSpPr>
          <p:cNvPr id="143" name="Rectangle 27"/>
          <p:cNvSpPr>
            <a:spLocks noChangeArrowheads="1"/>
          </p:cNvSpPr>
          <p:nvPr/>
        </p:nvSpPr>
        <p:spPr bwMode="auto">
          <a:xfrm>
            <a:off x="548640" y="4609785"/>
            <a:ext cx="8229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504D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1.	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Write the date in the Date column.</a:t>
            </a:r>
          </a:p>
        </p:txBody>
      </p:sp>
      <p:sp>
        <p:nvSpPr>
          <p:cNvPr id="144" name="Rectangle 30"/>
          <p:cNvSpPr>
            <a:spLocks noChangeArrowheads="1"/>
          </p:cNvSpPr>
          <p:nvPr/>
        </p:nvSpPr>
        <p:spPr bwMode="auto">
          <a:xfrm>
            <a:off x="548640" y="5427180"/>
            <a:ext cx="8209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7663" marR="0" lvl="0" indent="-3476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3.	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On the next line, indented about one centimeter, write the title of the account credited in the Account Title column. Write the credit amount in the Credit column.</a:t>
            </a:r>
          </a:p>
        </p:txBody>
      </p:sp>
      <p:sp>
        <p:nvSpPr>
          <p:cNvPr id="145" name="Rectangle 30"/>
          <p:cNvSpPr>
            <a:spLocks noChangeArrowheads="1"/>
          </p:cNvSpPr>
          <p:nvPr/>
        </p:nvSpPr>
        <p:spPr bwMode="auto">
          <a:xfrm>
            <a:off x="548640" y="5943600"/>
            <a:ext cx="8229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7663" marR="0" lvl="0" indent="-3476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4.	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Write the source document number in the Doc. No. column.</a:t>
            </a:r>
          </a:p>
        </p:txBody>
      </p:sp>
      <p:grpSp>
        <p:nvGrpSpPr>
          <p:cNvPr id="146" name="Group 145"/>
          <p:cNvGrpSpPr/>
          <p:nvPr/>
        </p:nvGrpSpPr>
        <p:grpSpPr>
          <a:xfrm>
            <a:off x="723585" y="2730785"/>
            <a:ext cx="1273628" cy="1284514"/>
            <a:chOff x="1012372" y="2819400"/>
            <a:chExt cx="1273628" cy="1284514"/>
          </a:xfrm>
        </p:grpSpPr>
        <p:grpSp>
          <p:nvGrpSpPr>
            <p:cNvPr id="147" name="Group 51"/>
            <p:cNvGrpSpPr/>
            <p:nvPr/>
          </p:nvGrpSpPr>
          <p:grpSpPr>
            <a:xfrm>
              <a:off x="1012372" y="2819400"/>
              <a:ext cx="457200" cy="1284514"/>
              <a:chOff x="1088572" y="2438400"/>
              <a:chExt cx="457200" cy="1284514"/>
            </a:xfrm>
          </p:grpSpPr>
          <p:cxnSp>
            <p:nvCxnSpPr>
              <p:cNvPr id="149" name="Straight Arrow Connector 148"/>
              <p:cNvCxnSpPr/>
              <p:nvPr/>
            </p:nvCxnSpPr>
            <p:spPr>
              <a:xfrm>
                <a:off x="1273630" y="2732314"/>
                <a:ext cx="272142" cy="9906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50" name="Rectangle 7"/>
              <p:cNvSpPr>
                <a:spLocks noChangeArrowheads="1"/>
              </p:cNvSpPr>
              <p:nvPr/>
            </p:nvSpPr>
            <p:spPr bwMode="auto">
              <a:xfrm>
                <a:off x="1088572" y="24384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  <p:sp>
          <p:nvSpPr>
            <p:cNvPr id="148" name="Rectangle 147"/>
            <p:cNvSpPr/>
            <p:nvPr/>
          </p:nvSpPr>
          <p:spPr>
            <a:xfrm>
              <a:off x="1371600" y="2819400"/>
              <a:ext cx="9144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Date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3741357" y="2730785"/>
            <a:ext cx="2316228" cy="1284514"/>
            <a:chOff x="1859532" y="2819400"/>
            <a:chExt cx="2316228" cy="1284514"/>
          </a:xfrm>
        </p:grpSpPr>
        <p:grpSp>
          <p:nvGrpSpPr>
            <p:cNvPr id="152" name="Group 54"/>
            <p:cNvGrpSpPr/>
            <p:nvPr/>
          </p:nvGrpSpPr>
          <p:grpSpPr>
            <a:xfrm>
              <a:off x="2880360" y="2819400"/>
              <a:ext cx="1295400" cy="1284514"/>
              <a:chOff x="2880360" y="3048000"/>
              <a:chExt cx="1295400" cy="1284514"/>
            </a:xfrm>
          </p:grpSpPr>
          <p:sp>
            <p:nvSpPr>
              <p:cNvPr id="154" name="Line 20"/>
              <p:cNvSpPr>
                <a:spLocks noChangeShapeType="1"/>
              </p:cNvSpPr>
              <p:nvPr/>
            </p:nvSpPr>
            <p:spPr bwMode="auto">
              <a:xfrm flipV="1">
                <a:off x="2880360" y="3276600"/>
                <a:ext cx="1034142" cy="1055914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5" name="Rectangle 9"/>
              <p:cNvSpPr>
                <a:spLocks noChangeArrowheads="1"/>
              </p:cNvSpPr>
              <p:nvPr/>
            </p:nvSpPr>
            <p:spPr bwMode="auto">
              <a:xfrm>
                <a:off x="3810000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</p:grpSp>
        <p:sp>
          <p:nvSpPr>
            <p:cNvPr id="153" name="Rectangle 152"/>
            <p:cNvSpPr/>
            <p:nvPr/>
          </p:nvSpPr>
          <p:spPr>
            <a:xfrm>
              <a:off x="1859532" y="2819400"/>
              <a:ext cx="20574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Source Document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1790385" y="2730785"/>
            <a:ext cx="3886200" cy="1360714"/>
            <a:chOff x="1752600" y="2677886"/>
            <a:chExt cx="3886200" cy="1360714"/>
          </a:xfrm>
        </p:grpSpPr>
        <p:sp>
          <p:nvSpPr>
            <p:cNvPr id="157" name="Line 20"/>
            <p:cNvSpPr>
              <a:spLocks noChangeShapeType="1"/>
            </p:cNvSpPr>
            <p:nvPr/>
          </p:nvSpPr>
          <p:spPr bwMode="auto">
            <a:xfrm flipH="1" flipV="1">
              <a:off x="2362200" y="2895600"/>
              <a:ext cx="3276600" cy="11430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8" name="Group 71"/>
            <p:cNvGrpSpPr/>
            <p:nvPr/>
          </p:nvGrpSpPr>
          <p:grpSpPr>
            <a:xfrm>
              <a:off x="1752600" y="2677886"/>
              <a:ext cx="1676400" cy="1284514"/>
              <a:chOff x="7086600" y="4648200"/>
              <a:chExt cx="1676400" cy="1284514"/>
            </a:xfrm>
          </p:grpSpPr>
          <p:grpSp>
            <p:nvGrpSpPr>
              <p:cNvPr id="159" name="Group 60"/>
              <p:cNvGrpSpPr/>
              <p:nvPr/>
            </p:nvGrpSpPr>
            <p:grpSpPr>
              <a:xfrm>
                <a:off x="7086600" y="4648200"/>
                <a:ext cx="822960" cy="1284514"/>
                <a:chOff x="4343400" y="4343400"/>
                <a:chExt cx="822960" cy="1284514"/>
              </a:xfrm>
            </p:grpSpPr>
            <p:sp>
              <p:nvSpPr>
                <p:cNvPr id="161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4343400" y="4572000"/>
                  <a:ext cx="685800" cy="1055914"/>
                </a:xfrm>
                <a:prstGeom prst="line">
                  <a:avLst/>
                </a:prstGeom>
                <a:noFill/>
                <a:ln w="38100">
                  <a:solidFill>
                    <a:srgbClr val="00B0F0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2" name="Rectangle 9"/>
                <p:cNvSpPr>
                  <a:spLocks noChangeArrowheads="1"/>
                </p:cNvSpPr>
                <p:nvPr/>
              </p:nvSpPr>
              <p:spPr bwMode="auto">
                <a:xfrm>
                  <a:off x="4800600" y="4343400"/>
                  <a:ext cx="365760" cy="36576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80000">
                      <a:srgbClr val="C0504D">
                        <a:shade val="93000"/>
                        <a:satMod val="130000"/>
                      </a:srgbClr>
                    </a:gs>
                    <a:gs pos="100000">
                      <a:srgbClr val="C0504D">
                        <a:shade val="94000"/>
                        <a:satMod val="135000"/>
                      </a:srgbClr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lIns="0" tIns="0" rIns="0" bIns="0" rtlCol="0" anchor="ctr" anchorCtr="1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2</a:t>
                  </a:r>
                </a:p>
              </p:txBody>
            </p:sp>
          </p:grpSp>
          <p:sp>
            <p:nvSpPr>
              <p:cNvPr id="160" name="Rectangle 159"/>
              <p:cNvSpPr/>
              <p:nvPr/>
            </p:nvSpPr>
            <p:spPr>
              <a:xfrm>
                <a:off x="7924800" y="4648200"/>
                <a:ext cx="8382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Debit</a:t>
                </a: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63" name="Group 162"/>
          <p:cNvGrpSpPr/>
          <p:nvPr/>
        </p:nvGrpSpPr>
        <p:grpSpPr>
          <a:xfrm>
            <a:off x="4152585" y="4320099"/>
            <a:ext cx="2590800" cy="658780"/>
            <a:chOff x="3733800" y="4138248"/>
            <a:chExt cx="2590800" cy="658780"/>
          </a:xfrm>
        </p:grpSpPr>
        <p:cxnSp>
          <p:nvCxnSpPr>
            <p:cNvPr id="164" name="Straight Arrow Connector 163"/>
            <p:cNvCxnSpPr/>
            <p:nvPr/>
          </p:nvCxnSpPr>
          <p:spPr>
            <a:xfrm flipV="1">
              <a:off x="5181600" y="4138248"/>
              <a:ext cx="1055076" cy="509952"/>
            </a:xfrm>
            <a:prstGeom prst="straightConnector1">
              <a:avLst/>
            </a:prstGeom>
            <a:noFill/>
            <a:ln w="38100">
              <a:solidFill>
                <a:srgbClr val="00B0F0"/>
              </a:solidFill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165" name="Group 90"/>
            <p:cNvGrpSpPr/>
            <p:nvPr/>
          </p:nvGrpSpPr>
          <p:grpSpPr>
            <a:xfrm>
              <a:off x="3733800" y="4138248"/>
              <a:ext cx="2590800" cy="658780"/>
              <a:chOff x="3733800" y="4138248"/>
              <a:chExt cx="2590800" cy="658780"/>
            </a:xfrm>
          </p:grpSpPr>
          <p:cxnSp>
            <p:nvCxnSpPr>
              <p:cNvPr id="166" name="Straight Arrow Connector 165"/>
              <p:cNvCxnSpPr/>
              <p:nvPr/>
            </p:nvCxnSpPr>
            <p:spPr>
              <a:xfrm flipH="1" flipV="1">
                <a:off x="3733800" y="4138248"/>
                <a:ext cx="1447800" cy="509952"/>
              </a:xfrm>
              <a:prstGeom prst="straightConnector1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none" w="med" len="med"/>
                <a:tailEnd type="triangle" w="med" len="med"/>
              </a:ln>
              <a:effectLst/>
            </p:spPr>
          </p:cxnSp>
          <p:grpSp>
            <p:nvGrpSpPr>
              <p:cNvPr id="167" name="Group 70"/>
              <p:cNvGrpSpPr/>
              <p:nvPr/>
            </p:nvGrpSpPr>
            <p:grpSpPr>
              <a:xfrm>
                <a:off x="5029200" y="4431268"/>
                <a:ext cx="1295400" cy="365760"/>
                <a:chOff x="4038600" y="4419600"/>
                <a:chExt cx="1295400" cy="365760"/>
              </a:xfrm>
            </p:grpSpPr>
            <p:sp>
              <p:nvSpPr>
                <p:cNvPr id="168" name="Rectangle 167"/>
                <p:cNvSpPr/>
                <p:nvPr/>
              </p:nvSpPr>
              <p:spPr>
                <a:xfrm>
                  <a:off x="4419600" y="4419600"/>
                  <a:ext cx="914400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Credit</a:t>
                  </a:r>
                  <a:endPara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9" name="Rectangle 10"/>
                <p:cNvSpPr>
                  <a:spLocks noChangeArrowheads="1"/>
                </p:cNvSpPr>
                <p:nvPr/>
              </p:nvSpPr>
              <p:spPr bwMode="auto">
                <a:xfrm>
                  <a:off x="4038600" y="4419600"/>
                  <a:ext cx="365760" cy="36576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80000">
                      <a:srgbClr val="C0504D">
                        <a:shade val="93000"/>
                        <a:satMod val="130000"/>
                      </a:srgbClr>
                    </a:gs>
                    <a:gs pos="100000">
                      <a:srgbClr val="C0504D">
                        <a:shade val="94000"/>
                        <a:satMod val="135000"/>
                      </a:srgbClr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lIns="0" tIns="0" rIns="0" bIns="0" rtlCol="0" anchor="ctr" anchorCtr="1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3</a:t>
                  </a:r>
                </a:p>
              </p:txBody>
            </p:sp>
          </p:grpSp>
        </p:grpSp>
      </p:grpSp>
      <p:sp>
        <p:nvSpPr>
          <p:cNvPr id="47" name="TextBox 46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LO5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Flowchart: Delay 47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011501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3-2</a:t>
            </a:r>
          </a:p>
        </p:txBody>
      </p:sp>
      <p:sp>
        <p:nvSpPr>
          <p:cNvPr id="50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  <p:bldP spid="139" grpId="0" animBg="1"/>
      <p:bldP spid="140" grpId="0" animBg="1"/>
      <p:bldP spid="142" grpId="0" autoUpdateAnimBg="0"/>
      <p:bldP spid="143" grpId="0" autoUpdateAnimBg="0"/>
      <p:bldP spid="144" grpId="0" autoUpdateAnimBg="0"/>
      <p:bldP spid="14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3252"/>
            <a:ext cx="7886700" cy="672105"/>
          </a:xfrm>
        </p:spPr>
        <p:txBody>
          <a:bodyPr/>
          <a:lstStyle/>
          <a:p>
            <a:r>
              <a:rPr lang="en-US" sz="3000" dirty="0"/>
              <a:t>Paid Cash on Account</a:t>
            </a:r>
          </a:p>
        </p:txBody>
      </p:sp>
      <p:pic>
        <p:nvPicPr>
          <p:cNvPr id="127" name="Picture 126" descr="C21SE_GJ-003-Page 67-General Journal.jpg"/>
          <p:cNvPicPr>
            <a:picLocks noChangeAspect="1"/>
          </p:cNvPicPr>
          <p:nvPr/>
        </p:nvPicPr>
        <p:blipFill>
          <a:blip r:embed="rId2" cstate="print"/>
          <a:srcRect t="7722"/>
          <a:stretch>
            <a:fillRect/>
          </a:stretch>
        </p:blipFill>
        <p:spPr>
          <a:xfrm>
            <a:off x="494984" y="3055592"/>
            <a:ext cx="6781801" cy="1429322"/>
          </a:xfrm>
          <a:prstGeom prst="rect">
            <a:avLst/>
          </a:prstGeom>
        </p:spPr>
      </p:pic>
      <p:sp>
        <p:nvSpPr>
          <p:cNvPr id="128" name="Rectangle 29"/>
          <p:cNvSpPr>
            <a:spLocks noChangeArrowheads="1"/>
          </p:cNvSpPr>
          <p:nvPr/>
        </p:nvSpPr>
        <p:spPr bwMode="auto">
          <a:xfrm>
            <a:off x="571311" y="4915853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7663" marR="0" lvl="0" indent="-3476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2.	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Write the abbreviated title of the account debited in the Account Title column. Write the debit amount in the Debit column.</a:t>
            </a:r>
          </a:p>
        </p:txBody>
      </p:sp>
      <p:sp>
        <p:nvSpPr>
          <p:cNvPr id="129" name="Rectangle 27"/>
          <p:cNvSpPr>
            <a:spLocks noChangeArrowheads="1"/>
          </p:cNvSpPr>
          <p:nvPr/>
        </p:nvSpPr>
        <p:spPr bwMode="auto">
          <a:xfrm>
            <a:off x="571311" y="4648200"/>
            <a:ext cx="822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504D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1.	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Write the date in the Date column.</a:t>
            </a:r>
          </a:p>
        </p:txBody>
      </p:sp>
      <p:sp>
        <p:nvSpPr>
          <p:cNvPr id="130" name="Rectangle 30"/>
          <p:cNvSpPr>
            <a:spLocks noChangeArrowheads="1"/>
          </p:cNvSpPr>
          <p:nvPr/>
        </p:nvSpPr>
        <p:spPr bwMode="auto">
          <a:xfrm>
            <a:off x="571311" y="5429727"/>
            <a:ext cx="81869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7663" marR="0" lvl="0" indent="-3476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3.	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On the next line, indented about one centimeter, write the title of the account credited in the Account Title column. Write the credit amount in the Credit column.</a:t>
            </a:r>
          </a:p>
        </p:txBody>
      </p:sp>
      <p:sp>
        <p:nvSpPr>
          <p:cNvPr id="131" name="Rectangle 30"/>
          <p:cNvSpPr>
            <a:spLocks noChangeArrowheads="1"/>
          </p:cNvSpPr>
          <p:nvPr/>
        </p:nvSpPr>
        <p:spPr bwMode="auto">
          <a:xfrm>
            <a:off x="571311" y="5943600"/>
            <a:ext cx="822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7663" marR="0" lvl="0" indent="-3476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4.	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Write the source document number in the Doc. No. column.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647385" y="2743200"/>
            <a:ext cx="1273628" cy="1208314"/>
            <a:chOff x="1012372" y="2819400"/>
            <a:chExt cx="1273628" cy="1208314"/>
          </a:xfrm>
        </p:grpSpPr>
        <p:grpSp>
          <p:nvGrpSpPr>
            <p:cNvPr id="133" name="Group 51"/>
            <p:cNvGrpSpPr/>
            <p:nvPr/>
          </p:nvGrpSpPr>
          <p:grpSpPr>
            <a:xfrm>
              <a:off x="1012372" y="2819400"/>
              <a:ext cx="533400" cy="1208314"/>
              <a:chOff x="1088572" y="2438400"/>
              <a:chExt cx="533400" cy="1208314"/>
            </a:xfrm>
          </p:grpSpPr>
          <p:cxnSp>
            <p:nvCxnSpPr>
              <p:cNvPr id="135" name="Straight Arrow Connector 134"/>
              <p:cNvCxnSpPr/>
              <p:nvPr/>
            </p:nvCxnSpPr>
            <p:spPr>
              <a:xfrm>
                <a:off x="1273630" y="2732314"/>
                <a:ext cx="348342" cy="9144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36" name="Rectangle 7"/>
              <p:cNvSpPr>
                <a:spLocks noChangeArrowheads="1"/>
              </p:cNvSpPr>
              <p:nvPr/>
            </p:nvSpPr>
            <p:spPr bwMode="auto">
              <a:xfrm>
                <a:off x="1088572" y="24384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  <p:sp>
          <p:nvSpPr>
            <p:cNvPr id="134" name="Rectangle 133"/>
            <p:cNvSpPr/>
            <p:nvPr/>
          </p:nvSpPr>
          <p:spPr>
            <a:xfrm>
              <a:off x="1371600" y="2819400"/>
              <a:ext cx="9144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Date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4685985" y="2895087"/>
            <a:ext cx="4130544" cy="1132627"/>
            <a:chOff x="1280160" y="2811843"/>
            <a:chExt cx="4130544" cy="1132627"/>
          </a:xfrm>
        </p:grpSpPr>
        <p:grpSp>
          <p:nvGrpSpPr>
            <p:cNvPr id="138" name="Group 54"/>
            <p:cNvGrpSpPr/>
            <p:nvPr/>
          </p:nvGrpSpPr>
          <p:grpSpPr>
            <a:xfrm>
              <a:off x="1280160" y="2819400"/>
              <a:ext cx="2895600" cy="1125070"/>
              <a:chOff x="1280160" y="3048000"/>
              <a:chExt cx="2895600" cy="1125070"/>
            </a:xfrm>
          </p:grpSpPr>
          <p:sp>
            <p:nvSpPr>
              <p:cNvPr id="140" name="Line 20"/>
              <p:cNvSpPr>
                <a:spLocks noChangeShapeType="1"/>
              </p:cNvSpPr>
              <p:nvPr/>
            </p:nvSpPr>
            <p:spPr bwMode="auto">
              <a:xfrm flipV="1">
                <a:off x="1280160" y="3258670"/>
                <a:ext cx="2661237" cy="91440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9"/>
              <p:cNvSpPr>
                <a:spLocks noChangeArrowheads="1"/>
              </p:cNvSpPr>
              <p:nvPr/>
            </p:nvSpPr>
            <p:spPr bwMode="auto">
              <a:xfrm>
                <a:off x="3810000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</p:grpSp>
        <p:sp>
          <p:nvSpPr>
            <p:cNvPr id="139" name="Rectangle 138"/>
            <p:cNvSpPr/>
            <p:nvPr/>
          </p:nvSpPr>
          <p:spPr>
            <a:xfrm>
              <a:off x="4115304" y="2811843"/>
              <a:ext cx="12954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Source Document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1714185" y="2743200"/>
            <a:ext cx="3810000" cy="1284514"/>
            <a:chOff x="1752600" y="2677886"/>
            <a:chExt cx="3810000" cy="1284514"/>
          </a:xfrm>
        </p:grpSpPr>
        <p:sp>
          <p:nvSpPr>
            <p:cNvPr id="143" name="Line 20"/>
            <p:cNvSpPr>
              <a:spLocks noChangeShapeType="1"/>
            </p:cNvSpPr>
            <p:nvPr/>
          </p:nvSpPr>
          <p:spPr bwMode="auto">
            <a:xfrm flipH="1" flipV="1">
              <a:off x="2362200" y="2895600"/>
              <a:ext cx="3200400" cy="10668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4" name="Group 71"/>
            <p:cNvGrpSpPr/>
            <p:nvPr/>
          </p:nvGrpSpPr>
          <p:grpSpPr>
            <a:xfrm>
              <a:off x="1752600" y="2677886"/>
              <a:ext cx="1676400" cy="1208314"/>
              <a:chOff x="7086600" y="4648200"/>
              <a:chExt cx="1676400" cy="1208314"/>
            </a:xfrm>
          </p:grpSpPr>
          <p:grpSp>
            <p:nvGrpSpPr>
              <p:cNvPr id="145" name="Group 60"/>
              <p:cNvGrpSpPr/>
              <p:nvPr/>
            </p:nvGrpSpPr>
            <p:grpSpPr>
              <a:xfrm>
                <a:off x="7086600" y="4648200"/>
                <a:ext cx="822960" cy="1208314"/>
                <a:chOff x="4343400" y="4343400"/>
                <a:chExt cx="822960" cy="1208314"/>
              </a:xfrm>
            </p:grpSpPr>
            <p:sp>
              <p:nvSpPr>
                <p:cNvPr id="14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4343400" y="4572000"/>
                  <a:ext cx="685800" cy="979714"/>
                </a:xfrm>
                <a:prstGeom prst="line">
                  <a:avLst/>
                </a:prstGeom>
                <a:noFill/>
                <a:ln w="38100">
                  <a:solidFill>
                    <a:srgbClr val="00B0F0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8" name="Rectangle 9"/>
                <p:cNvSpPr>
                  <a:spLocks noChangeArrowheads="1"/>
                </p:cNvSpPr>
                <p:nvPr/>
              </p:nvSpPr>
              <p:spPr bwMode="auto">
                <a:xfrm>
                  <a:off x="4800600" y="4343400"/>
                  <a:ext cx="365760" cy="36576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80000">
                      <a:srgbClr val="C0504D">
                        <a:shade val="93000"/>
                        <a:satMod val="130000"/>
                      </a:srgbClr>
                    </a:gs>
                    <a:gs pos="100000">
                      <a:srgbClr val="C0504D">
                        <a:shade val="94000"/>
                        <a:satMod val="135000"/>
                      </a:srgbClr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lIns="0" tIns="0" rIns="0" bIns="0" rtlCol="0" anchor="ctr" anchorCtr="1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2</a:t>
                  </a:r>
                </a:p>
              </p:txBody>
            </p:sp>
          </p:grpSp>
          <p:sp>
            <p:nvSpPr>
              <p:cNvPr id="146" name="Rectangle 145"/>
              <p:cNvSpPr/>
              <p:nvPr/>
            </p:nvSpPr>
            <p:spPr>
              <a:xfrm>
                <a:off x="7924800" y="4648200"/>
                <a:ext cx="8382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Debit</a:t>
                </a: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49" name="Group 148"/>
          <p:cNvGrpSpPr/>
          <p:nvPr/>
        </p:nvGrpSpPr>
        <p:grpSpPr>
          <a:xfrm>
            <a:off x="1924855" y="4256314"/>
            <a:ext cx="4572000" cy="506380"/>
            <a:chOff x="1828800" y="4290648"/>
            <a:chExt cx="4572000" cy="506380"/>
          </a:xfrm>
        </p:grpSpPr>
        <p:cxnSp>
          <p:nvCxnSpPr>
            <p:cNvPr id="150" name="Straight Arrow Connector 149"/>
            <p:cNvCxnSpPr/>
            <p:nvPr/>
          </p:nvCxnSpPr>
          <p:spPr>
            <a:xfrm flipV="1">
              <a:off x="5199530" y="4290648"/>
              <a:ext cx="1201270" cy="304800"/>
            </a:xfrm>
            <a:prstGeom prst="straightConnector1">
              <a:avLst/>
            </a:prstGeom>
            <a:noFill/>
            <a:ln w="38100">
              <a:solidFill>
                <a:srgbClr val="00B0F0"/>
              </a:solidFill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151" name="Group 90"/>
            <p:cNvGrpSpPr/>
            <p:nvPr/>
          </p:nvGrpSpPr>
          <p:grpSpPr>
            <a:xfrm>
              <a:off x="1828800" y="4290648"/>
              <a:ext cx="4495800" cy="506380"/>
              <a:chOff x="1828800" y="4290648"/>
              <a:chExt cx="4495800" cy="506380"/>
            </a:xfrm>
          </p:grpSpPr>
          <p:cxnSp>
            <p:nvCxnSpPr>
              <p:cNvPr id="152" name="Straight Arrow Connector 151"/>
              <p:cNvCxnSpPr/>
              <p:nvPr/>
            </p:nvCxnSpPr>
            <p:spPr>
              <a:xfrm flipH="1" flipV="1">
                <a:off x="1828800" y="4290648"/>
                <a:ext cx="3352800" cy="357552"/>
              </a:xfrm>
              <a:prstGeom prst="straightConnector1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none" w="med" len="med"/>
                <a:tailEnd type="triangle" w="med" len="med"/>
              </a:ln>
              <a:effectLst/>
            </p:spPr>
          </p:cxnSp>
          <p:grpSp>
            <p:nvGrpSpPr>
              <p:cNvPr id="153" name="Group 70"/>
              <p:cNvGrpSpPr/>
              <p:nvPr/>
            </p:nvGrpSpPr>
            <p:grpSpPr>
              <a:xfrm>
                <a:off x="5029200" y="4431268"/>
                <a:ext cx="1295400" cy="365760"/>
                <a:chOff x="4038600" y="4419600"/>
                <a:chExt cx="1295400" cy="365760"/>
              </a:xfrm>
            </p:grpSpPr>
            <p:sp>
              <p:nvSpPr>
                <p:cNvPr id="154" name="Rectangle 153"/>
                <p:cNvSpPr/>
                <p:nvPr/>
              </p:nvSpPr>
              <p:spPr>
                <a:xfrm>
                  <a:off x="4419600" y="4419600"/>
                  <a:ext cx="914400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Credit</a:t>
                  </a:r>
                  <a:endPara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5" name="Rectangle 10"/>
                <p:cNvSpPr>
                  <a:spLocks noChangeArrowheads="1"/>
                </p:cNvSpPr>
                <p:nvPr/>
              </p:nvSpPr>
              <p:spPr bwMode="auto">
                <a:xfrm>
                  <a:off x="4038600" y="4419600"/>
                  <a:ext cx="365760" cy="36576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80000">
                      <a:srgbClr val="C0504D">
                        <a:shade val="93000"/>
                        <a:satMod val="130000"/>
                      </a:srgbClr>
                    </a:gs>
                    <a:gs pos="100000">
                      <a:srgbClr val="C0504D">
                        <a:shade val="94000"/>
                        <a:satMod val="135000"/>
                      </a:srgbClr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lIns="0" tIns="0" rIns="0" bIns="0" rtlCol="0" anchor="ctr" anchorCtr="1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3</a:t>
                  </a:r>
                </a:p>
              </p:txBody>
            </p:sp>
          </p:grpSp>
        </p:grpSp>
      </p:grpSp>
      <p:sp>
        <p:nvSpPr>
          <p:cNvPr id="156" name="TextBox 155"/>
          <p:cNvSpPr txBox="1"/>
          <p:nvPr/>
        </p:nvSpPr>
        <p:spPr>
          <a:xfrm>
            <a:off x="415321" y="1581911"/>
            <a:ext cx="3816928" cy="830997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10800000" scaled="1"/>
            <a:tileRect/>
          </a:gradFill>
        </p:spPr>
        <p:txBody>
          <a:bodyPr vert="horz" wrap="square" lIns="91440" tIns="45720" rIns="91440" bIns="45720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January 9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Paid cash on account to Canyon Office Supplies, $100.00. Check No.3. </a:t>
            </a:r>
          </a:p>
        </p:txBody>
      </p:sp>
      <p:grpSp>
        <p:nvGrpSpPr>
          <p:cNvPr id="157" name="Group 156"/>
          <p:cNvGrpSpPr/>
          <p:nvPr/>
        </p:nvGrpSpPr>
        <p:grpSpPr>
          <a:xfrm>
            <a:off x="3787329" y="1512791"/>
            <a:ext cx="4925567" cy="687288"/>
            <a:chOff x="4933393" y="1676400"/>
            <a:chExt cx="4925567" cy="687288"/>
          </a:xfrm>
        </p:grpSpPr>
        <p:sp>
          <p:nvSpPr>
            <p:cNvPr id="158" name="Rectangle 12"/>
            <p:cNvSpPr/>
            <p:nvPr/>
          </p:nvSpPr>
          <p:spPr>
            <a:xfrm>
              <a:off x="5862989" y="2025134"/>
              <a:ext cx="126446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100.00</a:t>
              </a:r>
            </a:p>
          </p:txBody>
        </p:sp>
        <p:grpSp>
          <p:nvGrpSpPr>
            <p:cNvPr id="159" name="Group 53"/>
            <p:cNvGrpSpPr/>
            <p:nvPr/>
          </p:nvGrpSpPr>
          <p:grpSpPr>
            <a:xfrm>
              <a:off x="4933393" y="1676400"/>
              <a:ext cx="4925567" cy="626626"/>
              <a:chOff x="4933393" y="1676400"/>
              <a:chExt cx="4925567" cy="626626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4933393" y="1676400"/>
                <a:ext cx="4925567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Accounts Payable—Canyon Office Supplies</a:t>
                </a:r>
              </a:p>
            </p:txBody>
          </p:sp>
          <p:cxnSp>
            <p:nvCxnSpPr>
              <p:cNvPr id="161" name="Straight Connector 160"/>
              <p:cNvCxnSpPr/>
              <p:nvPr/>
            </p:nvCxnSpPr>
            <p:spPr>
              <a:xfrm rot="10800000">
                <a:off x="5123578" y="2018857"/>
                <a:ext cx="4495800" cy="1588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7279849" y="2028706"/>
                <a:ext cx="0" cy="27432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</p:grpSp>
      <p:grpSp>
        <p:nvGrpSpPr>
          <p:cNvPr id="163" name="Group 162"/>
          <p:cNvGrpSpPr/>
          <p:nvPr/>
        </p:nvGrpSpPr>
        <p:grpSpPr>
          <a:xfrm>
            <a:off x="4198305" y="2208414"/>
            <a:ext cx="3840480" cy="690860"/>
            <a:chOff x="5344369" y="2667000"/>
            <a:chExt cx="3840480" cy="690860"/>
          </a:xfrm>
        </p:grpSpPr>
        <p:grpSp>
          <p:nvGrpSpPr>
            <p:cNvPr id="164" name="Group 55"/>
            <p:cNvGrpSpPr/>
            <p:nvPr/>
          </p:nvGrpSpPr>
          <p:grpSpPr>
            <a:xfrm>
              <a:off x="5344369" y="2667000"/>
              <a:ext cx="3840480" cy="626626"/>
              <a:chOff x="5344369" y="2667000"/>
              <a:chExt cx="3840480" cy="626626"/>
            </a:xfrm>
          </p:grpSpPr>
          <p:sp>
            <p:nvSpPr>
              <p:cNvPr id="166" name="Rectangle 19"/>
              <p:cNvSpPr/>
              <p:nvPr/>
            </p:nvSpPr>
            <p:spPr>
              <a:xfrm>
                <a:off x="5856380" y="2667000"/>
                <a:ext cx="2871269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Cash</a:t>
                </a:r>
              </a:p>
            </p:txBody>
          </p:sp>
          <p:cxnSp>
            <p:nvCxnSpPr>
              <p:cNvPr id="167" name="Straight Connector 166"/>
              <p:cNvCxnSpPr/>
              <p:nvPr/>
            </p:nvCxnSpPr>
            <p:spPr>
              <a:xfrm flipH="1">
                <a:off x="5344369" y="3019306"/>
                <a:ext cx="384048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7279849" y="3019306"/>
                <a:ext cx="0" cy="27432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sp>
          <p:nvSpPr>
            <p:cNvPr id="165" name="Rectangle 18"/>
            <p:cNvSpPr/>
            <p:nvPr/>
          </p:nvSpPr>
          <p:spPr>
            <a:xfrm>
              <a:off x="7844189" y="3019306"/>
              <a:ext cx="126446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100.00</a:t>
              </a:r>
            </a:p>
          </p:txBody>
        </p:sp>
      </p:grpSp>
      <p:sp>
        <p:nvSpPr>
          <p:cNvPr id="169" name="Down Arrow 168"/>
          <p:cNvSpPr/>
          <p:nvPr/>
        </p:nvSpPr>
        <p:spPr>
          <a:xfrm>
            <a:off x="6850065" y="2589414"/>
            <a:ext cx="274320" cy="27432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Up Arrow 169"/>
          <p:cNvSpPr/>
          <p:nvPr/>
        </p:nvSpPr>
        <p:spPr>
          <a:xfrm flipV="1">
            <a:off x="4838385" y="1893791"/>
            <a:ext cx="274320" cy="274320"/>
          </a:xfrm>
          <a:prstGeom prst="up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LO5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Flowchart: Delay 47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011501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3-2</a:t>
            </a:r>
          </a:p>
        </p:txBody>
      </p:sp>
      <p:sp>
        <p:nvSpPr>
          <p:cNvPr id="50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utoUpdateAnimBg="0"/>
      <p:bldP spid="129" grpId="0" autoUpdateAnimBg="0"/>
      <p:bldP spid="130" grpId="0" autoUpdateAnimBg="0"/>
      <p:bldP spid="131" grpId="0" autoUpdateAnimBg="0"/>
      <p:bldP spid="156" grpId="0" animBg="1"/>
      <p:bldP spid="169" grpId="0" animBg="1"/>
      <p:bldP spid="1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0" y="768138"/>
            <a:ext cx="8394700" cy="67210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Lesson 3-2 </a:t>
            </a:r>
            <a:r>
              <a:rPr lang="en-US" sz="3200" dirty="0"/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361202" y="1669473"/>
            <a:ext cx="8397036" cy="1401828"/>
          </a:xfrm>
        </p:spPr>
        <p:txBody>
          <a:bodyPr vert="horz" lIns="91440" tIns="45720" rIns="91440" bIns="45720" rtlCol="0">
            <a:normAutofit/>
          </a:bodyPr>
          <a:lstStyle/>
          <a:p>
            <a:pPr marL="377825" marR="0" indent="-377825"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</a:rPr>
              <a:t>1.	</a:t>
            </a:r>
            <a:r>
              <a:rPr lang="en-US" dirty="0"/>
              <a:t>When cash is paid for insurance, which account is listed on the first line of the entry?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831273" y="3055557"/>
            <a:ext cx="7315200" cy="1828800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>
                <a:tab pos="228600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ctr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Prepaid Insurance</a:t>
            </a:r>
          </a:p>
        </p:txBody>
      </p:sp>
      <p:sp>
        <p:nvSpPr>
          <p:cNvPr id="6" name="Flowchart: Delay 5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11501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3-2</a:t>
            </a:r>
          </a:p>
        </p:txBody>
      </p:sp>
      <p:sp>
        <p:nvSpPr>
          <p:cNvPr id="9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74650" y="769557"/>
            <a:ext cx="8394700" cy="67210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Lesson 3-2 </a:t>
            </a:r>
            <a:r>
              <a:rPr lang="en-US" sz="3200" dirty="0"/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374073" y="1668843"/>
            <a:ext cx="8384165" cy="1148716"/>
          </a:xfrm>
        </p:spPr>
        <p:txBody>
          <a:bodyPr vert="horz" lIns="91440" tIns="45720" rIns="91440" bIns="45720" rtlCol="0">
            <a:normAutofit/>
          </a:bodyPr>
          <a:lstStyle/>
          <a:p>
            <a:pPr marL="361950" marR="0" indent="-361950"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</a:rPr>
              <a:t>2.	</a:t>
            </a:r>
            <a:r>
              <a:rPr lang="en-US" dirty="0"/>
              <a:t>When supplies are bought on account, which account is listed on the first line of the entry?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831273" y="3055557"/>
            <a:ext cx="7315200" cy="1828800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>
                <a:tab pos="228600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Supplies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Delay 7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11501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3-2</a:t>
            </a:r>
          </a:p>
        </p:txBody>
      </p:sp>
      <p:sp>
        <p:nvSpPr>
          <p:cNvPr id="10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74650" y="769557"/>
            <a:ext cx="8394700" cy="67210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Lesson 3-2 </a:t>
            </a:r>
            <a:r>
              <a:rPr lang="en-US" sz="3200" dirty="0"/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376316" y="1668213"/>
            <a:ext cx="8381922" cy="937701"/>
          </a:xfrm>
        </p:spPr>
        <p:txBody>
          <a:bodyPr vert="horz" lIns="91440" tIns="45720" rIns="91440" bIns="45720" rtlCol="0">
            <a:normAutofit/>
          </a:bodyPr>
          <a:lstStyle/>
          <a:p>
            <a:pPr marL="361950" marR="0" indent="-361950"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</a:rPr>
              <a:t>3.	</a:t>
            </a:r>
            <a:r>
              <a:rPr lang="en-US" dirty="0"/>
              <a:t>When supplies are bought on account, which account is listed on the second line of the entry?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831273" y="3055557"/>
            <a:ext cx="7315200" cy="1828800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>
                <a:tab pos="228600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ctr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Accounts Payable</a:t>
            </a:r>
          </a:p>
        </p:txBody>
      </p:sp>
      <p:sp>
        <p:nvSpPr>
          <p:cNvPr id="8" name="Flowchart: Delay 7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11501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3-2</a:t>
            </a:r>
          </a:p>
        </p:txBody>
      </p:sp>
      <p:sp>
        <p:nvSpPr>
          <p:cNvPr id="10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74650" y="769557"/>
            <a:ext cx="8394700" cy="672105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Lesson 3-2 </a:t>
            </a:r>
            <a:r>
              <a:rPr lang="en-US" sz="3200" dirty="0"/>
              <a:t>Audit </a:t>
            </a:r>
            <a:r>
              <a:rPr lang="en-US" sz="3200"/>
              <a:t>Your Understanding</a:t>
            </a:r>
            <a:br>
              <a:rPr lang="en-US" sz="3200"/>
            </a:br>
            <a:r>
              <a:rPr lang="en-US" sz="3200"/>
              <a:t/>
            </a:r>
            <a:br>
              <a:rPr lang="en-US" sz="3200"/>
            </a:b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376316" y="1668843"/>
            <a:ext cx="8381922" cy="920116"/>
          </a:xfrm>
        </p:spPr>
        <p:txBody>
          <a:bodyPr vert="horz" lIns="91440" tIns="45720" rIns="91440" bIns="45720" rtlCol="0">
            <a:normAutofit/>
          </a:bodyPr>
          <a:lstStyle/>
          <a:p>
            <a:pPr marL="361950" marR="0" indent="-361950"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</a:rPr>
              <a:t>4.	</a:t>
            </a:r>
            <a:r>
              <a:rPr lang="en-US" dirty="0"/>
              <a:t>When cash is paid on account, which account is listed on the second line of the entry?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831273" y="3055557"/>
            <a:ext cx="7315200" cy="1828800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>
                <a:tab pos="228600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Cash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Delay 7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11501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3-2</a:t>
            </a:r>
          </a:p>
        </p:txBody>
      </p:sp>
      <p:sp>
        <p:nvSpPr>
          <p:cNvPr id="10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6.0&quot;&gt;&lt;object type=&quot;1&quot; unique_id=&quot;10001&quot;&gt;&lt;object type=&quot;8&quot; unique_id=&quot;10313&quot;&gt;&lt;/object&gt;&lt;object type=&quot;2&quot; unique_id=&quot;10314&quot;&gt;&lt;object type=&quot;3&quot; unique_id=&quot;10315&quot;&gt;&lt;property id=&quot;20148&quot; value=&quot;5&quot;/&gt;&lt;property id=&quot;20300&quot; value=&quot;Slide 1 - &amp;quot;LESSON&amp;#x0D;&amp;#x0A;3-2 Transactions Affecting Prepaid Insurance and Supplies&amp;quot;&quot;/&gt;&lt;property id=&quot;20307&quot; value=&quot;339&quot;/&gt;&lt;/object&gt;&lt;object type=&quot;3&quot; unique_id=&quot;10316&quot;&gt;&lt;property id=&quot;20148&quot; value=&quot;5&quot;/&gt;&lt;property id=&quot;20300&quot; value=&quot;Slide 2 - &amp;quot;Paid Cash for Insurance&amp;quot;&quot;/&gt;&lt;property id=&quot;20307&quot; value=&quot;266&quot;/&gt;&lt;/object&gt;&lt;object type=&quot;3&quot; unique_id=&quot;10317&quot;&gt;&lt;property id=&quot;20148&quot; value=&quot;5&quot;/&gt;&lt;property id=&quot;20300&quot; value=&quot;Slide 3 - &amp;quot;Bought Supplies on Account&amp;quot;&quot;/&gt;&lt;property id=&quot;20307&quot; value=&quot;315&quot;/&gt;&lt;/object&gt;&lt;object type=&quot;3&quot; unique_id=&quot;10318&quot;&gt;&lt;property id=&quot;20148&quot; value=&quot;5&quot;/&gt;&lt;property id=&quot;20300&quot; value=&quot;Slide 4 - &amp;quot;Paid Cash on Account&amp;quot;&quot;/&gt;&lt;property id=&quot;20307&quot; value=&quot;345&quot;/&gt;&lt;/object&gt;&lt;object type=&quot;3&quot; unique_id=&quot;10319&quot;&gt;&lt;property id=&quot;20148&quot; value=&quot;5&quot;/&gt;&lt;property id=&quot;20300&quot; value=&quot;Slide 5 - &amp;quot;Lesson 3-2 Audit Your Understanding (1)&amp;quot;&quot;/&gt;&lt;property id=&quot;20307&quot; value=&quot;327&quot;/&gt;&lt;/object&gt;&lt;object type=&quot;3&quot; unique_id=&quot;10320&quot;&gt;&lt;property id=&quot;20148&quot; value=&quot;5&quot;/&gt;&lt;property id=&quot;20300&quot; value=&quot;Slide 6 - &amp;quot;Lesson 3-2 Audit Your Understanding (2)&amp;quot;&quot;/&gt;&lt;property id=&quot;20307&quot; value=&quot;328&quot;/&gt;&lt;/object&gt;&lt;object type=&quot;3&quot; unique_id=&quot;10321&quot;&gt;&lt;property id=&quot;20148&quot; value=&quot;5&quot;/&gt;&lt;property id=&quot;20300&quot; value=&quot;Slide 7 - &amp;quot;Lesson 3-2 Audit Your Understanding (3)&amp;quot;&quot;/&gt;&lt;property id=&quot;20307&quot; value=&quot;363&quot;/&gt;&lt;/object&gt;&lt;object type=&quot;3&quot; unique_id=&quot;10322&quot;&gt;&lt;property id=&quot;20148&quot; value=&quot;5&quot;/&gt;&lt;property id=&quot;20300&quot; value=&quot;Slide 8 - &amp;quot;Lesson 3-2 Audit Your Understanding (4)&amp;quot;&quot;/&gt;&lt;property id=&quot;20307&quot; value=&quot;329&quot;/&gt;&lt;/object&gt;&lt;/object&gt;&lt;/object&gt;&lt;/database&gt;"/>
</p:tagLst>
</file>

<file path=ppt/theme/theme1.xml><?xml version="1.0" encoding="utf-8"?>
<a:theme xmlns:a="http://schemas.openxmlformats.org/drawingml/2006/main" name="1_Office Theme">
  <a:themeElements>
    <a:clrScheme name="Custom 1">
      <a:dk1>
        <a:srgbClr val="011892"/>
      </a:dk1>
      <a:lt1>
        <a:srgbClr val="FFFFFF"/>
      </a:lt1>
      <a:dk2>
        <a:srgbClr val="006198"/>
      </a:dk2>
      <a:lt2>
        <a:srgbClr val="E7E6E6"/>
      </a:lt2>
      <a:accent1>
        <a:srgbClr val="0098D4"/>
      </a:accent1>
      <a:accent2>
        <a:srgbClr val="00B7E6"/>
      </a:accent2>
      <a:accent3>
        <a:srgbClr val="81CFEC"/>
      </a:accent3>
      <a:accent4>
        <a:srgbClr val="E8255F"/>
      </a:accent4>
      <a:accent5>
        <a:srgbClr val="FF6300"/>
      </a:accent5>
      <a:accent6>
        <a:srgbClr val="F5B600"/>
      </a:accent6>
      <a:hlink>
        <a:srgbClr val="00B7E6"/>
      </a:hlink>
      <a:folHlink>
        <a:srgbClr val="0098D4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effectLst/>
      </a:spPr>
      <a:bodyPr wrap="square" lIns="0" tIns="0" rIns="0" rtlCol="0" anchor="b">
        <a:spAutoFit/>
      </a:bodyPr>
      <a:lstStyle>
        <a:defPPr>
          <a:defRPr sz="2000" smtClean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Gilbertson_C21_11e PPT Template (Read-Only)" id="{9080F0FD-2DBD-B940-951A-23B0D5DCBA39}" vid="{59C5481E-374E-FE4C-AF5C-F3E808802C4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4001</TotalTime>
  <Words>196</Words>
  <Application>Microsoft Macintosh PowerPoint</Application>
  <PresentationFormat>On-screen Show 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1_Office Theme</vt:lpstr>
      <vt:lpstr>Custom Design</vt:lpstr>
      <vt:lpstr>LESSON 3-2 Transactions Affecting  Prepaid Insurance and  Supplies</vt:lpstr>
      <vt:lpstr>Paid Cash for Insurance</vt:lpstr>
      <vt:lpstr>Bought Supplies on Account</vt:lpstr>
      <vt:lpstr>Paid Cash on Account</vt:lpstr>
      <vt:lpstr>Lesson 3-2 Audit Your Understanding</vt:lpstr>
      <vt:lpstr>Lesson 3-2 Audit Your Understanding</vt:lpstr>
      <vt:lpstr>Lesson 3-2 Audit Your Understanding</vt:lpstr>
      <vt:lpstr>Lesson 3-2 Audit Your Understanding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McLaughlin</dc:creator>
  <cp:lastModifiedBy>lw-dlf</cp:lastModifiedBy>
  <cp:revision>352</cp:revision>
  <dcterms:created xsi:type="dcterms:W3CDTF">2012-07-02T15:51:50Z</dcterms:created>
  <dcterms:modified xsi:type="dcterms:W3CDTF">2018-02-02T11:58:00Z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-748959103</vt:i4>
  </property>
  <property fmtid="{D5CDD505-2E9C-101B-9397-08002B2CF9AE}" pid="3" name="_NewReviewCycle">
    <vt:lpwstr/>
  </property>
  <property fmtid="{D5CDD505-2E9C-101B-9397-08002B2CF9AE}" pid="4" name="_EmailSubject">
    <vt:lpwstr>C21 PPT Sample Comments</vt:lpwstr>
  </property>
  <property fmtid="{D5CDD505-2E9C-101B-9397-08002B2CF9AE}" pid="5" name="_AuthorEmail">
    <vt:lpwstr>Diane.Bowdler@cengage.com</vt:lpwstr>
  </property>
  <property fmtid="{D5CDD505-2E9C-101B-9397-08002B2CF9AE}" pid="6" name="_AuthorEmailDisplayName">
    <vt:lpwstr>Bowdler, Diane</vt:lpwstr>
  </property>
</Properties>
</file>