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3"/>
  </p:notesMasterIdLst>
  <p:sldIdLst>
    <p:sldId id="281" r:id="rId3"/>
    <p:sldId id="308" r:id="rId4"/>
    <p:sldId id="284" r:id="rId5"/>
    <p:sldId id="283" r:id="rId6"/>
    <p:sldId id="285" r:id="rId7"/>
    <p:sldId id="309" r:id="rId8"/>
    <p:sldId id="327" r:id="rId9"/>
    <p:sldId id="328" r:id="rId10"/>
    <p:sldId id="329" r:id="rId11"/>
    <p:sldId id="330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5">
          <p15:clr>
            <a:srgbClr val="A4A3A4"/>
          </p15:clr>
        </p15:guide>
        <p15:guide id="4" orient="horz" pos="1102">
          <p15:clr>
            <a:srgbClr val="A4A3A4"/>
          </p15:clr>
        </p15:guide>
        <p15:guide id="5" orient="horz" pos="703">
          <p15:clr>
            <a:srgbClr val="A4A3A4"/>
          </p15:clr>
        </p15:guide>
        <p15:guide id="6" orient="horz" pos="460">
          <p15:clr>
            <a:srgbClr val="A4A3A4"/>
          </p15:clr>
        </p15:guide>
        <p15:guide id="7" orient="horz" pos="4121">
          <p15:clr>
            <a:srgbClr val="A4A3A4"/>
          </p15:clr>
        </p15:guide>
        <p15:guide id="8" pos="5518">
          <p15:clr>
            <a:srgbClr val="A4A3A4"/>
          </p15:clr>
        </p15:guide>
        <p15:guide id="9" pos="229">
          <p15:clr>
            <a:srgbClr val="A4A3A4"/>
          </p15:clr>
        </p15:guide>
        <p15:guide id="10" pos="301">
          <p15:clr>
            <a:srgbClr val="A4A3A4"/>
          </p15:clr>
        </p15:guide>
        <p15:guide id="11" pos="529">
          <p15:clr>
            <a:srgbClr val="A4A3A4"/>
          </p15:clr>
        </p15:guide>
        <p15:guide id="12" pos="719">
          <p15:clr>
            <a:srgbClr val="A4A3A4"/>
          </p15:clr>
        </p15:guide>
        <p15:guide id="13" pos="10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9" clrIdx="0"/>
  <p:cmAuthor id="1" name="laser" initials="lase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245"/>
    <a:srgbClr val="006600"/>
    <a:srgbClr val="B6D5AB"/>
    <a:srgbClr val="EA0000"/>
    <a:srgbClr val="77933C"/>
    <a:srgbClr val="FF3300"/>
    <a:srgbClr val="FF0000"/>
    <a:srgbClr val="CC0000"/>
    <a:srgbClr val="73BEF1"/>
    <a:srgbClr val="1376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889" autoAdjust="0"/>
    <p:restoredTop sz="94686" autoAdjust="0"/>
  </p:normalViewPr>
  <p:slideViewPr>
    <p:cSldViewPr>
      <p:cViewPr varScale="1">
        <p:scale>
          <a:sx n="126" d="100"/>
          <a:sy n="126" d="100"/>
        </p:scale>
        <p:origin x="-738" y="-90"/>
      </p:cViewPr>
      <p:guideLst>
        <p:guide orient="horz" pos="2160"/>
        <p:guide orient="horz" pos="1925"/>
        <p:guide orient="horz" pos="1102"/>
        <p:guide orient="horz" pos="703"/>
        <p:guide orient="horz" pos="460"/>
        <p:guide orient="horz" pos="4121"/>
        <p:guide pos="2880"/>
        <p:guide pos="5518"/>
        <p:guide pos="229"/>
        <p:guide pos="301"/>
        <p:guide pos="529"/>
        <p:guide pos="719"/>
        <p:guide pos="1048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641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47" y="6382895"/>
            <a:ext cx="1327543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5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1"/>
            <a:ext cx="6096000" cy="338009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81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81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9" y="1619557"/>
            <a:ext cx="4857750" cy="4259263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60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1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33" y="6369050"/>
            <a:ext cx="132435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6600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964118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4-3 Journalizing Correcting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 	Entries and Correcting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 	Posting Errors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2209800"/>
            <a:ext cx="528889" cy="289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Learning Objectives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46671" y="2933385"/>
            <a:ext cx="6400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Analyze incorrect journal entries and prepare correcting entries.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Demonstrate how to correct errors made during the posting process. 	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3857" y="768138"/>
            <a:ext cx="8396287" cy="67210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Lesson 4-3 </a:t>
            </a:r>
            <a:r>
              <a:rPr lang="en-US" sz="3200" dirty="0"/>
              <a:t>Audit </a:t>
            </a:r>
            <a:r>
              <a:rPr lang="en-US" sz="3200"/>
              <a:t>Your Understanding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76316" y="1622871"/>
            <a:ext cx="8033657" cy="1155066"/>
          </a:xfrm>
        </p:spPr>
        <p:txBody>
          <a:bodyPr vert="horz" lIns="91440" tIns="45720" rIns="91440" bIns="45720" rtlCol="0">
            <a:normAutofit/>
          </a:bodyPr>
          <a:lstStyle/>
          <a:p>
            <a:pPr marL="361950" marR="0" indent="-36195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4.	</a:t>
            </a:r>
            <a:r>
              <a:rPr lang="en-US" dirty="0"/>
              <a:t>What are the three steps for correcting an amount posted to an incorrect column? 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831273" y="3048000"/>
            <a:ext cx="7315200" cy="21336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347663" marR="0" lvl="0" indent="-347663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1.	Draw a line through the incorrect item in the account. </a:t>
            </a:r>
          </a:p>
          <a:p>
            <a:pPr marL="347663" marR="0" lvl="0" indent="-347663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2.	Record the posting in the correct amount column. </a:t>
            </a:r>
          </a:p>
          <a:p>
            <a:pPr marL="347663" marR="0" lvl="0" indent="-347663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3.	Recalculate the account balance.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Delay 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4-3</a:t>
            </a: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Memorandum for a Correcting Entry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type="body" sz="quarter" idx="15"/>
          </p:nvPr>
        </p:nvSpPr>
        <p:spPr>
          <a:xfrm>
            <a:off x="454771" y="1661286"/>
            <a:ext cx="8305054" cy="1081914"/>
          </a:xfrm>
        </p:spPr>
        <p:txBody>
          <a:bodyPr>
            <a:normAutofit/>
          </a:bodyPr>
          <a:lstStyle/>
          <a:p>
            <a:pPr marL="377825" indent="-377825">
              <a:lnSpc>
                <a:spcPct val="100000"/>
              </a:lnSpc>
              <a:buClr>
                <a:srgbClr val="EA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An incorrect journal entry should be corrected with an additional journal entry, called a </a:t>
            </a:r>
            <a:r>
              <a:rPr lang="en-US" b="1" dirty="0">
                <a:solidFill>
                  <a:srgbClr val="0070C0"/>
                </a:solidFill>
              </a:rPr>
              <a:t>correcting entry</a:t>
            </a:r>
            <a:r>
              <a:rPr lang="en-US" dirty="0"/>
              <a:t>.</a:t>
            </a:r>
          </a:p>
        </p:txBody>
      </p:sp>
      <p:pic>
        <p:nvPicPr>
          <p:cNvPr id="13" name="Content Placeholder 31" descr="C21-SE-MC-004-Page02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9132" y="2639292"/>
            <a:ext cx="4359068" cy="2704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Delay 5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4-3</a:t>
            </a:r>
          </a:p>
        </p:txBody>
      </p:sp>
      <p:sp>
        <p:nvSpPr>
          <p:cNvPr id="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9" name="Content Placeholder 10"/>
          <p:cNvSpPr txBox="1">
            <a:spLocks/>
          </p:cNvSpPr>
          <p:nvPr/>
        </p:nvSpPr>
        <p:spPr bwMode="auto">
          <a:xfrm>
            <a:off x="451019" y="2515230"/>
            <a:ext cx="3282781" cy="236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377825" marR="0" lvl="0" indent="-377825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A00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 memorandum is prepared as the source document describing the correction to be made.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9" y="383652"/>
            <a:ext cx="8396286" cy="911748"/>
          </a:xfrm>
        </p:spPr>
        <p:txBody>
          <a:bodyPr>
            <a:noAutofit/>
          </a:bodyPr>
          <a:lstStyle/>
          <a:p>
            <a:r>
              <a:rPr lang="en-US" sz="3000" dirty="0">
                <a:latin typeface="Arial" pitchFamily="34" charset="0"/>
                <a:cs typeface="Arial" pitchFamily="34" charset="0"/>
              </a:rPr>
              <a:t>Journal Entry to Record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a</a:t>
            </a:r>
            <a:br>
              <a:rPr lang="en-US" sz="3000" dirty="0" smtClean="0">
                <a:latin typeface="Arial" pitchFamily="34" charset="0"/>
                <a:cs typeface="Arial" pitchFamily="34" charset="0"/>
              </a:rPr>
            </a:br>
            <a:r>
              <a:rPr lang="en-US" sz="3000" dirty="0" smtClean="0">
                <a:latin typeface="Arial" pitchFamily="34" charset="0"/>
                <a:cs typeface="Arial" pitchFamily="34" charset="0"/>
              </a:rPr>
              <a:t>Correcting Entry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7" name="Picture 96" descr="C21SE_GJ-004-Page 109-General Jou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950755"/>
            <a:ext cx="7315200" cy="1879016"/>
          </a:xfrm>
          <a:prstGeom prst="rect">
            <a:avLst/>
          </a:prstGeom>
        </p:spPr>
      </p:pic>
      <p:sp>
        <p:nvSpPr>
          <p:cNvPr id="98" name="Rectangle 3"/>
          <p:cNvSpPr txBox="1">
            <a:spLocks noChangeArrowheads="1"/>
          </p:cNvSpPr>
          <p:nvPr/>
        </p:nvSpPr>
        <p:spPr>
          <a:xfrm>
            <a:off x="382260" y="1799272"/>
            <a:ext cx="4724400" cy="1323439"/>
          </a:xfrm>
          <a:prstGeom prst="rect">
            <a:avLst/>
          </a:prstGeom>
          <a:gradFill rotWithShape="0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0" scaled="1"/>
          </a:gradFill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April 17.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Discovered that a payment of cash for advertising in March was journalized and posted in error as a debit to Miscellaneous Expense instead of Advertising Expense, $120.00. Memorandum No. 15.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381000" y="3505200"/>
            <a:ext cx="1048872" cy="1523683"/>
            <a:chOff x="138579" y="3648075"/>
            <a:chExt cx="1048872" cy="1523683"/>
          </a:xfrm>
        </p:grpSpPr>
        <p:sp>
          <p:nvSpPr>
            <p:cNvPr id="100" name="Line 16"/>
            <p:cNvSpPr>
              <a:spLocks noChangeShapeType="1"/>
            </p:cNvSpPr>
            <p:nvPr/>
          </p:nvSpPr>
          <p:spPr bwMode="auto">
            <a:xfrm flipV="1">
              <a:off x="976779" y="3891598"/>
              <a:ext cx="0" cy="128016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8"/>
            <p:cNvSpPr>
              <a:spLocks noChangeArrowheads="1"/>
            </p:cNvSpPr>
            <p:nvPr/>
          </p:nvSpPr>
          <p:spPr bwMode="auto">
            <a:xfrm>
              <a:off x="776288" y="3648075"/>
              <a:ext cx="411163" cy="41116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02" name="Text Box 12"/>
            <p:cNvSpPr txBox="1">
              <a:spLocks noChangeArrowheads="1"/>
            </p:cNvSpPr>
            <p:nvPr/>
          </p:nvSpPr>
          <p:spPr bwMode="auto">
            <a:xfrm>
              <a:off x="138579" y="3668990"/>
              <a:ext cx="6174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00080">
                  <a:gamma/>
                  <a:shade val="60000"/>
                  <a:invGamma/>
                </a:srgbClr>
              </a:prstShdw>
            </a:effec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676400" y="3505200"/>
            <a:ext cx="4206240" cy="1594803"/>
            <a:chOff x="2147888" y="3429000"/>
            <a:chExt cx="4206240" cy="1594803"/>
          </a:xfrm>
        </p:grpSpPr>
        <p:sp>
          <p:nvSpPr>
            <p:cNvPr id="104" name="Freeform 21"/>
            <p:cNvSpPr>
              <a:spLocks/>
            </p:cNvSpPr>
            <p:nvPr/>
          </p:nvSpPr>
          <p:spPr bwMode="auto">
            <a:xfrm>
              <a:off x="2147888" y="3560763"/>
              <a:ext cx="4206240" cy="1463040"/>
            </a:xfrm>
            <a:custGeom>
              <a:avLst/>
              <a:gdLst/>
              <a:ahLst/>
              <a:cxnLst>
                <a:cxn ang="0">
                  <a:pos x="1248" y="816"/>
                </a:cxn>
                <a:cxn ang="0">
                  <a:pos x="480" y="0"/>
                </a:cxn>
                <a:cxn ang="0">
                  <a:pos x="0" y="816"/>
                </a:cxn>
              </a:cxnLst>
              <a:rect l="0" t="0" r="r" b="b"/>
              <a:pathLst>
                <a:path w="1248" h="816">
                  <a:moveTo>
                    <a:pt x="1248" y="816"/>
                  </a:moveTo>
                  <a:lnTo>
                    <a:pt x="480" y="0"/>
                  </a:lnTo>
                  <a:lnTo>
                    <a:pt x="0" y="816"/>
                  </a:lnTo>
                </a:path>
              </a:pathLst>
            </a:custGeom>
            <a:noFill/>
            <a:ln w="38100" cmpd="sng">
              <a:solidFill>
                <a:srgbClr val="00B0F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5" name="Group 38"/>
            <p:cNvGrpSpPr/>
            <p:nvPr/>
          </p:nvGrpSpPr>
          <p:grpSpPr>
            <a:xfrm>
              <a:off x="2936875" y="3429000"/>
              <a:ext cx="1096963" cy="411163"/>
              <a:chOff x="2936875" y="3429000"/>
              <a:chExt cx="1096963" cy="411163"/>
            </a:xfrm>
          </p:grpSpPr>
          <p:sp>
            <p:nvSpPr>
              <p:cNvPr id="106" name="Rectangle 9"/>
              <p:cNvSpPr>
                <a:spLocks noChangeArrowheads="1"/>
              </p:cNvSpPr>
              <p:nvPr/>
            </p:nvSpPr>
            <p:spPr bwMode="auto">
              <a:xfrm>
                <a:off x="3622675" y="3429000"/>
                <a:ext cx="411163" cy="411163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107" name="Text Box 13"/>
              <p:cNvSpPr txBox="1">
                <a:spLocks noChangeArrowheads="1"/>
              </p:cNvSpPr>
              <p:nvPr/>
            </p:nvSpPr>
            <p:spPr bwMode="auto">
              <a:xfrm>
                <a:off x="2936875" y="3449915"/>
                <a:ext cx="66236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800080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Debit</a:t>
                </a: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5489215" y="1600200"/>
            <a:ext cx="2928136" cy="718066"/>
            <a:chOff x="5755849" y="1676400"/>
            <a:chExt cx="2928136" cy="718066"/>
          </a:xfrm>
        </p:grpSpPr>
        <p:grpSp>
          <p:nvGrpSpPr>
            <p:cNvPr id="109" name="Group 53"/>
            <p:cNvGrpSpPr/>
            <p:nvPr/>
          </p:nvGrpSpPr>
          <p:grpSpPr>
            <a:xfrm>
              <a:off x="5755849" y="1676400"/>
              <a:ext cx="2928136" cy="718066"/>
              <a:chOff x="5755849" y="1676400"/>
              <a:chExt cx="2928136" cy="718066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812716" y="1676400"/>
                <a:ext cx="28712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Advertising Expense</a:t>
                </a: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 flipH="1">
                <a:off x="5755849" y="20287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7127449" y="20287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10" name="Rectangle 109"/>
            <p:cNvSpPr/>
            <p:nvPr/>
          </p:nvSpPr>
          <p:spPr>
            <a:xfrm>
              <a:off x="5755849" y="2025134"/>
              <a:ext cx="1264460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120.00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486400" y="2667000"/>
            <a:ext cx="2871269" cy="718066"/>
            <a:chOff x="5753034" y="2667000"/>
            <a:chExt cx="2871269" cy="718066"/>
          </a:xfrm>
        </p:grpSpPr>
        <p:grpSp>
          <p:nvGrpSpPr>
            <p:cNvPr id="115" name="Group 55"/>
            <p:cNvGrpSpPr/>
            <p:nvPr/>
          </p:nvGrpSpPr>
          <p:grpSpPr>
            <a:xfrm>
              <a:off x="5753034" y="2667000"/>
              <a:ext cx="2871269" cy="718066"/>
              <a:chOff x="5753034" y="2667000"/>
              <a:chExt cx="2871269" cy="718066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5753034" y="2667000"/>
                <a:ext cx="28712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Miscellaneous Expense</a:t>
                </a:r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 flipH="1">
                <a:off x="5755849" y="30193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7127449" y="30193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16" name="Rectangle 115"/>
            <p:cNvSpPr/>
            <p:nvPr/>
          </p:nvSpPr>
          <p:spPr>
            <a:xfrm>
              <a:off x="7234589" y="3019306"/>
              <a:ext cx="1264460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120.00</a:t>
              </a:r>
            </a:p>
          </p:txBody>
        </p:sp>
      </p:grpSp>
      <p:sp>
        <p:nvSpPr>
          <p:cNvPr id="120" name="Down Arrow 119"/>
          <p:cNvSpPr/>
          <p:nvPr/>
        </p:nvSpPr>
        <p:spPr>
          <a:xfrm>
            <a:off x="6896166" y="3048000"/>
            <a:ext cx="365760" cy="36576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solidFill>
              <a:srgbClr val="4F81BD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Up Arrow 120"/>
          <p:cNvSpPr/>
          <p:nvPr/>
        </p:nvSpPr>
        <p:spPr>
          <a:xfrm>
            <a:off x="5539806" y="1985554"/>
            <a:ext cx="365760" cy="365760"/>
          </a:xfrm>
          <a:prstGeom prst="up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3276600" y="5410199"/>
            <a:ext cx="3657600" cy="914401"/>
            <a:chOff x="1995488" y="5410199"/>
            <a:chExt cx="3657600" cy="914401"/>
          </a:xfrm>
        </p:grpSpPr>
        <p:sp>
          <p:nvSpPr>
            <p:cNvPr id="123" name="Freeform 21"/>
            <p:cNvSpPr>
              <a:spLocks/>
            </p:cNvSpPr>
            <p:nvPr/>
          </p:nvSpPr>
          <p:spPr bwMode="auto">
            <a:xfrm flipV="1">
              <a:off x="1995488" y="5410199"/>
              <a:ext cx="3657600" cy="609599"/>
            </a:xfrm>
            <a:custGeom>
              <a:avLst/>
              <a:gdLst/>
              <a:ahLst/>
              <a:cxnLst>
                <a:cxn ang="0">
                  <a:pos x="1248" y="816"/>
                </a:cxn>
                <a:cxn ang="0">
                  <a:pos x="480" y="0"/>
                </a:cxn>
                <a:cxn ang="0">
                  <a:pos x="0" y="816"/>
                </a:cxn>
              </a:cxnLst>
              <a:rect l="0" t="0" r="r" b="b"/>
              <a:pathLst>
                <a:path w="1248" h="816">
                  <a:moveTo>
                    <a:pt x="1248" y="816"/>
                  </a:moveTo>
                  <a:lnTo>
                    <a:pt x="480" y="0"/>
                  </a:lnTo>
                  <a:lnTo>
                    <a:pt x="0" y="816"/>
                  </a:lnTo>
                </a:path>
              </a:pathLst>
            </a:custGeom>
            <a:noFill/>
            <a:ln w="38100" cmpd="sng">
              <a:solidFill>
                <a:srgbClr val="00B0F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4" name="Group 38"/>
            <p:cNvGrpSpPr/>
            <p:nvPr/>
          </p:nvGrpSpPr>
          <p:grpSpPr>
            <a:xfrm>
              <a:off x="3224366" y="5913437"/>
              <a:ext cx="1188490" cy="411163"/>
              <a:chOff x="3224366" y="5913437"/>
              <a:chExt cx="1188490" cy="411163"/>
            </a:xfrm>
          </p:grpSpPr>
          <p:sp>
            <p:nvSpPr>
              <p:cNvPr id="125" name="Rectangle 9"/>
              <p:cNvSpPr>
                <a:spLocks noChangeArrowheads="1"/>
              </p:cNvSpPr>
              <p:nvPr/>
            </p:nvSpPr>
            <p:spPr bwMode="auto">
              <a:xfrm>
                <a:off x="3224366" y="5913437"/>
                <a:ext cx="411163" cy="411163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126" name="Text Box 13"/>
              <p:cNvSpPr txBox="1">
                <a:spLocks noChangeArrowheads="1"/>
              </p:cNvSpPr>
              <p:nvPr/>
            </p:nvSpPr>
            <p:spPr bwMode="auto">
              <a:xfrm>
                <a:off x="3681566" y="5934352"/>
                <a:ext cx="73129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800080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Credit</a:t>
                </a:r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>
            <a:off x="4952999" y="3505200"/>
            <a:ext cx="2564999" cy="1573213"/>
            <a:chOff x="3205794" y="5867400"/>
            <a:chExt cx="2564999" cy="1573213"/>
          </a:xfrm>
        </p:grpSpPr>
        <p:cxnSp>
          <p:nvCxnSpPr>
            <p:cNvPr id="128" name="Straight Arrow Connector 127"/>
            <p:cNvCxnSpPr/>
            <p:nvPr/>
          </p:nvCxnSpPr>
          <p:spPr>
            <a:xfrm flipH="1">
              <a:off x="3205794" y="6069013"/>
              <a:ext cx="457200" cy="1371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129" name="Group 10"/>
            <p:cNvGrpSpPr/>
            <p:nvPr/>
          </p:nvGrpSpPr>
          <p:grpSpPr>
            <a:xfrm>
              <a:off x="3429000" y="5867400"/>
              <a:ext cx="2341793" cy="411163"/>
              <a:chOff x="3733800" y="5638800"/>
              <a:chExt cx="2341793" cy="411163"/>
            </a:xfrm>
          </p:grpSpPr>
          <p:sp>
            <p:nvSpPr>
              <p:cNvPr id="130" name="Rectangle 11"/>
              <p:cNvSpPr>
                <a:spLocks noChangeArrowheads="1"/>
              </p:cNvSpPr>
              <p:nvPr/>
            </p:nvSpPr>
            <p:spPr bwMode="auto">
              <a:xfrm>
                <a:off x="3733800" y="5638800"/>
                <a:ext cx="411163" cy="411163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131" name="Text Box 15"/>
              <p:cNvSpPr txBox="1">
                <a:spLocks noChangeArrowheads="1"/>
              </p:cNvSpPr>
              <p:nvPr/>
            </p:nvSpPr>
            <p:spPr bwMode="auto">
              <a:xfrm>
                <a:off x="4249452" y="5638800"/>
                <a:ext cx="182614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800080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Source Document</a:t>
                </a: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Delay 42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4-3</a:t>
            </a:r>
          </a:p>
        </p:txBody>
      </p:sp>
      <p:sp>
        <p:nvSpPr>
          <p:cNvPr id="45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20" grpId="0" animBg="1"/>
      <p:bldP spid="1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8557"/>
            <a:ext cx="7886700" cy="1006474"/>
          </a:xfrm>
        </p:spPr>
        <p:txBody>
          <a:bodyPr>
            <a:noAutofit/>
          </a:bodyPr>
          <a:lstStyle/>
          <a:p>
            <a:r>
              <a:rPr lang="en-US" sz="3000" dirty="0"/>
              <a:t>Correcting an Error in Posting </a:t>
            </a:r>
            <a:br>
              <a:rPr lang="en-US" sz="3000" dirty="0"/>
            </a:br>
            <a:r>
              <a:rPr lang="en-US" sz="3000" dirty="0"/>
              <a:t>to the Wrong Account</a:t>
            </a:r>
          </a:p>
        </p:txBody>
      </p:sp>
      <p:pic>
        <p:nvPicPr>
          <p:cNvPr id="33" name="Picture 32" descr="C21SE_GJ-004-Page 110-Ledger Prepaid Insur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1127" y="3603440"/>
            <a:ext cx="6781800" cy="1642609"/>
          </a:xfrm>
          <a:prstGeom prst="rect">
            <a:avLst/>
          </a:prstGeom>
        </p:spPr>
      </p:pic>
      <p:pic>
        <p:nvPicPr>
          <p:cNvPr id="34" name="Picture 33" descr="C21SE_GJ-004-Page 110-Ledger Suppl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1127" y="1698445"/>
            <a:ext cx="6781800" cy="1857207"/>
          </a:xfrm>
          <a:prstGeom prst="rect">
            <a:avLst/>
          </a:prstGeom>
        </p:spPr>
      </p:pic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1280679" y="5411871"/>
            <a:ext cx="7115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Draw a line through the entire incorrect entry.</a:t>
            </a:r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1280679" y="5827680"/>
            <a:ext cx="7115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Record the posting in the correct account.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Recalculate the account balance.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99654" y="4622616"/>
            <a:ext cx="1219200" cy="365760"/>
            <a:chOff x="533400" y="4524375"/>
            <a:chExt cx="1219200" cy="365760"/>
          </a:xfrm>
        </p:grpSpPr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746760" y="4705350"/>
              <a:ext cx="1005840" cy="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33400" y="4524375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9654" y="2932881"/>
            <a:ext cx="1219200" cy="365760"/>
            <a:chOff x="533400" y="2834640"/>
            <a:chExt cx="1219200" cy="365760"/>
          </a:xfrm>
        </p:grpSpPr>
        <p:sp>
          <p:nvSpPr>
            <p:cNvPr id="41" name="Line 16"/>
            <p:cNvSpPr>
              <a:spLocks noChangeShapeType="1"/>
            </p:cNvSpPr>
            <p:nvPr/>
          </p:nvSpPr>
          <p:spPr bwMode="auto">
            <a:xfrm>
              <a:off x="746760" y="3028950"/>
              <a:ext cx="1005840" cy="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33400" y="283464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4-3</a:t>
            </a:r>
          </a:p>
        </p:txBody>
      </p:sp>
      <p:sp>
        <p:nvSpPr>
          <p:cNvPr id="2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  <p:bldP spid="3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>
            <a:noAutofit/>
          </a:bodyPr>
          <a:lstStyle/>
          <a:p>
            <a:r>
              <a:rPr lang="en-US" sz="3000" dirty="0"/>
              <a:t>Correcting an Incorrect Amount</a:t>
            </a:r>
          </a:p>
        </p:txBody>
      </p:sp>
      <p:pic>
        <p:nvPicPr>
          <p:cNvPr id="71" name="Picture 70" descr="C21SE_GJ-004-Page 111-Ledger Misc-Expen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398" y="1965960"/>
            <a:ext cx="8229600" cy="205376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32770" y="4343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Draw a line through the incorrect amount.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953000" y="1676400"/>
            <a:ext cx="1432560" cy="1371600"/>
            <a:chOff x="4953000" y="1447800"/>
            <a:chExt cx="1432560" cy="1371600"/>
          </a:xfrm>
        </p:grpSpPr>
        <p:cxnSp>
          <p:nvCxnSpPr>
            <p:cNvPr id="74" name="Straight Arrow Connector 73"/>
            <p:cNvCxnSpPr/>
            <p:nvPr/>
          </p:nvCxnSpPr>
          <p:spPr>
            <a:xfrm flipH="1">
              <a:off x="4953000" y="1600200"/>
              <a:ext cx="1295400" cy="12192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5" name="Oval 74"/>
            <p:cNvSpPr/>
            <p:nvPr/>
          </p:nvSpPr>
          <p:spPr>
            <a:xfrm>
              <a:off x="6019800" y="14478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532770" y="54610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Recalculate the account balance.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2770" y="47498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correct amount just above the incorrect amount in the same space.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777615" y="1752600"/>
            <a:ext cx="441960" cy="1485900"/>
            <a:chOff x="3777615" y="1524000"/>
            <a:chExt cx="441960" cy="1485900"/>
          </a:xfrm>
        </p:grpSpPr>
        <p:sp>
          <p:nvSpPr>
            <p:cNvPr id="79" name="Freeform 78"/>
            <p:cNvSpPr/>
            <p:nvPr/>
          </p:nvSpPr>
          <p:spPr>
            <a:xfrm>
              <a:off x="3952875" y="1733550"/>
              <a:ext cx="266700" cy="1276350"/>
            </a:xfrm>
            <a:custGeom>
              <a:avLst/>
              <a:gdLst>
                <a:gd name="connsiteX0" fmla="*/ 266700 w 266700"/>
                <a:gd name="connsiteY0" fmla="*/ 1276350 h 1276350"/>
                <a:gd name="connsiteX1" fmla="*/ 0 w 266700"/>
                <a:gd name="connsiteY1" fmla="*/ 1276350 h 1276350"/>
                <a:gd name="connsiteX2" fmla="*/ 9525 w 266700"/>
                <a:gd name="connsiteY2" fmla="*/ 19050 h 1276350"/>
                <a:gd name="connsiteX3" fmla="*/ 9525 w 266700"/>
                <a:gd name="connsiteY3" fmla="*/ 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276350">
                  <a:moveTo>
                    <a:pt x="266700" y="1276350"/>
                  </a:moveTo>
                  <a:lnTo>
                    <a:pt x="0" y="1276350"/>
                  </a:lnTo>
                  <a:lnTo>
                    <a:pt x="9525" y="19050"/>
                  </a:lnTo>
                  <a:lnTo>
                    <a:pt x="9525" y="0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777615" y="15240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296150" y="1676400"/>
            <a:ext cx="537210" cy="1428750"/>
            <a:chOff x="7296150" y="1447800"/>
            <a:chExt cx="537210" cy="1428750"/>
          </a:xfrm>
        </p:grpSpPr>
        <p:sp>
          <p:nvSpPr>
            <p:cNvPr id="82" name="Freeform 81"/>
            <p:cNvSpPr/>
            <p:nvPr/>
          </p:nvSpPr>
          <p:spPr>
            <a:xfrm flipH="1">
              <a:off x="7296150" y="1600200"/>
              <a:ext cx="365760" cy="1276350"/>
            </a:xfrm>
            <a:custGeom>
              <a:avLst/>
              <a:gdLst>
                <a:gd name="connsiteX0" fmla="*/ 266700 w 266700"/>
                <a:gd name="connsiteY0" fmla="*/ 1276350 h 1276350"/>
                <a:gd name="connsiteX1" fmla="*/ 0 w 266700"/>
                <a:gd name="connsiteY1" fmla="*/ 1276350 h 1276350"/>
                <a:gd name="connsiteX2" fmla="*/ 9525 w 266700"/>
                <a:gd name="connsiteY2" fmla="*/ 19050 h 1276350"/>
                <a:gd name="connsiteX3" fmla="*/ 9525 w 266700"/>
                <a:gd name="connsiteY3" fmla="*/ 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276350">
                  <a:moveTo>
                    <a:pt x="266700" y="1276350"/>
                  </a:moveTo>
                  <a:lnTo>
                    <a:pt x="0" y="1276350"/>
                  </a:lnTo>
                  <a:lnTo>
                    <a:pt x="9525" y="19050"/>
                  </a:lnTo>
                  <a:lnTo>
                    <a:pt x="9525" y="0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7467600" y="14478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owchart: Delay 16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4-3</a:t>
            </a:r>
          </a:p>
        </p:txBody>
      </p:sp>
      <p:sp>
        <p:nvSpPr>
          <p:cNvPr id="19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930274"/>
          </a:xfrm>
        </p:spPr>
        <p:txBody>
          <a:bodyPr>
            <a:noAutofit/>
          </a:bodyPr>
          <a:lstStyle/>
          <a:p>
            <a:r>
              <a:rPr lang="en-US" sz="3000" dirty="0"/>
              <a:t>Correcting an Amount Posted to the Wrong Column</a:t>
            </a:r>
          </a:p>
        </p:txBody>
      </p:sp>
      <p:pic>
        <p:nvPicPr>
          <p:cNvPr id="43" name="Picture 42" descr="C21SE_GJ-004-Page 111-Ledger Misc-Expen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398" y="1828800"/>
            <a:ext cx="8229600" cy="205376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3200400" y="3368040"/>
            <a:ext cx="1219200" cy="1051560"/>
            <a:chOff x="5715000" y="3276600"/>
            <a:chExt cx="1219200" cy="1051560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5913120" y="3276600"/>
              <a:ext cx="1021080" cy="888276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6" name="Oval 45"/>
            <p:cNvSpPr/>
            <p:nvPr/>
          </p:nvSpPr>
          <p:spPr>
            <a:xfrm>
              <a:off x="5715000" y="39624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29200" y="3368040"/>
            <a:ext cx="914400" cy="1051560"/>
            <a:chOff x="7010400" y="3276600"/>
            <a:chExt cx="914400" cy="105156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7208520" y="3276600"/>
              <a:ext cx="716280" cy="888276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9" name="Oval 48"/>
            <p:cNvSpPr/>
            <p:nvPr/>
          </p:nvSpPr>
          <p:spPr>
            <a:xfrm>
              <a:off x="7010400" y="39624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15200" y="3291840"/>
            <a:ext cx="1356360" cy="1127760"/>
            <a:chOff x="7162800" y="3200400"/>
            <a:chExt cx="1356360" cy="1127760"/>
          </a:xfrm>
        </p:grpSpPr>
        <p:cxnSp>
          <p:nvCxnSpPr>
            <p:cNvPr id="51" name="Straight Arrow Connector 50"/>
            <p:cNvCxnSpPr/>
            <p:nvPr/>
          </p:nvCxnSpPr>
          <p:spPr>
            <a:xfrm flipH="1" flipV="1">
              <a:off x="7162800" y="3200400"/>
              <a:ext cx="1188720" cy="964476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52" name="Oval 51"/>
            <p:cNvSpPr/>
            <p:nvPr/>
          </p:nvSpPr>
          <p:spPr>
            <a:xfrm>
              <a:off x="8153400" y="39624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40327" y="4615999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Draw a line through the incorrect item in the account.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0327" y="5428799"/>
            <a:ext cx="7696200" cy="40011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6.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Recalculate the account balance.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0327" y="5022399"/>
            <a:ext cx="7696200" cy="40011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5.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Record the posting in the correct amount column.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owchart: Delay 16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4-3</a:t>
            </a:r>
          </a:p>
        </p:txBody>
      </p:sp>
      <p:sp>
        <p:nvSpPr>
          <p:cNvPr id="19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57" y="768138"/>
            <a:ext cx="8396287" cy="67210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Lesson 4-3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3457" y="1622871"/>
            <a:ext cx="8033657" cy="767716"/>
          </a:xfrm>
        </p:spPr>
        <p:txBody>
          <a:bodyPr vert="horz" lIns="91440" tIns="45720" rIns="91440" bIns="45720" rtlCol="0">
            <a:normAutofit/>
          </a:bodyPr>
          <a:lstStyle/>
          <a:p>
            <a:pPr marL="377825" marR="0" indent="-377825">
              <a:lnSpc>
                <a:spcPct val="100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1.	</a:t>
            </a:r>
            <a:r>
              <a:rPr lang="en-US" dirty="0"/>
              <a:t>What is a correcting entry?</a:t>
            </a: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830643" y="3047646"/>
            <a:ext cx="7315200" cy="830997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 journal entry made to correct an error in the ledger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Delay 5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4-3</a:t>
            </a: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3857" y="768138"/>
            <a:ext cx="8396287" cy="67210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Lesson 4-3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76316" y="1622871"/>
            <a:ext cx="8033657" cy="691516"/>
          </a:xfrm>
        </p:spPr>
        <p:txBody>
          <a:bodyPr vert="horz" lIns="91440" tIns="45720" rIns="91440" bIns="45720" rtlCol="0">
            <a:normAutofit/>
          </a:bodyPr>
          <a:lstStyle/>
          <a:p>
            <a:pPr marL="361950" marR="0" indent="-36195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2.	</a:t>
            </a:r>
            <a:r>
              <a:rPr lang="en-US" dirty="0"/>
              <a:t>When is a correcting entry necessary?</a:t>
            </a: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831273" y="3044200"/>
            <a:ext cx="7315200" cy="1200329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When a transaction has been improperly journalized and posted to the ledger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Delay 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4-3</a:t>
            </a: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3857" y="769557"/>
            <a:ext cx="8396287" cy="67210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Lesson 4-3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76316" y="1622871"/>
            <a:ext cx="8033657" cy="1155066"/>
          </a:xfrm>
        </p:spPr>
        <p:txBody>
          <a:bodyPr vert="horz" lIns="91440" tIns="45720" rIns="91440" bIns="45720" rtlCol="0">
            <a:normAutofit/>
          </a:bodyPr>
          <a:lstStyle/>
          <a:p>
            <a:pPr marL="361950" marR="0" indent="-36195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3.	</a:t>
            </a:r>
            <a:r>
              <a:rPr lang="en-US" dirty="0"/>
              <a:t>What are the three steps for correcting an incorrect amount posted to an account?</a:t>
            </a: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831273" y="3048000"/>
            <a:ext cx="7315200" cy="21336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347663" marR="0" lvl="0" indent="-347663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1.	Draw a line through the incorrect amount. </a:t>
            </a:r>
          </a:p>
          <a:p>
            <a:pPr marL="347663" marR="0" lvl="0" indent="-347663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2.	Write the correct amount just above the correction in the same space. </a:t>
            </a:r>
          </a:p>
          <a:p>
            <a:pPr marL="347663" marR="0" lvl="0" indent="-347663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3.	Recalculate the account balance.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Delay 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4-3</a:t>
            </a: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7"/>
  <p:tag name="MMPROD_UIDATA" val="&lt;database version=&quot;6.0&quot;&gt;&lt;object type=&quot;1&quot; unique_id=&quot;10001&quot;&gt;&lt;object type=&quot;8&quot; unique_id=&quot;10477&quot;&gt;&lt;/object&gt;&lt;object type=&quot;2&quot; unique_id=&quot;10478&quot;&gt;&lt;object type=&quot;3&quot; unique_id=&quot;10479&quot;&gt;&lt;property id=&quot;20148&quot; value=&quot;5&quot;/&gt;&lt;property id=&quot;20300&quot; value=&quot;Slide 1 - &amp;quot;LESSON&amp;#x0D;&amp;#x0A;4-3 Journalizing Correcting Entries and Correcting Posting Errors&amp;quot;&quot;/&gt;&lt;property id=&quot;20307&quot; value=&quot;281&quot;/&gt;&lt;/object&gt;&lt;object type=&quot;3&quot; unique_id=&quot;10480&quot;&gt;&lt;property id=&quot;20148&quot; value=&quot;5&quot;/&gt;&lt;property id=&quot;20300&quot; value=&quot;Slide 2 - &amp;quot;Memorandum for a Correcting Entry&amp;quot;&quot;/&gt;&lt;property id=&quot;20307&quot; value=&quot;308&quot;/&gt;&lt;/object&gt;&lt;object type=&quot;3&quot; unique_id=&quot;10481&quot;&gt;&lt;property id=&quot;20148&quot; value=&quot;5&quot;/&gt;&lt;property id=&quot;20300&quot; value=&quot;Slide 3 - &amp;quot;Journal Entry to Record a Correcting Entry&amp;quot;&quot;/&gt;&lt;property id=&quot;20307&quot; value=&quot;284&quot;/&gt;&lt;/object&gt;&lt;object type=&quot;3&quot; unique_id=&quot;10482&quot;&gt;&lt;property id=&quot;20148&quot; value=&quot;5&quot;/&gt;&lt;property id=&quot;20300&quot; value=&quot;Slide 4 - &amp;quot;Correcting an Error in Posting to the Wrong Account&amp;quot;&quot;/&gt;&lt;property id=&quot;20307&quot; value=&quot;283&quot;/&gt;&lt;/object&gt;&lt;object type=&quot;3&quot; unique_id=&quot;10483&quot;&gt;&lt;property id=&quot;20148&quot; value=&quot;5&quot;/&gt;&lt;property id=&quot;20300&quot; value=&quot;Slide 5 - &amp;quot;Correcting an Incorrect Amount&amp;quot;&quot;/&gt;&lt;property id=&quot;20307&quot; value=&quot;285&quot;/&gt;&lt;/object&gt;&lt;object type=&quot;3&quot; unique_id=&quot;10484&quot;&gt;&lt;property id=&quot;20148&quot; value=&quot;5&quot;/&gt;&lt;property id=&quot;20300&quot; value=&quot;Slide 6 - &amp;quot;Correcting an Amount Posted to the Wrong Column&amp;quot;&quot;/&gt;&lt;property id=&quot;20307&quot; value=&quot;309&quot;/&gt;&lt;/object&gt;&lt;object type=&quot;3&quot; unique_id=&quot;10485&quot;&gt;&lt;property id=&quot;20148&quot; value=&quot;5&quot;/&gt;&lt;property id=&quot;20300&quot; value=&quot;Slide 7 - &amp;quot;Lesson 4-3 Audit Your Understanding (1)&amp;quot;&quot;/&gt;&lt;property id=&quot;20307&quot; value=&quot;327&quot;/&gt;&lt;/object&gt;&lt;object type=&quot;3&quot; unique_id=&quot;10486&quot;&gt;&lt;property id=&quot;20148&quot; value=&quot;5&quot;/&gt;&lt;property id=&quot;20300&quot; value=&quot;Slide 8 - &amp;quot;Lesson 4-3 Audit Your Understanding (2)&amp;quot;&quot;/&gt;&lt;property id=&quot;20307&quot; value=&quot;328&quot;/&gt;&lt;/object&gt;&lt;object type=&quot;3&quot; unique_id=&quot;10487&quot;&gt;&lt;property id=&quot;20148&quot; value=&quot;5&quot;/&gt;&lt;property id=&quot;20300&quot; value=&quot;Slide 9 - &amp;quot;Lesson 4-3 Audit Your Understanding (3)&amp;quot;&quot;/&gt;&lt;property id=&quot;20307&quot; value=&quot;329&quot;/&gt;&lt;/object&gt;&lt;object type=&quot;3&quot; unique_id=&quot;10488&quot;&gt;&lt;property id=&quot;20148&quot; value=&quot;5&quot;/&gt;&lt;property id=&quot;20300&quot; value=&quot;Slide 10 - &amp;quot;Lesson 4-3 Audit Your Understanding (4)&amp;quot;&quot;/&gt;&lt;property id=&quot;20307&quot; value=&quot;330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241</Words>
  <Application>Microsoft Macintosh PowerPoint</Application>
  <PresentationFormat>On-screen Show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LESSON 4-3 Journalizing Correcting   Entries and Correcting   Posting Errors</vt:lpstr>
      <vt:lpstr>Memorandum for a Correcting Entry</vt:lpstr>
      <vt:lpstr>Journal Entry to Record a Correcting Entry</vt:lpstr>
      <vt:lpstr>Correcting an Error in Posting  to the Wrong Account</vt:lpstr>
      <vt:lpstr>Correcting an Incorrect Amount</vt:lpstr>
      <vt:lpstr>Correcting an Amount Posted to the Wrong Column</vt:lpstr>
      <vt:lpstr>Lesson 4-3 Audit Your Understanding</vt:lpstr>
      <vt:lpstr>Lesson 4-3 Audit Your Understanding</vt:lpstr>
      <vt:lpstr>Lesson 4-3 Audit Your Understanding</vt:lpstr>
      <vt:lpstr>Lesson 4-3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272</cp:revision>
  <dcterms:created xsi:type="dcterms:W3CDTF">2012-07-02T15:51:50Z</dcterms:created>
  <dcterms:modified xsi:type="dcterms:W3CDTF">2018-02-02T12:30:23Z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