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0"/>
  </p:notesMasterIdLst>
  <p:sldIdLst>
    <p:sldId id="335" r:id="rId3"/>
    <p:sldId id="355" r:id="rId4"/>
    <p:sldId id="356" r:id="rId5"/>
    <p:sldId id="357" r:id="rId6"/>
    <p:sldId id="358" r:id="rId7"/>
    <p:sldId id="341" r:id="rId8"/>
    <p:sldId id="342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orient="horz" pos="701">
          <p15:clr>
            <a:srgbClr val="A4A3A4"/>
          </p15:clr>
        </p15:guide>
        <p15:guide id="5" orient="horz" pos="463">
          <p15:clr>
            <a:srgbClr val="A4A3A4"/>
          </p15:clr>
        </p15:guide>
        <p15:guide id="6" orient="horz" pos="4117">
          <p15:clr>
            <a:srgbClr val="A4A3A4"/>
          </p15:clr>
        </p15:guide>
        <p15:guide id="7" orient="horz" pos="1922">
          <p15:clr>
            <a:srgbClr val="A4A3A4"/>
          </p15:clr>
        </p15:guide>
        <p15:guide id="8" pos="5517">
          <p15:clr>
            <a:srgbClr val="A4A3A4"/>
          </p15:clr>
        </p15:guide>
        <p15:guide id="9" pos="229">
          <p15:clr>
            <a:srgbClr val="A4A3A4"/>
          </p15:clr>
        </p15:guide>
        <p15:guide id="10" pos="300">
          <p15:clr>
            <a:srgbClr val="A4A3A4"/>
          </p15:clr>
        </p15:guide>
        <p15:guide id="11" pos="529">
          <p15:clr>
            <a:srgbClr val="A4A3A4"/>
          </p15:clr>
        </p15:guide>
        <p15:guide id="12" pos="719">
          <p15:clr>
            <a:srgbClr val="A4A3A4"/>
          </p15:clr>
        </p15:guide>
        <p15:guide id="13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23" clrIdx="0"/>
  <p:cmAuthor id="1" name="McLaughlin" initials="CM" lastIdx="2" clrIdx="1"/>
  <p:cmAuthor id="2" name="ELANGO" initials="ELA" lastIdx="1" clrIdx="2"/>
  <p:cmAuthor id="3" name="laser" initials="laser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45"/>
    <a:srgbClr val="006600"/>
    <a:srgbClr val="73BEF1"/>
    <a:srgbClr val="B6D5AB"/>
    <a:srgbClr val="EA0000"/>
    <a:srgbClr val="77933C"/>
    <a:srgbClr val="FF3300"/>
    <a:srgbClr val="FF0000"/>
    <a:srgbClr val="CC0000"/>
    <a:srgbClr val="1376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104"/>
        <p:guide orient="horz" pos="701"/>
        <p:guide orient="horz" pos="463"/>
        <p:guide orient="horz" pos="4117"/>
        <p:guide orient="horz" pos="1922"/>
        <p:guide pos="2880"/>
        <p:guide pos="5517"/>
        <p:guide pos="229"/>
        <p:guide pos="300"/>
        <p:guide pos="529"/>
        <p:guide pos="719"/>
        <p:guide pos="1048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821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0497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5-2 Bank Reconciliation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4858" y="2702943"/>
            <a:ext cx="60651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Complete a bank statement reconciliation.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Record and journalize a bank service charge.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364043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Bank Statement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type="body" sz="quarter" idx="15"/>
          </p:nvPr>
        </p:nvSpPr>
        <p:spPr>
          <a:xfrm>
            <a:off x="4738897" y="2192166"/>
            <a:ext cx="4019341" cy="3732692"/>
          </a:xfrm>
        </p:spPr>
        <p:txBody>
          <a:bodyPr>
            <a:normAutofit/>
          </a:bodyPr>
          <a:lstStyle/>
          <a:p>
            <a:pPr marL="415925" indent="-4159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report of deposits, withdrawals, and bank balances sent to a depositor by a bank is called a </a:t>
            </a:r>
            <a:r>
              <a:rPr lang="en-US" b="1" dirty="0">
                <a:solidFill>
                  <a:srgbClr val="0070C0"/>
                </a:solidFill>
              </a:rPr>
              <a:t>bank statement</a:t>
            </a:r>
            <a:r>
              <a:rPr lang="en-US" dirty="0"/>
              <a:t>.</a:t>
            </a:r>
          </a:p>
          <a:p>
            <a:pPr marL="415925" indent="-4159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check that has been paid by the bank is called a </a:t>
            </a:r>
            <a:r>
              <a:rPr lang="en-US" b="1" dirty="0">
                <a:solidFill>
                  <a:srgbClr val="0070C0"/>
                </a:solidFill>
              </a:rPr>
              <a:t>canceled check</a:t>
            </a:r>
            <a:r>
              <a:rPr lang="en-US" dirty="0"/>
              <a:t>.</a:t>
            </a:r>
          </a:p>
        </p:txBody>
      </p:sp>
      <p:pic>
        <p:nvPicPr>
          <p:cNvPr id="22" name="Content Placeholder 21" descr="Chapter 5_Page 12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5926" y="2043396"/>
            <a:ext cx="4156074" cy="4111170"/>
          </a:xfrm>
        </p:spPr>
      </p:pic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7" name="Flowchart: Delay 6"/>
          <p:cNvSpPr/>
          <p:nvPr/>
        </p:nvSpPr>
        <p:spPr>
          <a:xfrm rot="5400000">
            <a:off x="8284200" y="-410157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8557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5695"/>
            <a:ext cx="7886700" cy="672105"/>
          </a:xfrm>
        </p:spPr>
        <p:txBody>
          <a:bodyPr/>
          <a:lstStyle/>
          <a:p>
            <a:r>
              <a:rPr lang="en-US" sz="3000" dirty="0"/>
              <a:t>Bank Statement Reconciliation</a:t>
            </a:r>
          </a:p>
        </p:txBody>
      </p:sp>
      <p:pic>
        <p:nvPicPr>
          <p:cNvPr id="125" name="Picture 124" descr="Chapter 5_Page 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33052"/>
            <a:ext cx="5943600" cy="3901731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7086600" y="2277183"/>
            <a:ext cx="1797095" cy="830997"/>
            <a:chOff x="7086600" y="2133600"/>
            <a:chExt cx="1797095" cy="830997"/>
          </a:xfrm>
        </p:grpSpPr>
        <p:cxnSp>
          <p:nvCxnSpPr>
            <p:cNvPr id="127" name="Straight Arrow Connector 126"/>
            <p:cNvCxnSpPr/>
            <p:nvPr/>
          </p:nvCxnSpPr>
          <p:spPr>
            <a:xfrm flipV="1">
              <a:off x="7086600" y="2514600"/>
              <a:ext cx="533400" cy="381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28" name="Group 37"/>
            <p:cNvGrpSpPr/>
            <p:nvPr/>
          </p:nvGrpSpPr>
          <p:grpSpPr>
            <a:xfrm>
              <a:off x="7381875" y="2133600"/>
              <a:ext cx="1501820" cy="830997"/>
              <a:chOff x="533400" y="3429000"/>
              <a:chExt cx="1501820" cy="830997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914400" y="3429000"/>
                <a:ext cx="11208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Bank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/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Statement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Balance</a:t>
                </a:r>
              </a:p>
            </p:txBody>
          </p:sp>
          <p:sp>
            <p:nvSpPr>
              <p:cNvPr id="130" name="Rectangle 11"/>
              <p:cNvSpPr>
                <a:spLocks noChangeArrowheads="1"/>
              </p:cNvSpPr>
              <p:nvPr/>
            </p:nvSpPr>
            <p:spPr bwMode="auto">
              <a:xfrm>
                <a:off x="533400" y="3661618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1677709" y="5629983"/>
            <a:ext cx="3276344" cy="834628"/>
            <a:chOff x="1677709" y="5486400"/>
            <a:chExt cx="3276344" cy="834628"/>
          </a:xfrm>
        </p:grpSpPr>
        <p:cxnSp>
          <p:nvCxnSpPr>
            <p:cNvPr id="132" name="Straight Arrow Connector 131"/>
            <p:cNvCxnSpPr/>
            <p:nvPr/>
          </p:nvCxnSpPr>
          <p:spPr>
            <a:xfrm flipH="1">
              <a:off x="1828800" y="5486400"/>
              <a:ext cx="175260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33" name="Group 36"/>
            <p:cNvGrpSpPr/>
            <p:nvPr/>
          </p:nvGrpSpPr>
          <p:grpSpPr>
            <a:xfrm>
              <a:off x="1677709" y="5955268"/>
              <a:ext cx="3276344" cy="365760"/>
              <a:chOff x="533400" y="3048000"/>
              <a:chExt cx="3276344" cy="36576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14400" y="3048000"/>
                <a:ext cx="28953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Adjusted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Check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Stub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Balance</a:t>
                </a:r>
              </a:p>
            </p:txBody>
          </p:sp>
          <p:sp>
            <p:nvSpPr>
              <p:cNvPr id="135" name="Rectangle 10"/>
              <p:cNvSpPr>
                <a:spLocks noChangeArrowheads="1"/>
              </p:cNvSpPr>
              <p:nvPr/>
            </p:nvSpPr>
            <p:spPr bwMode="auto">
              <a:xfrm>
                <a:off x="5334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2590800" y="1591383"/>
            <a:ext cx="2514600" cy="1447800"/>
            <a:chOff x="2590800" y="1447800"/>
            <a:chExt cx="2514600" cy="1447800"/>
          </a:xfrm>
        </p:grpSpPr>
        <p:cxnSp>
          <p:nvCxnSpPr>
            <p:cNvPr id="137" name="Straight Arrow Connector 136"/>
            <p:cNvCxnSpPr/>
            <p:nvPr/>
          </p:nvCxnSpPr>
          <p:spPr>
            <a:xfrm flipH="1" flipV="1">
              <a:off x="2819400" y="1676400"/>
              <a:ext cx="9144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38" name="Group 34"/>
            <p:cNvGrpSpPr/>
            <p:nvPr/>
          </p:nvGrpSpPr>
          <p:grpSpPr>
            <a:xfrm>
              <a:off x="2590800" y="1447800"/>
              <a:ext cx="2514600" cy="365760"/>
              <a:chOff x="533400" y="2133600"/>
              <a:chExt cx="2514600" cy="365760"/>
            </a:xfrm>
          </p:grpSpPr>
          <p:sp>
            <p:nvSpPr>
              <p:cNvPr id="139" name="Rectangle 14"/>
              <p:cNvSpPr/>
              <p:nvPr/>
            </p:nvSpPr>
            <p:spPr>
              <a:xfrm>
                <a:off x="914400" y="2133600"/>
                <a:ext cx="2133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Check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Stub Balance</a:t>
                </a:r>
              </a:p>
            </p:txBody>
          </p:sp>
          <p:sp>
            <p:nvSpPr>
              <p:cNvPr id="140" name="Rectangle 8"/>
              <p:cNvSpPr>
                <a:spLocks noChangeArrowheads="1"/>
              </p:cNvSpPr>
              <p:nvPr/>
            </p:nvSpPr>
            <p:spPr bwMode="auto">
              <a:xfrm>
                <a:off x="533400" y="21336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5848350" y="1591383"/>
            <a:ext cx="998477" cy="609600"/>
            <a:chOff x="5848350" y="1447800"/>
            <a:chExt cx="998477" cy="609600"/>
          </a:xfrm>
        </p:grpSpPr>
        <p:cxnSp>
          <p:nvCxnSpPr>
            <p:cNvPr id="142" name="Straight Arrow Connector 141"/>
            <p:cNvCxnSpPr/>
            <p:nvPr/>
          </p:nvCxnSpPr>
          <p:spPr>
            <a:xfrm flipV="1">
              <a:off x="6019800" y="1600200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43" name="Group 33"/>
            <p:cNvGrpSpPr/>
            <p:nvPr/>
          </p:nvGrpSpPr>
          <p:grpSpPr>
            <a:xfrm>
              <a:off x="5848350" y="1447800"/>
              <a:ext cx="998477" cy="365760"/>
              <a:chOff x="533400" y="1600200"/>
              <a:chExt cx="998477" cy="365760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914400" y="1600200"/>
                <a:ext cx="6174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Date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ectangle 7"/>
              <p:cNvSpPr>
                <a:spLocks noChangeArrowheads="1"/>
              </p:cNvSpPr>
              <p:nvPr/>
            </p:nvSpPr>
            <p:spPr bwMode="auto">
              <a:xfrm>
                <a:off x="533400" y="16002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129729" y="2650626"/>
            <a:ext cx="1546671" cy="921957"/>
            <a:chOff x="129729" y="2507043"/>
            <a:chExt cx="1546671" cy="921957"/>
          </a:xfrm>
        </p:grpSpPr>
        <p:cxnSp>
          <p:nvCxnSpPr>
            <p:cNvPr id="147" name="Straight Arrow Connector 146"/>
            <p:cNvCxnSpPr/>
            <p:nvPr/>
          </p:nvCxnSpPr>
          <p:spPr>
            <a:xfrm flipH="1" flipV="1">
              <a:off x="1066800" y="2819400"/>
              <a:ext cx="60960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48" name="Group 35"/>
            <p:cNvGrpSpPr/>
            <p:nvPr/>
          </p:nvGrpSpPr>
          <p:grpSpPr>
            <a:xfrm>
              <a:off x="129729" y="2507043"/>
              <a:ext cx="1150431" cy="584775"/>
              <a:chOff x="-251271" y="2430843"/>
              <a:chExt cx="1150431" cy="584775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-251271" y="2430843"/>
                <a:ext cx="8675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Service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/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Charge</a:t>
                </a:r>
              </a:p>
            </p:txBody>
          </p:sp>
          <p:sp>
            <p:nvSpPr>
              <p:cNvPr id="150" name="Rectangle 9"/>
              <p:cNvSpPr>
                <a:spLocks noChangeArrowheads="1"/>
              </p:cNvSpPr>
              <p:nvPr/>
            </p:nvSpPr>
            <p:spPr bwMode="auto">
              <a:xfrm>
                <a:off x="533400" y="2547907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7086600" y="4702904"/>
            <a:ext cx="1967013" cy="622279"/>
            <a:chOff x="7086600" y="4559321"/>
            <a:chExt cx="1967013" cy="622279"/>
          </a:xfrm>
        </p:grpSpPr>
        <p:cxnSp>
          <p:nvCxnSpPr>
            <p:cNvPr id="152" name="Straight Arrow Connector 151"/>
            <p:cNvCxnSpPr/>
            <p:nvPr/>
          </p:nvCxnSpPr>
          <p:spPr>
            <a:xfrm flipV="1">
              <a:off x="7086600" y="4876800"/>
              <a:ext cx="45720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53" name="Group 40"/>
            <p:cNvGrpSpPr/>
            <p:nvPr/>
          </p:nvGrpSpPr>
          <p:grpSpPr>
            <a:xfrm>
              <a:off x="7381875" y="4559321"/>
              <a:ext cx="1671738" cy="584775"/>
              <a:chOff x="533400" y="4876800"/>
              <a:chExt cx="1671738" cy="584775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914400" y="4876800"/>
                <a:ext cx="12907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Outstanding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/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Checks</a:t>
                </a:r>
              </a:p>
            </p:txBody>
          </p:sp>
          <p:sp>
            <p:nvSpPr>
              <p:cNvPr id="155" name="Rectangle 8"/>
              <p:cNvSpPr>
                <a:spLocks noChangeArrowheads="1"/>
              </p:cNvSpPr>
              <p:nvPr/>
            </p:nvSpPr>
            <p:spPr bwMode="auto">
              <a:xfrm>
                <a:off x="533400" y="4986307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7086600" y="4122415"/>
            <a:ext cx="1612750" cy="365760"/>
            <a:chOff x="7086600" y="3978832"/>
            <a:chExt cx="1612750" cy="365760"/>
          </a:xfrm>
        </p:grpSpPr>
        <p:cxnSp>
          <p:nvCxnSpPr>
            <p:cNvPr id="157" name="Straight Arrow Connector 156"/>
            <p:cNvCxnSpPr/>
            <p:nvPr/>
          </p:nvCxnSpPr>
          <p:spPr>
            <a:xfrm>
              <a:off x="7086600" y="4038600"/>
              <a:ext cx="4572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58" name="Group 39"/>
            <p:cNvGrpSpPr/>
            <p:nvPr/>
          </p:nvGrpSpPr>
          <p:grpSpPr>
            <a:xfrm>
              <a:off x="7381875" y="3978832"/>
              <a:ext cx="1317475" cy="365760"/>
              <a:chOff x="533400" y="4343400"/>
              <a:chExt cx="1317475" cy="365760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914400" y="4357003"/>
                <a:ext cx="9364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Subtotal</a:t>
                </a:r>
              </a:p>
            </p:txBody>
          </p:sp>
          <p:sp>
            <p:nvSpPr>
              <p:cNvPr id="160" name="Rectangle 7"/>
              <p:cNvSpPr>
                <a:spLocks noChangeArrowheads="1"/>
              </p:cNvSpPr>
              <p:nvPr/>
            </p:nvSpPr>
            <p:spPr bwMode="auto">
              <a:xfrm>
                <a:off x="533400" y="4343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7086600" y="5410200"/>
            <a:ext cx="1828800" cy="830997"/>
            <a:chOff x="7086600" y="5266617"/>
            <a:chExt cx="1828800" cy="830997"/>
          </a:xfrm>
        </p:grpSpPr>
        <p:cxnSp>
          <p:nvCxnSpPr>
            <p:cNvPr id="162" name="Straight Arrow Connector 161"/>
            <p:cNvCxnSpPr/>
            <p:nvPr/>
          </p:nvCxnSpPr>
          <p:spPr>
            <a:xfrm>
              <a:off x="7086600" y="5562600"/>
              <a:ext cx="457200" cy="76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63" name="Group 41"/>
            <p:cNvGrpSpPr/>
            <p:nvPr/>
          </p:nvGrpSpPr>
          <p:grpSpPr>
            <a:xfrm>
              <a:off x="7381875" y="5266617"/>
              <a:ext cx="1533525" cy="830997"/>
              <a:chOff x="533400" y="5165592"/>
              <a:chExt cx="1533525" cy="830997"/>
            </a:xfrm>
          </p:grpSpPr>
          <p:sp>
            <p:nvSpPr>
              <p:cNvPr id="164" name="Rectangle 19"/>
              <p:cNvSpPr/>
              <p:nvPr/>
            </p:nvSpPr>
            <p:spPr>
              <a:xfrm>
                <a:off x="914400" y="5165592"/>
                <a:ext cx="11525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Adjusted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/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Bank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Balance</a:t>
                </a:r>
              </a:p>
            </p:txBody>
          </p:sp>
          <p:sp>
            <p:nvSpPr>
              <p:cNvPr id="165" name="Rectangle 9"/>
              <p:cNvSpPr>
                <a:spLocks noChangeArrowheads="1"/>
              </p:cNvSpPr>
              <p:nvPr/>
            </p:nvSpPr>
            <p:spPr bwMode="auto">
              <a:xfrm>
                <a:off x="533400" y="5367307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9</a:t>
                </a:r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7086600" y="3322910"/>
            <a:ext cx="1967013" cy="584775"/>
            <a:chOff x="7086600" y="3179327"/>
            <a:chExt cx="1967013" cy="584775"/>
          </a:xfrm>
        </p:grpSpPr>
        <p:cxnSp>
          <p:nvCxnSpPr>
            <p:cNvPr id="167" name="Straight Arrow Connector 166"/>
            <p:cNvCxnSpPr/>
            <p:nvPr/>
          </p:nvCxnSpPr>
          <p:spPr>
            <a:xfrm flipV="1">
              <a:off x="7086600" y="3429000"/>
              <a:ext cx="53340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68" name="Group 38"/>
            <p:cNvGrpSpPr/>
            <p:nvPr/>
          </p:nvGrpSpPr>
          <p:grpSpPr>
            <a:xfrm>
              <a:off x="7381875" y="3179327"/>
              <a:ext cx="1671738" cy="584775"/>
              <a:chOff x="533400" y="3962400"/>
              <a:chExt cx="1671738" cy="584775"/>
            </a:xfrm>
          </p:grpSpPr>
          <p:sp>
            <p:nvSpPr>
              <p:cNvPr id="169" name="Rectangle 11"/>
              <p:cNvSpPr>
                <a:spLocks noChangeArrowheads="1"/>
              </p:cNvSpPr>
              <p:nvPr/>
            </p:nvSpPr>
            <p:spPr bwMode="auto">
              <a:xfrm>
                <a:off x="533400" y="4071907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914400" y="3962400"/>
                <a:ext cx="12907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Outstanding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/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Deposits</a:t>
                </a:r>
              </a:p>
            </p:txBody>
          </p:sp>
        </p:grpSp>
      </p:grpSp>
      <p:grpSp>
        <p:nvGrpSpPr>
          <p:cNvPr id="171" name="Group 170"/>
          <p:cNvGrpSpPr/>
          <p:nvPr/>
        </p:nvGrpSpPr>
        <p:grpSpPr>
          <a:xfrm>
            <a:off x="3886200" y="5706183"/>
            <a:ext cx="4610331" cy="804571"/>
            <a:chOff x="3886200" y="5562600"/>
            <a:chExt cx="4610331" cy="804571"/>
          </a:xfrm>
        </p:grpSpPr>
        <p:cxnSp>
          <p:nvCxnSpPr>
            <p:cNvPr id="172" name="Straight Arrow Connector 53"/>
            <p:cNvCxnSpPr/>
            <p:nvPr/>
          </p:nvCxnSpPr>
          <p:spPr>
            <a:xfrm>
              <a:off x="3886200" y="5562600"/>
              <a:ext cx="160020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>
            <a:xfrm flipH="1">
              <a:off x="5486400" y="5562600"/>
              <a:ext cx="114300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grpSp>
          <p:nvGrpSpPr>
            <p:cNvPr id="174" name="Group 42"/>
            <p:cNvGrpSpPr/>
            <p:nvPr/>
          </p:nvGrpSpPr>
          <p:grpSpPr>
            <a:xfrm>
              <a:off x="5334000" y="5955268"/>
              <a:ext cx="3162531" cy="411903"/>
              <a:chOff x="533400" y="5791200"/>
              <a:chExt cx="3162531" cy="411903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914400" y="5864549"/>
                <a:ext cx="27815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Compare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Adjusted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Balances</a:t>
                </a:r>
              </a:p>
            </p:txBody>
          </p:sp>
          <p:sp>
            <p:nvSpPr>
              <p:cNvPr id="176" name="Rectangle 10"/>
              <p:cNvSpPr>
                <a:spLocks noChangeArrowheads="1"/>
              </p:cNvSpPr>
              <p:nvPr/>
            </p:nvSpPr>
            <p:spPr bwMode="auto">
              <a:xfrm>
                <a:off x="533400" y="57912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10</a:t>
                </a: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57" name="Flowchart: Delay 56"/>
          <p:cNvSpPr/>
          <p:nvPr/>
        </p:nvSpPr>
        <p:spPr>
          <a:xfrm rot="5400000">
            <a:off x="8284200" y="-410157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08557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934"/>
            <a:ext cx="7886700" cy="983109"/>
          </a:xfrm>
        </p:spPr>
        <p:txBody>
          <a:bodyPr>
            <a:noAutofit/>
          </a:bodyPr>
          <a:lstStyle/>
          <a:p>
            <a:r>
              <a:rPr lang="en-US" sz="3000" dirty="0"/>
              <a:t>Recording a Bank Service Charge </a:t>
            </a:r>
            <a:br>
              <a:rPr lang="en-US" sz="3000" dirty="0"/>
            </a:br>
            <a:r>
              <a:rPr lang="en-US" sz="3000" dirty="0"/>
              <a:t>on a Check Stub</a:t>
            </a:r>
          </a:p>
        </p:txBody>
      </p:sp>
      <p:pic>
        <p:nvPicPr>
          <p:cNvPr id="39" name="Picture 38" descr="Chapter 5_Page 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849581"/>
            <a:ext cx="2669884" cy="2743200"/>
          </a:xfrm>
          <a:prstGeom prst="rect">
            <a:avLst/>
          </a:prstGeom>
        </p:spPr>
      </p:pic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457838" y="4840809"/>
            <a:ext cx="8228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1.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Service Charge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check stub under the heading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819400" y="3602181"/>
            <a:ext cx="990600" cy="594360"/>
            <a:chOff x="3291840" y="3200400"/>
            <a:chExt cx="990600" cy="594360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3429000" y="3200400"/>
              <a:ext cx="85344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3291840" y="3429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15000" y="2763981"/>
            <a:ext cx="990600" cy="990600"/>
            <a:chOff x="3185160" y="3429000"/>
            <a:chExt cx="990600" cy="990600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3185160" y="3581400"/>
              <a:ext cx="777240" cy="838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3810000" y="3429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15000" y="3525981"/>
            <a:ext cx="990600" cy="457200"/>
            <a:chOff x="3185160" y="3429000"/>
            <a:chExt cx="990600" cy="457200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3185160" y="3581400"/>
              <a:ext cx="77724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3810000" y="3429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457838" y="5652609"/>
            <a:ext cx="83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3.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Calculate and record the new subtotal on the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Subtotal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line. </a:t>
            </a: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457838" y="5266287"/>
            <a:ext cx="83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>
                <a:tab pos="228600" algn="dec"/>
              </a:tabLst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	2.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amount of the service charge in the amount column.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10157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8557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50" grpId="0" autoUpdateAnimBg="0"/>
      <p:bldP spid="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5695"/>
            <a:ext cx="7886700" cy="672105"/>
          </a:xfrm>
        </p:spPr>
        <p:txBody>
          <a:bodyPr/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Journalizing a Bank Service Charge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791200" y="1371600"/>
            <a:ext cx="2743200" cy="687288"/>
            <a:chOff x="5755849" y="1676400"/>
            <a:chExt cx="2743200" cy="687288"/>
          </a:xfrm>
        </p:grpSpPr>
        <p:sp>
          <p:nvSpPr>
            <p:cNvPr id="119" name="Rectangle 118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25.00</a:t>
              </a:r>
            </a:p>
          </p:txBody>
        </p:sp>
        <p:grpSp>
          <p:nvGrpSpPr>
            <p:cNvPr id="120" name="Group 53"/>
            <p:cNvGrpSpPr/>
            <p:nvPr/>
          </p:nvGrpSpPr>
          <p:grpSpPr>
            <a:xfrm>
              <a:off x="5755849" y="1676400"/>
              <a:ext cx="2743200" cy="626626"/>
              <a:chOff x="5755849" y="1676400"/>
              <a:chExt cx="2743200" cy="626626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5755849" y="1676400"/>
                <a:ext cx="2743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Miscellaneous Expense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7127449" y="20287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24" name="Group 123"/>
          <p:cNvGrpSpPr/>
          <p:nvPr/>
        </p:nvGrpSpPr>
        <p:grpSpPr>
          <a:xfrm>
            <a:off x="5791200" y="2057400"/>
            <a:ext cx="2757520" cy="690860"/>
            <a:chOff x="5755849" y="2667000"/>
            <a:chExt cx="2757520" cy="690860"/>
          </a:xfrm>
        </p:grpSpPr>
        <p:grpSp>
          <p:nvGrpSpPr>
            <p:cNvPr id="125" name="Group 55"/>
            <p:cNvGrpSpPr/>
            <p:nvPr/>
          </p:nvGrpSpPr>
          <p:grpSpPr>
            <a:xfrm>
              <a:off x="5755849" y="2667000"/>
              <a:ext cx="2743200" cy="626626"/>
              <a:chOff x="5755849" y="2667000"/>
              <a:chExt cx="2743200" cy="626626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755849" y="2667000"/>
                <a:ext cx="2743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Cash</a:t>
                </a: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7127449" y="3019306"/>
                <a:ext cx="0" cy="27432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26" name="Rectangle 125"/>
            <p:cNvSpPr/>
            <p:nvPr/>
          </p:nvSpPr>
          <p:spPr>
            <a:xfrm>
              <a:off x="724890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25.00</a:t>
              </a:r>
            </a:p>
          </p:txBody>
        </p:sp>
      </p:grpSp>
      <p:sp>
        <p:nvSpPr>
          <p:cNvPr id="130" name="Down Arrow 129"/>
          <p:cNvSpPr/>
          <p:nvPr/>
        </p:nvSpPr>
        <p:spPr>
          <a:xfrm>
            <a:off x="7406640" y="2438400"/>
            <a:ext cx="274320" cy="27432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Up Arrow 130"/>
          <p:cNvSpPr/>
          <p:nvPr/>
        </p:nvSpPr>
        <p:spPr>
          <a:xfrm>
            <a:off x="6050280" y="1752600"/>
            <a:ext cx="274320" cy="27432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66516" y="1422737"/>
            <a:ext cx="5577084" cy="1015663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31. Received bank statement showing January bank service charge, $25.00. Memorandum No. 3.</a:t>
            </a:r>
          </a:p>
        </p:txBody>
      </p:sp>
      <p:sp>
        <p:nvSpPr>
          <p:cNvPr id="133" name="Rectangle 29"/>
          <p:cNvSpPr>
            <a:spLocks noChangeArrowheads="1"/>
          </p:cNvSpPr>
          <p:nvPr/>
        </p:nvSpPr>
        <p:spPr bwMode="auto">
          <a:xfrm>
            <a:off x="571311" y="5016653"/>
            <a:ext cx="768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marR="0" lvl="0" indent="-365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title of the account to be debited in the Account Title column. Record the amount debited in the Debit column.</a:t>
            </a:r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571311" y="4713111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marR="0" lvl="0" indent="-36512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column.</a:t>
            </a:r>
          </a:p>
        </p:txBody>
      </p:sp>
      <p:sp>
        <p:nvSpPr>
          <p:cNvPr id="135" name="Rectangle 30"/>
          <p:cNvSpPr>
            <a:spLocks noChangeArrowheads="1"/>
          </p:cNvSpPr>
          <p:nvPr/>
        </p:nvSpPr>
        <p:spPr bwMode="auto">
          <a:xfrm>
            <a:off x="571311" y="5606727"/>
            <a:ext cx="768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marR="0" lvl="0" indent="-365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next line, indented, write the title of the amount credited in the Account Title column. Write the credit amount in the Credit column.</a:t>
            </a:r>
          </a:p>
        </p:txBody>
      </p:sp>
      <p:sp>
        <p:nvSpPr>
          <p:cNvPr id="136" name="Rectangle 30"/>
          <p:cNvSpPr>
            <a:spLocks noChangeArrowheads="1"/>
          </p:cNvSpPr>
          <p:nvPr/>
        </p:nvSpPr>
        <p:spPr bwMode="auto">
          <a:xfrm>
            <a:off x="571311" y="6106488"/>
            <a:ext cx="768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marR="0" lvl="0" indent="-365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source document number in the Doc. No. column.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96743" y="2514600"/>
            <a:ext cx="7490975" cy="2588562"/>
            <a:chOff x="396744" y="2669238"/>
            <a:chExt cx="6248400" cy="2159181"/>
          </a:xfrm>
        </p:grpSpPr>
        <p:pic>
          <p:nvPicPr>
            <p:cNvPr id="117" name="Picture 116" descr="C21SE_GJ-005-Page 133-General Journ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744" y="3081534"/>
              <a:ext cx="6248400" cy="1425364"/>
            </a:xfrm>
            <a:prstGeom prst="rect">
              <a:avLst/>
            </a:prstGeom>
          </p:spPr>
        </p:pic>
        <p:grpSp>
          <p:nvGrpSpPr>
            <p:cNvPr id="137" name="Group 136"/>
            <p:cNvGrpSpPr/>
            <p:nvPr/>
          </p:nvGrpSpPr>
          <p:grpSpPr>
            <a:xfrm>
              <a:off x="853944" y="2671959"/>
              <a:ext cx="1273628" cy="1350645"/>
              <a:chOff x="1012372" y="2819400"/>
              <a:chExt cx="1273628" cy="1350645"/>
            </a:xfrm>
          </p:grpSpPr>
          <p:grpSp>
            <p:nvGrpSpPr>
              <p:cNvPr id="138" name="Group 51"/>
              <p:cNvGrpSpPr/>
              <p:nvPr/>
            </p:nvGrpSpPr>
            <p:grpSpPr>
              <a:xfrm>
                <a:off x="1012372" y="2819400"/>
                <a:ext cx="365760" cy="1350645"/>
                <a:chOff x="1088572" y="2438400"/>
                <a:chExt cx="365760" cy="1350645"/>
              </a:xfrm>
            </p:grpSpPr>
            <p:cxnSp>
              <p:nvCxnSpPr>
                <p:cNvPr id="140" name="Straight Arrow Connector 139"/>
                <p:cNvCxnSpPr/>
                <p:nvPr/>
              </p:nvCxnSpPr>
              <p:spPr>
                <a:xfrm>
                  <a:off x="1273630" y="2600325"/>
                  <a:ext cx="0" cy="118872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41" name="Rectangle 7"/>
                <p:cNvSpPr>
                  <a:spLocks noChangeArrowheads="1"/>
                </p:cNvSpPr>
                <p:nvPr/>
              </p:nvSpPr>
              <p:spPr bwMode="auto">
                <a:xfrm>
                  <a:off x="1088572" y="24384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</p:grpSp>
          <p:sp>
            <p:nvSpPr>
              <p:cNvPr id="139" name="Rectangle 138"/>
              <p:cNvSpPr/>
              <p:nvPr/>
            </p:nvSpPr>
            <p:spPr>
              <a:xfrm>
                <a:off x="1371600" y="2819400"/>
                <a:ext cx="9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Date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4140069" y="2671959"/>
              <a:ext cx="2476500" cy="1381125"/>
              <a:chOff x="4146097" y="2819400"/>
              <a:chExt cx="2476500" cy="1381125"/>
            </a:xfrm>
          </p:grpSpPr>
          <p:grpSp>
            <p:nvGrpSpPr>
              <p:cNvPr id="143" name="Group 54"/>
              <p:cNvGrpSpPr/>
              <p:nvPr/>
            </p:nvGrpSpPr>
            <p:grpSpPr>
              <a:xfrm>
                <a:off x="4146097" y="2819400"/>
                <a:ext cx="451485" cy="1381125"/>
                <a:chOff x="4146097" y="3048000"/>
                <a:chExt cx="451485" cy="1381125"/>
              </a:xfrm>
            </p:grpSpPr>
            <p:sp>
              <p:nvSpPr>
                <p:cNvPr id="14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146097" y="3209925"/>
                  <a:ext cx="274320" cy="1219200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6" name="Rectangle 9"/>
                <p:cNvSpPr>
                  <a:spLocks noChangeArrowheads="1"/>
                </p:cNvSpPr>
                <p:nvPr/>
              </p:nvSpPr>
              <p:spPr bwMode="auto">
                <a:xfrm>
                  <a:off x="4231822" y="30480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4</a:t>
                  </a:r>
                </a:p>
              </p:txBody>
            </p:sp>
          </p:grpSp>
          <p:sp>
            <p:nvSpPr>
              <p:cNvPr id="144" name="Rectangle 143"/>
              <p:cNvSpPr/>
              <p:nvPr/>
            </p:nvSpPr>
            <p:spPr>
              <a:xfrm>
                <a:off x="4565197" y="2819400"/>
                <a:ext cx="2057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Source Document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1768344" y="2669238"/>
              <a:ext cx="3352800" cy="1383846"/>
              <a:chOff x="4267200" y="4702629"/>
              <a:chExt cx="3352800" cy="13838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 flipH="1" flipV="1">
                <a:off x="5334000" y="4886325"/>
                <a:ext cx="2286000" cy="120015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Line 20"/>
              <p:cNvSpPr>
                <a:spLocks noChangeShapeType="1"/>
              </p:cNvSpPr>
              <p:nvPr/>
            </p:nvSpPr>
            <p:spPr bwMode="auto">
              <a:xfrm flipV="1">
                <a:off x="4267200" y="4876798"/>
                <a:ext cx="1066800" cy="1209676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0" name="Group 58"/>
              <p:cNvGrpSpPr/>
              <p:nvPr/>
            </p:nvGrpSpPr>
            <p:grpSpPr>
              <a:xfrm>
                <a:off x="5181600" y="4702629"/>
                <a:ext cx="1295400" cy="365760"/>
                <a:chOff x="4267200" y="4419600"/>
                <a:chExt cx="1295400" cy="365760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4648200" y="4419600"/>
                  <a:ext cx="9144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Debit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2" name="Rectangle 10"/>
                <p:cNvSpPr>
                  <a:spLocks noChangeArrowheads="1"/>
                </p:cNvSpPr>
                <p:nvPr/>
              </p:nvSpPr>
              <p:spPr bwMode="auto">
                <a:xfrm>
                  <a:off x="4267200" y="441960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153" name="Group 152"/>
            <p:cNvGrpSpPr/>
            <p:nvPr/>
          </p:nvGrpSpPr>
          <p:grpSpPr>
            <a:xfrm>
              <a:off x="1758819" y="4310259"/>
              <a:ext cx="4838700" cy="518160"/>
              <a:chOff x="1819275" y="4219575"/>
              <a:chExt cx="4838700" cy="518160"/>
            </a:xfrm>
          </p:grpSpPr>
          <p:sp>
            <p:nvSpPr>
              <p:cNvPr id="154" name="Line 20"/>
              <p:cNvSpPr>
                <a:spLocks noChangeShapeType="1"/>
              </p:cNvSpPr>
              <p:nvPr/>
            </p:nvSpPr>
            <p:spPr bwMode="auto">
              <a:xfrm>
                <a:off x="1819275" y="4238623"/>
                <a:ext cx="3810001" cy="36576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5438775" y="4219575"/>
                <a:ext cx="1219200" cy="518160"/>
                <a:chOff x="7543800" y="4495800"/>
                <a:chExt cx="1219200" cy="518160"/>
              </a:xfrm>
            </p:grpSpPr>
            <p:grpSp>
              <p:nvGrpSpPr>
                <p:cNvPr id="156" name="Group 60"/>
                <p:cNvGrpSpPr/>
                <p:nvPr/>
              </p:nvGrpSpPr>
              <p:grpSpPr>
                <a:xfrm>
                  <a:off x="7543800" y="4495800"/>
                  <a:ext cx="609600" cy="518160"/>
                  <a:chOff x="4800600" y="4191000"/>
                  <a:chExt cx="609600" cy="518160"/>
                </a:xfrm>
              </p:grpSpPr>
              <p:sp>
                <p:nvSpPr>
                  <p:cNvPr id="158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9200" y="4191000"/>
                    <a:ext cx="381000" cy="381000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800600" y="4343400"/>
                    <a:ext cx="365760" cy="3657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80000">
                        <a:srgbClr val="C0504D">
                          <a:shade val="93000"/>
                          <a:satMod val="130000"/>
                        </a:srgbClr>
                      </a:gs>
                      <a:gs pos="100000">
                        <a:srgbClr val="C0504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0" tIns="0" rIns="0" bIns="0" rtlCol="0" anchor="ctr" anchorCtr="1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157" name="Rectangle 156"/>
                <p:cNvSpPr/>
                <p:nvPr/>
              </p:nvSpPr>
              <p:spPr>
                <a:xfrm>
                  <a:off x="7924800" y="4648200"/>
                  <a:ext cx="8382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48" name="Flowchart: Delay 47"/>
          <p:cNvSpPr/>
          <p:nvPr/>
        </p:nvSpPr>
        <p:spPr>
          <a:xfrm rot="5400000">
            <a:off x="8284200" y="-410157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08557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utoUpdateAnimBg="0"/>
      <p:bldP spid="134" grpId="0" autoUpdateAnimBg="0"/>
      <p:bldP spid="135" grpId="0" autoUpdateAnimBg="0"/>
      <p:bldP spid="1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714609"/>
            <a:ext cx="8394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5-2 </a:t>
            </a:r>
            <a:r>
              <a:rPr lang="en-US" sz="3200" dirty="0"/>
              <a:t>Audit Your </a:t>
            </a:r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15314"/>
            <a:ext cx="8397036" cy="843916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List four reasons why a depositor’s records and a bank’s records may differ.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2" y="3048000"/>
            <a:ext cx="7926965" cy="31242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1.	A service charge may not have been recorded in the depositor’s business records. 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2.	Outstanding deposits may be recorded in the depositor’s records but not on a bank statement. 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3.	Outstanding checks may be recorded in the depositor’s records but not on a bank statement. 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4.	A depositor may have made a math or recording error.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8" name="Flowchart: Delay 7"/>
          <p:cNvSpPr/>
          <p:nvPr/>
        </p:nvSpPr>
        <p:spPr>
          <a:xfrm rot="5400000">
            <a:off x="8284200" y="-410157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8557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650" y="714609"/>
            <a:ext cx="8394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5-2 </a:t>
            </a:r>
            <a:r>
              <a:rPr lang="en-US" sz="3200" dirty="0"/>
              <a:t>Audit Your </a:t>
            </a:r>
            <a:r>
              <a:rPr lang="en-US" sz="3200" dirty="0" smtClean="0"/>
              <a:t>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83873" y="1625407"/>
            <a:ext cx="8033657" cy="1407479"/>
          </a:xfrm>
        </p:spPr>
        <p:txBody>
          <a:bodyPr vert="horz" lIns="91440" tIns="45720" rIns="91440" bIns="45720" rtlCol="0">
            <a:normAutofit/>
          </a:bodyPr>
          <a:lstStyle/>
          <a:p>
            <a:pPr marL="355600" marR="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If a check mark is placed on the check stub of each canceled check, what does a check stub with no check mark indicate?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12191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An outstanding check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9" name="Flowchart: Delay 8"/>
          <p:cNvSpPr/>
          <p:nvPr/>
        </p:nvSpPr>
        <p:spPr>
          <a:xfrm rot="5400000">
            <a:off x="8284200" y="-410157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8557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5-2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6.0&quot;&gt;&lt;object type=&quot;1&quot; unique_id=&quot;10001&quot;&gt;&lt;object type=&quot;8&quot; unique_id=&quot;10535&quot;&gt;&lt;/object&gt;&lt;object type=&quot;2&quot; unique_id=&quot;10536&quot;&gt;&lt;object type=&quot;3&quot; unique_id=&quot;10537&quot;&gt;&lt;property id=&quot;20148&quot; value=&quot;5&quot;/&gt;&lt;property id=&quot;20300&quot; value=&quot;Slide 1 - &amp;quot;LESSON&amp;#x0D;&amp;#x0A;5-2 Bank Reconciliation&amp;quot;&quot;/&gt;&lt;property id=&quot;20307&quot; value=&quot;335&quot;/&gt;&lt;/object&gt;&lt;object type=&quot;3&quot; unique_id=&quot;10538&quot;&gt;&lt;property id=&quot;20148&quot; value=&quot;5&quot;/&gt;&lt;property id=&quot;20300&quot; value=&quot;Slide 2 - &amp;quot;Bank Statement&amp;quot;&quot;/&gt;&lt;property id=&quot;20307&quot; value=&quot;355&quot;/&gt;&lt;/object&gt;&lt;object type=&quot;3&quot; unique_id=&quot;10539&quot;&gt;&lt;property id=&quot;20148&quot; value=&quot;5&quot;/&gt;&lt;property id=&quot;20300&quot; value=&quot;Slide 3 - &amp;quot;Bank Statement Reconciliation&amp;quot;&quot;/&gt;&lt;property id=&quot;20307&quot; value=&quot;356&quot;/&gt;&lt;/object&gt;&lt;object type=&quot;3&quot; unique_id=&quot;10540&quot;&gt;&lt;property id=&quot;20148&quot; value=&quot;5&quot;/&gt;&lt;property id=&quot;20300&quot; value=&quot;Slide 4 - &amp;quot;Recording a Bank Service Charge &amp;#x0D;&amp;#x0A;on a Check Stub&amp;quot;&quot;/&gt;&lt;property id=&quot;20307&quot; value=&quot;357&quot;/&gt;&lt;/object&gt;&lt;object type=&quot;3&quot; unique_id=&quot;10541&quot;&gt;&lt;property id=&quot;20148&quot; value=&quot;5&quot;/&gt;&lt;property id=&quot;20300&quot; value=&quot;Slide 5 - &amp;quot;Journalizing a Bank Service Charge&amp;quot;&quot;/&gt;&lt;property id=&quot;20307&quot; value=&quot;358&quot;/&gt;&lt;/object&gt;&lt;object type=&quot;3&quot; unique_id=&quot;10542&quot;&gt;&lt;property id=&quot;20148&quot; value=&quot;5&quot;/&gt;&lt;property id=&quot;20300&quot; value=&quot;Slide 6 - &amp;quot;Lesson 5-2 Audit Your Understanding (1)&amp;quot;&quot;/&gt;&lt;property id=&quot;20307&quot; value=&quot;341&quot;/&gt;&lt;/object&gt;&lt;object type=&quot;3&quot; unique_id=&quot;10543&quot;&gt;&lt;property id=&quot;20148&quot; value=&quot;5&quot;/&gt;&lt;property id=&quot;20300&quot; value=&quot;Slide 7 - &amp;quot;Lesson 5-2 Audit Your Understanding (2)&amp;quot;&quot;/&gt;&lt;property id=&quot;20307&quot; value=&quot;342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178</Words>
  <Application>Microsoft Macintosh PowerPoint</Application>
  <PresentationFormat>On-screen Show (4:3)</PresentationFormat>
  <Paragraphs>80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Custom Design</vt:lpstr>
      <vt:lpstr>LESSON 5-2 Bank Reconciliation</vt:lpstr>
      <vt:lpstr>Bank Statement</vt:lpstr>
      <vt:lpstr>Bank Statement Reconciliation</vt:lpstr>
      <vt:lpstr>Recording a Bank Service Charge  on a Check Stub</vt:lpstr>
      <vt:lpstr>Journalizing a Bank Service Charge</vt:lpstr>
      <vt:lpstr>Lesson 5-2 Audit Your Understanding</vt:lpstr>
      <vt:lpstr>Lesson 5-2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306</cp:revision>
  <dcterms:created xsi:type="dcterms:W3CDTF">2012-07-02T15:51:50Z</dcterms:created>
  <dcterms:modified xsi:type="dcterms:W3CDTF">2018-02-02T12:34:46Z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