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56" r:id="rId2"/>
  </p:sldMasterIdLst>
  <p:notesMasterIdLst>
    <p:notesMasterId r:id="rId14"/>
  </p:notesMasterIdLst>
  <p:sldIdLst>
    <p:sldId id="336" r:id="rId3"/>
    <p:sldId id="333" r:id="rId4"/>
    <p:sldId id="371" r:id="rId5"/>
    <p:sldId id="359" r:id="rId6"/>
    <p:sldId id="360" r:id="rId7"/>
    <p:sldId id="372" r:id="rId8"/>
    <p:sldId id="373" r:id="rId9"/>
    <p:sldId id="361" r:id="rId10"/>
    <p:sldId id="343" r:id="rId11"/>
    <p:sldId id="344" r:id="rId12"/>
    <p:sldId id="345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116">
          <p15:clr>
            <a:srgbClr val="A4A3A4"/>
          </p15:clr>
        </p15:guide>
        <p15:guide id="4" orient="horz" pos="1926">
          <p15:clr>
            <a:srgbClr val="A4A3A4"/>
          </p15:clr>
        </p15:guide>
        <p15:guide id="5" orient="horz" pos="703">
          <p15:clr>
            <a:srgbClr val="A4A3A4"/>
          </p15:clr>
        </p15:guide>
        <p15:guide id="6" orient="horz" pos="460">
          <p15:clr>
            <a:srgbClr val="A4A3A4"/>
          </p15:clr>
        </p15:guide>
        <p15:guide id="7" orient="horz" pos="1102">
          <p15:clr>
            <a:srgbClr val="A4A3A4"/>
          </p15:clr>
        </p15:guide>
        <p15:guide id="8" pos="5517">
          <p15:clr>
            <a:srgbClr val="A4A3A4"/>
          </p15:clr>
        </p15:guide>
        <p15:guide id="9" pos="288">
          <p15:clr>
            <a:srgbClr val="A4A3A4"/>
          </p15:clr>
        </p15:guide>
        <p15:guide id="10" pos="230">
          <p15:clr>
            <a:srgbClr val="A4A3A4"/>
          </p15:clr>
        </p15:guide>
        <p15:guide id="11" pos="531">
          <p15:clr>
            <a:srgbClr val="A4A3A4"/>
          </p15:clr>
        </p15:guide>
        <p15:guide id="12" pos="722">
          <p15:clr>
            <a:srgbClr val="A4A3A4"/>
          </p15:clr>
        </p15:guide>
        <p15:guide id="13" pos="105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23" clrIdx="0"/>
  <p:cmAuthor id="1" name="McLaughlin" initials="CM" lastIdx="2" clrIdx="1"/>
  <p:cmAuthor id="2" name="ELANGO" initials="ELA" lastIdx="2" clrIdx="2"/>
  <p:cmAuthor id="3" name="laser" initials="laser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FFC245"/>
    <a:srgbClr val="006600"/>
    <a:srgbClr val="73BEF1"/>
    <a:srgbClr val="B6D5AB"/>
    <a:srgbClr val="EA0000"/>
    <a:srgbClr val="77933C"/>
    <a:srgbClr val="FF3300"/>
    <a:srgbClr val="FF0000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904" autoAdjust="0"/>
    <p:restoredTop sz="96898" autoAdjust="0"/>
  </p:normalViewPr>
  <p:slideViewPr>
    <p:cSldViewPr>
      <p:cViewPr varScale="1">
        <p:scale>
          <a:sx n="122" d="100"/>
          <a:sy n="122" d="100"/>
        </p:scale>
        <p:origin x="-810" y="-90"/>
      </p:cViewPr>
      <p:guideLst>
        <p:guide orient="horz" pos="2160"/>
        <p:guide orient="horz" pos="4128"/>
        <p:guide orient="horz" pos="1926"/>
        <p:guide orient="horz" pos="703"/>
        <p:guide orient="horz" pos="460"/>
        <p:guide orient="horz" pos="1102"/>
        <p:guide pos="2880"/>
        <p:guide pos="5517"/>
        <p:guide pos="288"/>
        <p:guide pos="230"/>
        <p:guide pos="531"/>
        <p:guide pos="722"/>
        <p:guide pos="1050"/>
      </p:guideLst>
    </p:cSldViewPr>
  </p:slideViewPr>
  <p:outlineViewPr>
    <p:cViewPr>
      <p:scale>
        <a:sx n="33" d="100"/>
        <a:sy n="33" d="100"/>
      </p:scale>
      <p:origin x="0" y="7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2248-3E8E-4013-A492-EE2D20E1DA6B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03EE-1FBA-4CD6-A9B1-250AC4FFD3B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6005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91187"/>
            <a:ext cx="7886700" cy="684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0457" y="3619988"/>
            <a:ext cx="1843088" cy="597477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rgbClr val="004A78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747" y="6382895"/>
            <a:ext cx="1327543" cy="29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326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9058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457200" indent="-457200">
              <a:buClr>
                <a:srgbClr val="004A78"/>
              </a:buClr>
              <a:buFont typeface="+mj-lt"/>
              <a:buAutoNum type="arabicPeriod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6455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73426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4A78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915173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1421642" y="2019871"/>
            <a:ext cx="6096000" cy="3380095"/>
          </a:xfrm>
        </p:spPr>
        <p:txBody>
          <a:bodyPr/>
          <a:lstStyle/>
          <a:p>
            <a:r>
              <a:rPr lang="en-US" dirty="0"/>
              <a:t>Click icon to add table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45983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76403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962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962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4"/>
            <a:ext cx="8033657" cy="3732692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35067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2" y="1290693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57681" y="1737343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1" y="3389730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57681" y="3856204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6690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87936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3813351" cy="3953578"/>
          </a:xfrm>
        </p:spPr>
        <p:txBody>
          <a:bodyPr>
            <a:normAutofit/>
          </a:bodyPr>
          <a:lstStyle>
            <a:lvl1pPr marL="2286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2pPr>
            <a:lvl3pPr marL="11430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3pPr>
            <a:lvl4pPr marL="16002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4pPr>
            <a:lvl5pPr marL="20574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20"/>
          </p:nvPr>
        </p:nvSpPr>
        <p:spPr>
          <a:xfrm>
            <a:off x="4777988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777988" y="2202774"/>
            <a:ext cx="3813351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Tx/>
              <a:buChar char="‒"/>
              <a:defRPr sz="1800">
                <a:solidFill>
                  <a:srgbClr val="000000"/>
                </a:solidFill>
              </a:defRPr>
            </a:lvl2pPr>
            <a:lvl3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3pPr>
            <a:lvl4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4pPr>
            <a:lvl5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7590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/>
          </p:nvPr>
        </p:nvSpPr>
        <p:spPr>
          <a:xfrm>
            <a:off x="3334350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334350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3"/>
          </p:nvPr>
        </p:nvSpPr>
        <p:spPr>
          <a:xfrm>
            <a:off x="6109465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116038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37718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7"/>
            <a:ext cx="8033657" cy="2750053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55173" y="4846655"/>
            <a:ext cx="8033657" cy="8255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747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147480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9839" y="1619557"/>
            <a:ext cx="4857750" cy="4259263"/>
          </a:xfrm>
        </p:spPr>
        <p:txBody>
          <a:bodyPr/>
          <a:lstStyle/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609230" y="4070660"/>
            <a:ext cx="2982305" cy="180816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8605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8711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96125"/>
            <a:ext cx="7886700" cy="6721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55931" y="2193424"/>
            <a:ext cx="7232139" cy="618014"/>
          </a:xfrm>
        </p:spPr>
        <p:txBody>
          <a:bodyPr anchor="b">
            <a:noAutofit/>
          </a:bodyPr>
          <a:lstStyle>
            <a:lvl1pPr marL="0" indent="0" algn="ctr">
              <a:buNone/>
              <a:defRPr sz="5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Unit 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6362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83817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997682" y="3112899"/>
            <a:ext cx="2473070" cy="618014"/>
          </a:xfrm>
        </p:spPr>
        <p:txBody>
          <a:bodyPr anchor="b"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97683" y="4035477"/>
            <a:ext cx="4802013" cy="67210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84549" y="314482"/>
            <a:ext cx="2507456" cy="4318000"/>
          </a:xfrm>
        </p:spPr>
        <p:txBody>
          <a:bodyPr/>
          <a:lstStyle/>
          <a:p>
            <a:r>
              <a:rPr lang="en-US" dirty="0"/>
              <a:t>Drag picture to placeholder or click icon to add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1881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:p14="http://schemas.microsoft.com/office/powerpoint/2010/main" xmlns="" val="6177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67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 smtClean="0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 smtClean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7633" y="6369050"/>
            <a:ext cx="1324359" cy="29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sldNum="0"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 i="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None/>
        <a:defRPr sz="2800" kern="1200" baseline="0">
          <a:solidFill>
            <a:srgbClr val="000000"/>
          </a:solidFill>
          <a:latin typeface="Arial" charset="0"/>
          <a:ea typeface="Arial" charset="0"/>
          <a:cs typeface="Arial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  <a:solidFill>
            <a:srgbClr val="0066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rgbClr val="006600"/>
                </a:solidFill>
              </a:rPr>
              <a:t>© 2014 Cengage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Calibri" pitchFamily="34" charset="0"/>
        <a:buChar char="●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9"/>
          <p:cNvSpPr>
            <a:spLocks noGrp="1"/>
          </p:cNvSpPr>
          <p:nvPr>
            <p:ph type="title"/>
          </p:nvPr>
        </p:nvSpPr>
        <p:spPr>
          <a:xfrm>
            <a:off x="825525" y="702882"/>
            <a:ext cx="8021232" cy="1430718"/>
          </a:xfrm>
        </p:spPr>
        <p:txBody>
          <a:bodyPr/>
          <a:lstStyle/>
          <a:p>
            <a:pPr algn="l">
              <a:tabLst>
                <a:tab pos="898525" algn="l"/>
              </a:tabLst>
            </a:pPr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LESSON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solidFill>
                  <a:schemeClr val="bg1"/>
                </a:solidFill>
              </a:rPr>
              <a:t>5-3 Dishonored Checks and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	Electronic Banking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600" y="2057400"/>
            <a:ext cx="605089" cy="30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Learning Objectives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54228" y="2701490"/>
            <a:ext cx="708183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6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Complete recordkeeping for a dishonored check.</a:t>
            </a:r>
          </a:p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7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Journalize an electronic funds transfer.</a:t>
            </a:r>
          </a:p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8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Journalize a debit card transaction.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75444" y="722166"/>
            <a:ext cx="8393113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5-3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61202" y="1625342"/>
            <a:ext cx="8397036" cy="1148716"/>
          </a:xfrm>
        </p:spPr>
        <p:txBody>
          <a:bodyPr vert="horz" lIns="91440" tIns="45720" rIns="91440" bIns="45720" rtlCol="0">
            <a:normAutofit/>
          </a:bodyPr>
          <a:lstStyle/>
          <a:p>
            <a:pPr marL="385763" marR="0" indent="-3857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2.	</a:t>
            </a:r>
            <a:r>
              <a:rPr lang="en-US" dirty="0"/>
              <a:t>What account is credited when electronic funds transfer is used to pay cash on account?</a:t>
            </a:r>
          </a:p>
        </p:txBody>
      </p:sp>
      <p:sp>
        <p:nvSpPr>
          <p:cNvPr id="14" name="Content Placeholder 7"/>
          <p:cNvSpPr txBox="1">
            <a:spLocks/>
          </p:cNvSpPr>
          <p:nvPr/>
        </p:nvSpPr>
        <p:spPr>
          <a:xfrm>
            <a:off x="846113" y="3060594"/>
            <a:ext cx="7912126" cy="1435206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342900" lvl="0" indent="-342900">
              <a:lnSpc>
                <a:spcPct val="120000"/>
              </a:lnSpc>
              <a:spcAft>
                <a:spcPts val="600"/>
              </a:spcAft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Cash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10"/>
          <p:cNvSpPr txBox="1">
            <a:spLocks/>
          </p:cNvSpPr>
          <p:nvPr/>
        </p:nvSpPr>
        <p:spPr>
          <a:xfrm>
            <a:off x="7170357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10</a:t>
            </a:r>
          </a:p>
        </p:txBody>
      </p:sp>
      <p:sp>
        <p:nvSpPr>
          <p:cNvPr id="9" name="Flowchart: Delay 8"/>
          <p:cNvSpPr/>
          <p:nvPr/>
        </p:nvSpPr>
        <p:spPr>
          <a:xfrm rot="5400000">
            <a:off x="8284200" y="-410157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08557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5-3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75444" y="722166"/>
            <a:ext cx="8393113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5-3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</a:t>
            </a:r>
            <a:r>
              <a:rPr lang="en-US" sz="3200">
                <a:latin typeface="Arial" pitchFamily="34" charset="0"/>
                <a:cs typeface="Arial" pitchFamily="34" charset="0"/>
              </a:rPr>
              <a:t>Your Understanding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61202" y="1622871"/>
            <a:ext cx="8033657" cy="1127886"/>
          </a:xfrm>
        </p:spPr>
        <p:txBody>
          <a:bodyPr vert="horz" lIns="91440" tIns="45720" rIns="91440" bIns="45720" rtlCol="0">
            <a:normAutofit/>
          </a:bodyPr>
          <a:lstStyle/>
          <a:p>
            <a:pPr marL="385763" marR="0" indent="-385763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</a:rPr>
              <a:t>3.	</a:t>
            </a:r>
            <a:r>
              <a:rPr lang="en-US" dirty="0"/>
              <a:t>What account is credited when a debit card is used to purchase supplies?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846387" y="3060594"/>
            <a:ext cx="7911852" cy="1435206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342900" lvl="0" indent="-342900">
              <a:lnSpc>
                <a:spcPct val="120000"/>
              </a:lnSpc>
              <a:spcAft>
                <a:spcPts val="600"/>
              </a:spcAft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Cash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lide Number Placeholder 10"/>
          <p:cNvSpPr txBox="1">
            <a:spLocks/>
          </p:cNvSpPr>
          <p:nvPr/>
        </p:nvSpPr>
        <p:spPr>
          <a:xfrm>
            <a:off x="71628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11</a:t>
            </a:r>
          </a:p>
        </p:txBody>
      </p:sp>
      <p:sp>
        <p:nvSpPr>
          <p:cNvPr id="9" name="Flowchart: Delay 8"/>
          <p:cNvSpPr/>
          <p:nvPr/>
        </p:nvSpPr>
        <p:spPr>
          <a:xfrm rot="5400000">
            <a:off x="8284200" y="-410157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08557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5-3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5444" y="380240"/>
            <a:ext cx="8393113" cy="930274"/>
          </a:xfrm>
        </p:spPr>
        <p:txBody>
          <a:bodyPr>
            <a:noAutofit/>
          </a:bodyPr>
          <a:lstStyle/>
          <a:p>
            <a:r>
              <a:rPr lang="en-US" sz="3000" dirty="0"/>
              <a:t>Recording a Dishonored Check </a:t>
            </a:r>
            <a:br>
              <a:rPr lang="en-US" sz="3000" dirty="0"/>
            </a:br>
            <a:r>
              <a:rPr lang="en-US" sz="3000" dirty="0"/>
              <a:t>on a Check Stub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5"/>
          </p:nvPr>
        </p:nvSpPr>
        <p:spPr>
          <a:xfrm>
            <a:off x="436772" y="1709099"/>
            <a:ext cx="8321466" cy="2748916"/>
          </a:xfrm>
        </p:spPr>
        <p:txBody>
          <a:bodyPr/>
          <a:lstStyle/>
          <a:p>
            <a:pPr marL="400050" indent="-40005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 check that a bank refuses to pay is called </a:t>
            </a:r>
            <a:r>
              <a:rPr lang="en-US" dirty="0" smtClean="0"/>
              <a:t>a</a:t>
            </a:r>
            <a:br>
              <a:rPr lang="en-US" dirty="0" smtClean="0"/>
            </a:br>
            <a:r>
              <a:rPr lang="en-US" b="1" dirty="0" smtClean="0">
                <a:solidFill>
                  <a:srgbClr val="0070C0"/>
                </a:solidFill>
              </a:rPr>
              <a:t>dishonored </a:t>
            </a:r>
            <a:r>
              <a:rPr lang="en-US" b="1" dirty="0">
                <a:solidFill>
                  <a:srgbClr val="0070C0"/>
                </a:solidFill>
              </a:rPr>
              <a:t>check</a:t>
            </a:r>
            <a:r>
              <a:rPr lang="en-US" dirty="0"/>
              <a:t>. </a:t>
            </a:r>
          </a:p>
          <a:p>
            <a:pPr marL="400050" indent="-40005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 check dishonored by the bank because of insufficient funds in the account of the maker of the check is called a </a:t>
            </a:r>
            <a:r>
              <a:rPr lang="en-US" b="1" dirty="0">
                <a:solidFill>
                  <a:srgbClr val="0070C0"/>
                </a:solidFill>
              </a:rPr>
              <a:t>non-sufficient funds check</a:t>
            </a:r>
            <a:r>
              <a:rPr lang="en-US" dirty="0"/>
              <a:t>. </a:t>
            </a:r>
          </a:p>
          <a:p>
            <a:pPr marL="400050" indent="-400050"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 non-sufficient funds check is also known as </a:t>
            </a:r>
            <a:r>
              <a:rPr lang="en-US" dirty="0" smtClean="0"/>
              <a:t>an</a:t>
            </a:r>
            <a:br>
              <a:rPr lang="en-US" dirty="0" smtClean="0"/>
            </a:br>
            <a:r>
              <a:rPr lang="en-US" i="1" dirty="0" smtClean="0">
                <a:solidFill>
                  <a:srgbClr val="0070C0"/>
                </a:solidFill>
              </a:rPr>
              <a:t>NSF </a:t>
            </a:r>
            <a:r>
              <a:rPr lang="en-US" i="1" dirty="0">
                <a:solidFill>
                  <a:srgbClr val="0070C0"/>
                </a:solidFill>
              </a:rPr>
              <a:t>check</a:t>
            </a:r>
            <a:r>
              <a:rPr lang="en-US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LO6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2</a:t>
            </a:r>
          </a:p>
        </p:txBody>
      </p:sp>
      <p:sp>
        <p:nvSpPr>
          <p:cNvPr id="7" name="Flowchart: Delay 6"/>
          <p:cNvSpPr/>
          <p:nvPr/>
        </p:nvSpPr>
        <p:spPr>
          <a:xfrm rot="5400000">
            <a:off x="8284200" y="-410157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08557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5-3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itle 3"/>
          <p:cNvSpPr>
            <a:spLocks noGrp="1"/>
          </p:cNvSpPr>
          <p:nvPr>
            <p:ph type="title"/>
          </p:nvPr>
        </p:nvSpPr>
        <p:spPr>
          <a:xfrm>
            <a:off x="797322" y="380240"/>
            <a:ext cx="7549356" cy="930274"/>
          </a:xfrm>
        </p:spPr>
        <p:txBody>
          <a:bodyPr>
            <a:noAutofit/>
          </a:bodyPr>
          <a:lstStyle/>
          <a:p>
            <a:r>
              <a:rPr lang="en-US" sz="3000" dirty="0"/>
              <a:t>Recording a Dishonored Check </a:t>
            </a:r>
            <a:br>
              <a:rPr lang="en-US" sz="3000" dirty="0"/>
            </a:br>
            <a:r>
              <a:rPr lang="en-US" sz="3000" dirty="0"/>
              <a:t>on a Check Stub</a:t>
            </a:r>
          </a:p>
        </p:txBody>
      </p:sp>
      <p:pic>
        <p:nvPicPr>
          <p:cNvPr id="42" name="Picture 41" descr="Chapter 5_Page 1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1736226"/>
            <a:ext cx="2669885" cy="2743200"/>
          </a:xfrm>
          <a:prstGeom prst="rect">
            <a:avLst/>
          </a:prstGeom>
        </p:spPr>
      </p:pic>
      <p:sp>
        <p:nvSpPr>
          <p:cNvPr id="43" name="Rectangle 29"/>
          <p:cNvSpPr>
            <a:spLocks noChangeArrowheads="1"/>
          </p:cNvSpPr>
          <p:nvPr/>
        </p:nvSpPr>
        <p:spPr bwMode="auto">
          <a:xfrm>
            <a:off x="472952" y="4591428"/>
            <a:ext cx="68422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504D"/>
              </a:buClr>
              <a:buSzTx/>
              <a:buFontTx/>
              <a:buNone/>
              <a:tabLst>
                <a:tab pos="228600" algn="dec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	1.	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Dishonored Check 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under the heading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Other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</a:t>
            </a:r>
          </a:p>
        </p:txBody>
      </p:sp>
      <p:grpSp>
        <p:nvGrpSpPr>
          <p:cNvPr id="44" name="Group 15"/>
          <p:cNvGrpSpPr/>
          <p:nvPr/>
        </p:nvGrpSpPr>
        <p:grpSpPr>
          <a:xfrm>
            <a:off x="2743200" y="3488826"/>
            <a:ext cx="990600" cy="441960"/>
            <a:chOff x="3291840" y="3352800"/>
            <a:chExt cx="990600" cy="441960"/>
          </a:xfrm>
        </p:grpSpPr>
        <p:cxnSp>
          <p:nvCxnSpPr>
            <p:cNvPr id="45" name="Straight Arrow Connector 44"/>
            <p:cNvCxnSpPr/>
            <p:nvPr/>
          </p:nvCxnSpPr>
          <p:spPr>
            <a:xfrm flipV="1">
              <a:off x="3429000" y="3352800"/>
              <a:ext cx="853440" cy="3048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46" name="Rectangle 7"/>
            <p:cNvSpPr>
              <a:spLocks noChangeArrowheads="1"/>
            </p:cNvSpPr>
            <p:nvPr/>
          </p:nvSpPr>
          <p:spPr bwMode="auto">
            <a:xfrm>
              <a:off x="3291840" y="3429000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47" name="Group 18"/>
          <p:cNvGrpSpPr/>
          <p:nvPr/>
        </p:nvGrpSpPr>
        <p:grpSpPr>
          <a:xfrm>
            <a:off x="5715000" y="2879226"/>
            <a:ext cx="1066800" cy="838200"/>
            <a:chOff x="3108960" y="3429000"/>
            <a:chExt cx="1066800" cy="838200"/>
          </a:xfrm>
        </p:grpSpPr>
        <p:cxnSp>
          <p:nvCxnSpPr>
            <p:cNvPr id="48" name="Straight Arrow Connector 47"/>
            <p:cNvCxnSpPr/>
            <p:nvPr/>
          </p:nvCxnSpPr>
          <p:spPr>
            <a:xfrm flipH="1">
              <a:off x="3108960" y="3581400"/>
              <a:ext cx="853440" cy="68580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49" name="Rectangle 7"/>
            <p:cNvSpPr>
              <a:spLocks noChangeArrowheads="1"/>
            </p:cNvSpPr>
            <p:nvPr/>
          </p:nvSpPr>
          <p:spPr bwMode="auto">
            <a:xfrm>
              <a:off x="3810000" y="3429000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</p:grpSp>
      <p:grpSp>
        <p:nvGrpSpPr>
          <p:cNvPr id="50" name="Group 21"/>
          <p:cNvGrpSpPr/>
          <p:nvPr/>
        </p:nvGrpSpPr>
        <p:grpSpPr>
          <a:xfrm>
            <a:off x="5730240" y="3765051"/>
            <a:ext cx="1051560" cy="365760"/>
            <a:chOff x="3124200" y="3400425"/>
            <a:chExt cx="1051560" cy="365760"/>
          </a:xfrm>
        </p:grpSpPr>
        <p:cxnSp>
          <p:nvCxnSpPr>
            <p:cNvPr id="51" name="Straight Arrow Connector 50"/>
            <p:cNvCxnSpPr/>
            <p:nvPr/>
          </p:nvCxnSpPr>
          <p:spPr>
            <a:xfrm flipH="1">
              <a:off x="3124200" y="3581400"/>
              <a:ext cx="838200" cy="0"/>
            </a:xfrm>
            <a:prstGeom prst="straightConnector1">
              <a:avLst/>
            </a:prstGeom>
            <a:noFill/>
            <a:ln w="38100" cap="flat" cmpd="sng" algn="ctr">
              <a:solidFill>
                <a:srgbClr val="00B0F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52" name="Rectangle 7"/>
            <p:cNvSpPr>
              <a:spLocks noChangeArrowheads="1"/>
            </p:cNvSpPr>
            <p:nvPr/>
          </p:nvSpPr>
          <p:spPr bwMode="auto">
            <a:xfrm>
              <a:off x="3810000" y="3400425"/>
              <a:ext cx="365760" cy="365760"/>
            </a:xfrm>
            <a:prstGeom prst="ellipse">
              <a:avLst/>
            </a:prstGeom>
            <a:gradFill rotWithShape="1">
              <a:gsLst>
                <a:gs pos="0">
                  <a:srgbClr val="FF0000"/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 anchorCtr="1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</p:grpSp>
      <p:sp>
        <p:nvSpPr>
          <p:cNvPr id="53" name="Rectangle 28"/>
          <p:cNvSpPr>
            <a:spLocks noChangeArrowheads="1"/>
          </p:cNvSpPr>
          <p:nvPr/>
        </p:nvSpPr>
        <p:spPr bwMode="auto">
          <a:xfrm>
            <a:off x="472952" y="5638800"/>
            <a:ext cx="77566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504D"/>
              </a:buClr>
              <a:buSzTx/>
              <a:buFontTx/>
              <a:buNone/>
              <a:tabLst>
                <a:tab pos="228600" algn="dec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	3.	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Calculate and record the new subtotal. </a:t>
            </a:r>
          </a:p>
        </p:txBody>
      </p:sp>
      <p:sp>
        <p:nvSpPr>
          <p:cNvPr id="54" name="Rectangle 30"/>
          <p:cNvSpPr>
            <a:spLocks noChangeArrowheads="1"/>
          </p:cNvSpPr>
          <p:nvPr/>
        </p:nvSpPr>
        <p:spPr bwMode="auto">
          <a:xfrm>
            <a:off x="472952" y="4989141"/>
            <a:ext cx="78737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504D"/>
              </a:buClr>
              <a:buSzTx/>
              <a:buFontTx/>
              <a:buNone/>
              <a:tabLst>
                <a:tab pos="228600" algn="dec"/>
              </a:tabLst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	2.	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total of the dishonored check in the amount column. This is the amount of the dishonored check plus the service fee.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LO6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3</a:t>
            </a:r>
          </a:p>
        </p:txBody>
      </p:sp>
      <p:sp>
        <p:nvSpPr>
          <p:cNvPr id="18" name="Flowchart: Delay 17"/>
          <p:cNvSpPr/>
          <p:nvPr/>
        </p:nvSpPr>
        <p:spPr>
          <a:xfrm rot="5400000">
            <a:off x="8284200" y="-410157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008557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5-3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utoUpdateAnimBg="0"/>
      <p:bldP spid="53" grpId="0" autoUpdateAnimBg="0"/>
      <p:bldP spid="5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3252"/>
            <a:ext cx="7886700" cy="672105"/>
          </a:xfrm>
        </p:spPr>
        <p:txBody>
          <a:bodyPr/>
          <a:lstStyle/>
          <a:p>
            <a:r>
              <a:rPr lang="en-US" sz="3000" dirty="0"/>
              <a:t>Journalizing a Dishonored Check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LO6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Flowchart: Delay 47"/>
          <p:cNvSpPr/>
          <p:nvPr/>
        </p:nvSpPr>
        <p:spPr>
          <a:xfrm rot="5400000">
            <a:off x="8284200" y="-410157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008557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5-3</a:t>
            </a:r>
          </a:p>
        </p:txBody>
      </p:sp>
      <p:grpSp>
        <p:nvGrpSpPr>
          <p:cNvPr id="129" name="Group 128"/>
          <p:cNvGrpSpPr/>
          <p:nvPr/>
        </p:nvGrpSpPr>
        <p:grpSpPr>
          <a:xfrm>
            <a:off x="5486400" y="1524000"/>
            <a:ext cx="3505198" cy="653534"/>
            <a:chOff x="5580060" y="1737360"/>
            <a:chExt cx="2355613" cy="653534"/>
          </a:xfrm>
        </p:grpSpPr>
        <p:sp>
          <p:nvSpPr>
            <p:cNvPr id="130" name="Rectangle 129"/>
            <p:cNvSpPr/>
            <p:nvPr/>
          </p:nvSpPr>
          <p:spPr>
            <a:xfrm>
              <a:off x="5580060" y="2025134"/>
              <a:ext cx="1264461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225.00</a:t>
              </a:r>
            </a:p>
          </p:txBody>
        </p:sp>
        <p:grpSp>
          <p:nvGrpSpPr>
            <p:cNvPr id="131" name="Group 53"/>
            <p:cNvGrpSpPr/>
            <p:nvPr/>
          </p:nvGrpSpPr>
          <p:grpSpPr>
            <a:xfrm>
              <a:off x="5755851" y="1737360"/>
              <a:ext cx="2179822" cy="584775"/>
              <a:chOff x="5755851" y="1737360"/>
              <a:chExt cx="2179822" cy="584775"/>
            </a:xfrm>
          </p:grpSpPr>
          <p:sp>
            <p:nvSpPr>
              <p:cNvPr id="132" name="Rectangle 131"/>
              <p:cNvSpPr/>
              <p:nvPr/>
            </p:nvSpPr>
            <p:spPr>
              <a:xfrm>
                <a:off x="5755851" y="1737360"/>
                <a:ext cx="2179822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Accts. Rec.—Valley Landscaping</a:t>
                </a:r>
              </a:p>
            </p:txBody>
          </p:sp>
          <p:cxnSp>
            <p:nvCxnSpPr>
              <p:cNvPr id="133" name="Straight Connector 132"/>
              <p:cNvCxnSpPr/>
              <p:nvPr/>
            </p:nvCxnSpPr>
            <p:spPr>
              <a:xfrm flipH="1">
                <a:off x="5755853" y="2028706"/>
                <a:ext cx="2109506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6810606" y="2028706"/>
                <a:ext cx="0" cy="27432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</p:grpSp>
      <p:grpSp>
        <p:nvGrpSpPr>
          <p:cNvPr id="135" name="Group 134"/>
          <p:cNvGrpSpPr/>
          <p:nvPr/>
        </p:nvGrpSpPr>
        <p:grpSpPr>
          <a:xfrm>
            <a:off x="6156960" y="2133600"/>
            <a:ext cx="2834640" cy="641866"/>
            <a:chOff x="5908249" y="2743200"/>
            <a:chExt cx="2834640" cy="641866"/>
          </a:xfrm>
        </p:grpSpPr>
        <p:grpSp>
          <p:nvGrpSpPr>
            <p:cNvPr id="136" name="Group 55"/>
            <p:cNvGrpSpPr/>
            <p:nvPr/>
          </p:nvGrpSpPr>
          <p:grpSpPr>
            <a:xfrm>
              <a:off x="5908249" y="2743200"/>
              <a:ext cx="2834640" cy="550426"/>
              <a:chOff x="5908249" y="2743200"/>
              <a:chExt cx="2834640" cy="550426"/>
            </a:xfrm>
          </p:grpSpPr>
          <p:sp>
            <p:nvSpPr>
              <p:cNvPr id="138" name="Rectangle 137"/>
              <p:cNvSpPr/>
              <p:nvPr/>
            </p:nvSpPr>
            <p:spPr>
              <a:xfrm>
                <a:off x="5908249" y="2743200"/>
                <a:ext cx="283464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Cash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39" name="Straight Connector 138"/>
              <p:cNvCxnSpPr/>
              <p:nvPr/>
            </p:nvCxnSpPr>
            <p:spPr>
              <a:xfrm flipH="1">
                <a:off x="5908249" y="3019306"/>
                <a:ext cx="27432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40" name="Straight Connector 139"/>
              <p:cNvCxnSpPr/>
              <p:nvPr/>
            </p:nvCxnSpPr>
            <p:spPr>
              <a:xfrm>
                <a:off x="7279849" y="3019306"/>
                <a:ext cx="0" cy="27432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sp>
          <p:nvSpPr>
            <p:cNvPr id="137" name="Rectangle 136"/>
            <p:cNvSpPr/>
            <p:nvPr/>
          </p:nvSpPr>
          <p:spPr>
            <a:xfrm>
              <a:off x="7356049" y="3019306"/>
              <a:ext cx="1264460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225.00</a:t>
              </a:r>
            </a:p>
          </p:txBody>
        </p:sp>
      </p:grpSp>
      <p:sp>
        <p:nvSpPr>
          <p:cNvPr id="141" name="Down Arrow 140"/>
          <p:cNvSpPr/>
          <p:nvPr/>
        </p:nvSpPr>
        <p:spPr>
          <a:xfrm>
            <a:off x="7711440" y="2438400"/>
            <a:ext cx="274320" cy="27432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2" name="Up Arrow 141"/>
          <p:cNvSpPr/>
          <p:nvPr/>
        </p:nvSpPr>
        <p:spPr>
          <a:xfrm>
            <a:off x="6172200" y="1844040"/>
            <a:ext cx="274320" cy="274320"/>
          </a:xfrm>
          <a:prstGeom prst="up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381000" y="1404491"/>
            <a:ext cx="5105400" cy="1077218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10800000" scaled="1"/>
            <a:tileRect/>
          </a:gradFill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August 29.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Received notice from the bank of a dishonored check from Valley Landscaping, $185.00, plus $40.00 fee; total, $225.00. Memorandum No. 52. </a:t>
            </a:r>
          </a:p>
        </p:txBody>
      </p:sp>
      <p:pic>
        <p:nvPicPr>
          <p:cNvPr id="144" name="Picture 143" descr="C21SE_GJ-005-Page 136-General Jour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199" y="2971800"/>
            <a:ext cx="6380421" cy="1447800"/>
          </a:xfrm>
          <a:prstGeom prst="rect">
            <a:avLst/>
          </a:prstGeom>
        </p:spPr>
      </p:pic>
      <p:sp>
        <p:nvSpPr>
          <p:cNvPr id="145" name="Rectangle 29"/>
          <p:cNvSpPr>
            <a:spLocks noChangeArrowheads="1"/>
          </p:cNvSpPr>
          <p:nvPr/>
        </p:nvSpPr>
        <p:spPr bwMode="auto">
          <a:xfrm>
            <a:off x="548640" y="4820543"/>
            <a:ext cx="76809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marR="0" lvl="0" indent="-3476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2.	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title of the account to be debited in the Account Title column. Record the amount debited in the Debit column.</a:t>
            </a:r>
          </a:p>
        </p:txBody>
      </p:sp>
      <p:sp>
        <p:nvSpPr>
          <p:cNvPr id="146" name="Rectangle 27"/>
          <p:cNvSpPr>
            <a:spLocks noChangeArrowheads="1"/>
          </p:cNvSpPr>
          <p:nvPr/>
        </p:nvSpPr>
        <p:spPr bwMode="auto">
          <a:xfrm>
            <a:off x="548640" y="4507468"/>
            <a:ext cx="822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504D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1.	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date in the Date column.</a:t>
            </a:r>
          </a:p>
        </p:txBody>
      </p:sp>
      <p:sp>
        <p:nvSpPr>
          <p:cNvPr id="147" name="Rectangle 30"/>
          <p:cNvSpPr>
            <a:spLocks noChangeArrowheads="1"/>
          </p:cNvSpPr>
          <p:nvPr/>
        </p:nvSpPr>
        <p:spPr bwMode="auto">
          <a:xfrm>
            <a:off x="548640" y="5410617"/>
            <a:ext cx="76809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marR="0" lvl="0" indent="-3476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3.	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On the next line, indented, write the title of the amount credited in the Account Title column. Write the credit amount in the Credit column.</a:t>
            </a:r>
          </a:p>
        </p:txBody>
      </p:sp>
      <p:sp>
        <p:nvSpPr>
          <p:cNvPr id="148" name="Rectangle 30"/>
          <p:cNvSpPr>
            <a:spLocks noChangeArrowheads="1"/>
          </p:cNvSpPr>
          <p:nvPr/>
        </p:nvSpPr>
        <p:spPr bwMode="auto">
          <a:xfrm>
            <a:off x="548640" y="6000690"/>
            <a:ext cx="76809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marR="0" lvl="0" indent="-3476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4.	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source document number in the Doc. No. column.</a:t>
            </a:r>
          </a:p>
        </p:txBody>
      </p:sp>
      <p:grpSp>
        <p:nvGrpSpPr>
          <p:cNvPr id="149" name="Group 148"/>
          <p:cNvGrpSpPr/>
          <p:nvPr/>
        </p:nvGrpSpPr>
        <p:grpSpPr>
          <a:xfrm>
            <a:off x="914400" y="2581275"/>
            <a:ext cx="1273628" cy="1350645"/>
            <a:chOff x="1012372" y="2819400"/>
            <a:chExt cx="1273628" cy="1350645"/>
          </a:xfrm>
        </p:grpSpPr>
        <p:grpSp>
          <p:nvGrpSpPr>
            <p:cNvPr id="150" name="Group 51"/>
            <p:cNvGrpSpPr/>
            <p:nvPr/>
          </p:nvGrpSpPr>
          <p:grpSpPr>
            <a:xfrm>
              <a:off x="1012372" y="2819400"/>
              <a:ext cx="365760" cy="1350645"/>
              <a:chOff x="1088572" y="2438400"/>
              <a:chExt cx="365760" cy="1350645"/>
            </a:xfrm>
          </p:grpSpPr>
          <p:cxnSp>
            <p:nvCxnSpPr>
              <p:cNvPr id="152" name="Straight Arrow Connector 151"/>
              <p:cNvCxnSpPr/>
              <p:nvPr/>
            </p:nvCxnSpPr>
            <p:spPr>
              <a:xfrm>
                <a:off x="1273630" y="2600325"/>
                <a:ext cx="0" cy="118872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53" name="Rectangle 7"/>
              <p:cNvSpPr>
                <a:spLocks noChangeArrowheads="1"/>
              </p:cNvSpPr>
              <p:nvPr/>
            </p:nvSpPr>
            <p:spPr bwMode="auto">
              <a:xfrm>
                <a:off x="1088572" y="24384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1</a:t>
                </a:r>
              </a:p>
            </p:txBody>
          </p:sp>
        </p:grpSp>
        <p:sp>
          <p:nvSpPr>
            <p:cNvPr id="151" name="Rectangle 150"/>
            <p:cNvSpPr/>
            <p:nvPr/>
          </p:nvSpPr>
          <p:spPr>
            <a:xfrm>
              <a:off x="1371600" y="2819400"/>
              <a:ext cx="914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rPr>
                <a:t>Date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4343400" y="2581275"/>
            <a:ext cx="2476500" cy="1381125"/>
            <a:chOff x="4146097" y="2819400"/>
            <a:chExt cx="2476500" cy="1381125"/>
          </a:xfrm>
        </p:grpSpPr>
        <p:grpSp>
          <p:nvGrpSpPr>
            <p:cNvPr id="155" name="Group 54"/>
            <p:cNvGrpSpPr/>
            <p:nvPr/>
          </p:nvGrpSpPr>
          <p:grpSpPr>
            <a:xfrm>
              <a:off x="4146097" y="2819400"/>
              <a:ext cx="451485" cy="1381125"/>
              <a:chOff x="4146097" y="3048000"/>
              <a:chExt cx="451485" cy="1381125"/>
            </a:xfrm>
          </p:grpSpPr>
          <p:sp>
            <p:nvSpPr>
              <p:cNvPr id="157" name="Line 20"/>
              <p:cNvSpPr>
                <a:spLocks noChangeShapeType="1"/>
              </p:cNvSpPr>
              <p:nvPr/>
            </p:nvSpPr>
            <p:spPr bwMode="auto">
              <a:xfrm flipV="1">
                <a:off x="4146097" y="3209925"/>
                <a:ext cx="274320" cy="12192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58" name="Rectangle 9"/>
              <p:cNvSpPr>
                <a:spLocks noChangeArrowheads="1"/>
              </p:cNvSpPr>
              <p:nvPr/>
            </p:nvSpPr>
            <p:spPr bwMode="auto">
              <a:xfrm>
                <a:off x="4231822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4</a:t>
                </a:r>
              </a:p>
            </p:txBody>
          </p:sp>
        </p:grpSp>
        <p:sp>
          <p:nvSpPr>
            <p:cNvPr id="156" name="Rectangle 155"/>
            <p:cNvSpPr/>
            <p:nvPr/>
          </p:nvSpPr>
          <p:spPr>
            <a:xfrm>
              <a:off x="4565197" y="2819400"/>
              <a:ext cx="2057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</a:rPr>
                <a:t>Source Document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1857375" y="2578554"/>
            <a:ext cx="3352800" cy="1383846"/>
            <a:chOff x="4267200" y="4702629"/>
            <a:chExt cx="3352800" cy="1383846"/>
          </a:xfrm>
        </p:grpSpPr>
        <p:sp>
          <p:nvSpPr>
            <p:cNvPr id="160" name="Line 20"/>
            <p:cNvSpPr>
              <a:spLocks noChangeShapeType="1"/>
            </p:cNvSpPr>
            <p:nvPr/>
          </p:nvSpPr>
          <p:spPr bwMode="auto">
            <a:xfrm flipH="1" flipV="1">
              <a:off x="5334000" y="4886325"/>
              <a:ext cx="2286000" cy="120015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Line 20"/>
            <p:cNvSpPr>
              <a:spLocks noChangeShapeType="1"/>
            </p:cNvSpPr>
            <p:nvPr/>
          </p:nvSpPr>
          <p:spPr bwMode="auto">
            <a:xfrm flipV="1">
              <a:off x="4267200" y="4876798"/>
              <a:ext cx="1066800" cy="1209676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62" name="Group 58"/>
            <p:cNvGrpSpPr/>
            <p:nvPr/>
          </p:nvGrpSpPr>
          <p:grpSpPr>
            <a:xfrm>
              <a:off x="5181600" y="4702629"/>
              <a:ext cx="1295400" cy="369332"/>
              <a:chOff x="4267200" y="4419600"/>
              <a:chExt cx="1295400" cy="369332"/>
            </a:xfrm>
          </p:grpSpPr>
          <p:sp>
            <p:nvSpPr>
              <p:cNvPr id="163" name="Rectangle 162"/>
              <p:cNvSpPr/>
              <p:nvPr/>
            </p:nvSpPr>
            <p:spPr>
              <a:xfrm>
                <a:off x="4648200" y="4419600"/>
                <a:ext cx="914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</a:rPr>
                  <a:t>Debit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64" name="Rectangle 10"/>
              <p:cNvSpPr>
                <a:spLocks noChangeArrowheads="1"/>
              </p:cNvSpPr>
              <p:nvPr/>
            </p:nvSpPr>
            <p:spPr bwMode="auto">
              <a:xfrm>
                <a:off x="4267200" y="44196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rPr>
                  <a:t>2</a:t>
                </a:r>
              </a:p>
            </p:txBody>
          </p:sp>
        </p:grpSp>
      </p:grpSp>
      <p:grpSp>
        <p:nvGrpSpPr>
          <p:cNvPr id="165" name="Group 164"/>
          <p:cNvGrpSpPr/>
          <p:nvPr/>
        </p:nvGrpSpPr>
        <p:grpSpPr>
          <a:xfrm>
            <a:off x="1819275" y="4219575"/>
            <a:ext cx="4838700" cy="521732"/>
            <a:chOff x="1819275" y="4219575"/>
            <a:chExt cx="4838700" cy="521732"/>
          </a:xfrm>
        </p:grpSpPr>
        <p:sp>
          <p:nvSpPr>
            <p:cNvPr id="166" name="Line 20"/>
            <p:cNvSpPr>
              <a:spLocks noChangeShapeType="1"/>
            </p:cNvSpPr>
            <p:nvPr/>
          </p:nvSpPr>
          <p:spPr bwMode="auto">
            <a:xfrm>
              <a:off x="1819275" y="4238623"/>
              <a:ext cx="3810001" cy="36576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167" name="Group 48"/>
            <p:cNvGrpSpPr/>
            <p:nvPr/>
          </p:nvGrpSpPr>
          <p:grpSpPr>
            <a:xfrm>
              <a:off x="5438775" y="4219575"/>
              <a:ext cx="1219200" cy="521732"/>
              <a:chOff x="7543800" y="4495800"/>
              <a:chExt cx="1219200" cy="521732"/>
            </a:xfrm>
          </p:grpSpPr>
          <p:grpSp>
            <p:nvGrpSpPr>
              <p:cNvPr id="168" name="Group 60"/>
              <p:cNvGrpSpPr/>
              <p:nvPr/>
            </p:nvGrpSpPr>
            <p:grpSpPr>
              <a:xfrm>
                <a:off x="7543800" y="4495800"/>
                <a:ext cx="609600" cy="518160"/>
                <a:chOff x="4800600" y="4191000"/>
                <a:chExt cx="609600" cy="518160"/>
              </a:xfrm>
            </p:grpSpPr>
            <p:sp>
              <p:nvSpPr>
                <p:cNvPr id="175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5029200" y="4191000"/>
                  <a:ext cx="381000" cy="381000"/>
                </a:xfrm>
                <a:prstGeom prst="line">
                  <a:avLst/>
                </a:prstGeom>
                <a:noFill/>
                <a:ln w="38100">
                  <a:solidFill>
                    <a:srgbClr val="00B0F0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76" name="Rectangle 9"/>
                <p:cNvSpPr>
                  <a:spLocks noChangeArrowheads="1"/>
                </p:cNvSpPr>
                <p:nvPr/>
              </p:nvSpPr>
              <p:spPr bwMode="auto">
                <a:xfrm>
                  <a:off x="4800600" y="4343400"/>
                  <a:ext cx="365760" cy="36576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80000">
                      <a:srgbClr val="C0504D">
                        <a:shade val="93000"/>
                        <a:satMod val="130000"/>
                      </a:srgbClr>
                    </a:gs>
                    <a:gs pos="100000">
                      <a:srgbClr val="C0504D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lIns="0" tIns="0" rIns="0" bIns="0" rtlCol="0" anchor="ctr" anchorCtr="1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3</a:t>
                  </a:r>
                </a:p>
              </p:txBody>
            </p:sp>
          </p:grpSp>
          <p:sp>
            <p:nvSpPr>
              <p:cNvPr id="169" name="Rectangle 168"/>
              <p:cNvSpPr/>
              <p:nvPr/>
            </p:nvSpPr>
            <p:spPr>
              <a:xfrm>
                <a:off x="7924800" y="4648200"/>
                <a:ext cx="838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</a:rPr>
                  <a:t>Credit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50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4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6198"/>
              </a:solidFill>
              <a:effectLst/>
              <a:uLnTx/>
              <a:uFillTx/>
              <a:latin typeface="Arial" pitchFamily="34" charset="0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  <p:bldP spid="145" grpId="0" autoUpdateAnimBg="0"/>
      <p:bldP spid="146" grpId="0" autoUpdateAnimBg="0"/>
      <p:bldP spid="147" grpId="0" autoUpdateAnimBg="0"/>
      <p:bldP spid="14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3911"/>
            <a:ext cx="7886700" cy="930274"/>
          </a:xfrm>
        </p:spPr>
        <p:txBody>
          <a:bodyPr/>
          <a:lstStyle/>
          <a:p>
            <a:r>
              <a:rPr lang="en-US" sz="3000" dirty="0"/>
              <a:t>Journalizing an Electronic Funds Transfer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type="body" sz="quarter" idx="15"/>
          </p:nvPr>
        </p:nvSpPr>
        <p:spPr>
          <a:xfrm>
            <a:off x="436772" y="1707258"/>
            <a:ext cx="8321466" cy="1224916"/>
          </a:xfrm>
        </p:spPr>
        <p:txBody>
          <a:bodyPr/>
          <a:lstStyle/>
          <a:p>
            <a:pPr marL="400050" indent="-400050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 computerized cash payments system that transfers funds without the use of checks, currency, or other paper documents is called </a:t>
            </a:r>
            <a:r>
              <a:rPr lang="en-US" b="1" dirty="0">
                <a:solidFill>
                  <a:srgbClr val="0070C0"/>
                </a:solidFill>
              </a:rPr>
              <a:t>electronic funds transfer </a:t>
            </a:r>
            <a:r>
              <a:rPr lang="en-US" dirty="0"/>
              <a:t>(EFT).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LO7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5</a:t>
            </a:r>
          </a:p>
        </p:txBody>
      </p:sp>
      <p:sp>
        <p:nvSpPr>
          <p:cNvPr id="6" name="Flowchart: Delay 5"/>
          <p:cNvSpPr/>
          <p:nvPr/>
        </p:nvSpPr>
        <p:spPr>
          <a:xfrm rot="5400000">
            <a:off x="8284200" y="-410157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08557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5-3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628650" y="783911"/>
            <a:ext cx="7886700" cy="930274"/>
          </a:xfrm>
        </p:spPr>
        <p:txBody>
          <a:bodyPr/>
          <a:lstStyle/>
          <a:p>
            <a:r>
              <a:rPr lang="en-US" sz="3000" dirty="0">
                <a:latin typeface="Arial" pitchFamily="34" charset="0"/>
                <a:cs typeface="Arial" pitchFamily="34" charset="0"/>
              </a:rPr>
              <a:t>Journalizing an Electronic Funds Transfer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LO7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6</a:t>
            </a:r>
          </a:p>
        </p:txBody>
      </p:sp>
      <p:sp>
        <p:nvSpPr>
          <p:cNvPr id="50" name="Flowchart: Delay 49"/>
          <p:cNvSpPr/>
          <p:nvPr/>
        </p:nvSpPr>
        <p:spPr>
          <a:xfrm rot="5400000">
            <a:off x="8284200" y="-410157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008557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5-3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4876800" y="1383030"/>
            <a:ext cx="3886200" cy="703064"/>
            <a:chOff x="5184349" y="1687830"/>
            <a:chExt cx="3886200" cy="703064"/>
          </a:xfrm>
        </p:grpSpPr>
        <p:sp>
          <p:nvSpPr>
            <p:cNvPr id="126" name="Rectangle 125"/>
            <p:cNvSpPr/>
            <p:nvPr/>
          </p:nvSpPr>
          <p:spPr>
            <a:xfrm>
              <a:off x="5862989" y="2025134"/>
              <a:ext cx="1264460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380.00</a:t>
              </a:r>
            </a:p>
          </p:txBody>
        </p:sp>
        <p:grpSp>
          <p:nvGrpSpPr>
            <p:cNvPr id="127" name="Group 53"/>
            <p:cNvGrpSpPr/>
            <p:nvPr/>
          </p:nvGrpSpPr>
          <p:grpSpPr>
            <a:xfrm>
              <a:off x="5184349" y="1687830"/>
              <a:ext cx="3886200" cy="615196"/>
              <a:chOff x="5184349" y="1687830"/>
              <a:chExt cx="3886200" cy="615196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5184349" y="1687830"/>
                <a:ext cx="38862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Accts. </a:t>
                </a:r>
                <a:r>
                  <a:rPr kumimoji="0" lang="en-US" sz="1600" b="0" i="0" u="none" strike="noStrike" kern="0" cap="none" spc="0" normalizeH="0" baseline="0" noProof="0" dirty="0" err="1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Pay.—Murniak</a:t>
                </a: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 Enterprises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29" name="Straight Connector 128"/>
              <p:cNvCxnSpPr/>
              <p:nvPr/>
            </p:nvCxnSpPr>
            <p:spPr>
              <a:xfrm flipH="1">
                <a:off x="5755849" y="2028706"/>
                <a:ext cx="27432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7127449" y="2028706"/>
                <a:ext cx="0" cy="27432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</p:grpSp>
      <p:grpSp>
        <p:nvGrpSpPr>
          <p:cNvPr id="131" name="Group 130"/>
          <p:cNvGrpSpPr/>
          <p:nvPr/>
        </p:nvGrpSpPr>
        <p:grpSpPr>
          <a:xfrm>
            <a:off x="5372100" y="2057400"/>
            <a:ext cx="2902760" cy="641866"/>
            <a:chOff x="5679649" y="2743200"/>
            <a:chExt cx="2902760" cy="641866"/>
          </a:xfrm>
        </p:grpSpPr>
        <p:grpSp>
          <p:nvGrpSpPr>
            <p:cNvPr id="132" name="Group 55"/>
            <p:cNvGrpSpPr/>
            <p:nvPr/>
          </p:nvGrpSpPr>
          <p:grpSpPr>
            <a:xfrm>
              <a:off x="5679649" y="2743200"/>
              <a:ext cx="2871269" cy="550426"/>
              <a:chOff x="5679649" y="2743200"/>
              <a:chExt cx="2871269" cy="550426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5679649" y="2743200"/>
                <a:ext cx="2871269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Cash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35" name="Straight Connector 134"/>
              <p:cNvCxnSpPr/>
              <p:nvPr/>
            </p:nvCxnSpPr>
            <p:spPr>
              <a:xfrm flipH="1">
                <a:off x="5755849" y="3019306"/>
                <a:ext cx="27432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7127449" y="3019306"/>
                <a:ext cx="0" cy="27432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sp>
          <p:nvSpPr>
            <p:cNvPr id="133" name="Rectangle 132"/>
            <p:cNvSpPr/>
            <p:nvPr/>
          </p:nvSpPr>
          <p:spPr>
            <a:xfrm>
              <a:off x="7317949" y="3019306"/>
              <a:ext cx="1264460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380.00</a:t>
              </a:r>
            </a:p>
          </p:txBody>
        </p:sp>
      </p:grpSp>
      <p:sp>
        <p:nvSpPr>
          <p:cNvPr id="137" name="Down Arrow 136"/>
          <p:cNvSpPr/>
          <p:nvPr/>
        </p:nvSpPr>
        <p:spPr>
          <a:xfrm>
            <a:off x="6855251" y="2362200"/>
            <a:ext cx="274320" cy="27432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Up Arrow 137"/>
          <p:cNvSpPr/>
          <p:nvPr/>
        </p:nvSpPr>
        <p:spPr>
          <a:xfrm flipV="1">
            <a:off x="5498891" y="1752600"/>
            <a:ext cx="274320" cy="274320"/>
          </a:xfrm>
          <a:prstGeom prst="up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381000" y="1540133"/>
            <a:ext cx="4495800" cy="830997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10800000" scaled="1"/>
            <a:tileRect/>
          </a:gradFill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June 5.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Paid cash on account to 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Murniak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Enterprises, $380.00, using </a:t>
            </a:r>
            <a:r>
              <a:rPr kumimoji="0" lang="en-US" sz="16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EFT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 Memorandum No. 18.</a:t>
            </a:r>
          </a:p>
        </p:txBody>
      </p:sp>
      <p:pic>
        <p:nvPicPr>
          <p:cNvPr id="140" name="Picture 139" descr="C21SE_GJ-005-Page 137-General Jour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895600"/>
            <a:ext cx="6858000" cy="1540918"/>
          </a:xfrm>
          <a:prstGeom prst="rect">
            <a:avLst/>
          </a:prstGeom>
        </p:spPr>
      </p:pic>
      <p:sp>
        <p:nvSpPr>
          <p:cNvPr id="141" name="Rectangle 29"/>
          <p:cNvSpPr>
            <a:spLocks noChangeArrowheads="1"/>
          </p:cNvSpPr>
          <p:nvPr/>
        </p:nvSpPr>
        <p:spPr bwMode="auto">
          <a:xfrm>
            <a:off x="548640" y="4820543"/>
            <a:ext cx="76809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marR="0" lvl="0" indent="-3476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2.	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title of the account to be debited in the Account Title column. Record the amount debited in the Debit column.</a:t>
            </a:r>
          </a:p>
        </p:txBody>
      </p:sp>
      <p:sp>
        <p:nvSpPr>
          <p:cNvPr id="142" name="Rectangle 30"/>
          <p:cNvSpPr>
            <a:spLocks noChangeArrowheads="1"/>
          </p:cNvSpPr>
          <p:nvPr/>
        </p:nvSpPr>
        <p:spPr bwMode="auto">
          <a:xfrm>
            <a:off x="548640" y="5410617"/>
            <a:ext cx="76809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marR="0" lvl="0" indent="-3476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3.	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On the next line, indented, write the title of the amount credited in the Account Title column. Write the credit amount in the Credit column.</a:t>
            </a:r>
          </a:p>
        </p:txBody>
      </p:sp>
      <p:sp>
        <p:nvSpPr>
          <p:cNvPr id="143" name="Rectangle 30"/>
          <p:cNvSpPr>
            <a:spLocks noChangeArrowheads="1"/>
          </p:cNvSpPr>
          <p:nvPr/>
        </p:nvSpPr>
        <p:spPr bwMode="auto">
          <a:xfrm>
            <a:off x="548640" y="6000690"/>
            <a:ext cx="768096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marR="0" lvl="0" indent="-3476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4.	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source document number in the Doc. No. column.</a:t>
            </a:r>
          </a:p>
        </p:txBody>
      </p:sp>
      <p:grpSp>
        <p:nvGrpSpPr>
          <p:cNvPr id="144" name="Group 143"/>
          <p:cNvGrpSpPr/>
          <p:nvPr/>
        </p:nvGrpSpPr>
        <p:grpSpPr>
          <a:xfrm>
            <a:off x="1012372" y="2581275"/>
            <a:ext cx="1273628" cy="1350645"/>
            <a:chOff x="1012372" y="2819400"/>
            <a:chExt cx="1273628" cy="1350645"/>
          </a:xfrm>
        </p:grpSpPr>
        <p:grpSp>
          <p:nvGrpSpPr>
            <p:cNvPr id="145" name="Group 51"/>
            <p:cNvGrpSpPr/>
            <p:nvPr/>
          </p:nvGrpSpPr>
          <p:grpSpPr>
            <a:xfrm>
              <a:off x="1012372" y="2819400"/>
              <a:ext cx="365760" cy="1350645"/>
              <a:chOff x="1088572" y="2438400"/>
              <a:chExt cx="365760" cy="1350645"/>
            </a:xfrm>
          </p:grpSpPr>
          <p:cxnSp>
            <p:nvCxnSpPr>
              <p:cNvPr id="147" name="Straight Arrow Connector 146"/>
              <p:cNvCxnSpPr/>
              <p:nvPr/>
            </p:nvCxnSpPr>
            <p:spPr>
              <a:xfrm>
                <a:off x="1273630" y="2600325"/>
                <a:ext cx="0" cy="118872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48" name="Rectangle 7"/>
              <p:cNvSpPr>
                <a:spLocks noChangeArrowheads="1"/>
              </p:cNvSpPr>
              <p:nvPr/>
            </p:nvSpPr>
            <p:spPr bwMode="auto">
              <a:xfrm>
                <a:off x="1088572" y="24384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  <p:sp>
          <p:nvSpPr>
            <p:cNvPr id="146" name="Rectangle 145"/>
            <p:cNvSpPr/>
            <p:nvPr/>
          </p:nvSpPr>
          <p:spPr>
            <a:xfrm>
              <a:off x="1371600" y="2819400"/>
              <a:ext cx="914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Date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4629150" y="2581275"/>
            <a:ext cx="2476500" cy="1381125"/>
            <a:chOff x="4146097" y="2819400"/>
            <a:chExt cx="2476500" cy="1381125"/>
          </a:xfrm>
        </p:grpSpPr>
        <p:grpSp>
          <p:nvGrpSpPr>
            <p:cNvPr id="150" name="Group 54"/>
            <p:cNvGrpSpPr/>
            <p:nvPr/>
          </p:nvGrpSpPr>
          <p:grpSpPr>
            <a:xfrm>
              <a:off x="4146097" y="2819400"/>
              <a:ext cx="451485" cy="1381125"/>
              <a:chOff x="4146097" y="3048000"/>
              <a:chExt cx="451485" cy="1381125"/>
            </a:xfrm>
          </p:grpSpPr>
          <p:sp>
            <p:nvSpPr>
              <p:cNvPr id="152" name="Line 20"/>
              <p:cNvSpPr>
                <a:spLocks noChangeShapeType="1"/>
              </p:cNvSpPr>
              <p:nvPr/>
            </p:nvSpPr>
            <p:spPr bwMode="auto">
              <a:xfrm flipV="1">
                <a:off x="4146097" y="3209925"/>
                <a:ext cx="274320" cy="12192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3" name="Rectangle 9"/>
              <p:cNvSpPr>
                <a:spLocks noChangeArrowheads="1"/>
              </p:cNvSpPr>
              <p:nvPr/>
            </p:nvSpPr>
            <p:spPr bwMode="auto">
              <a:xfrm>
                <a:off x="4231822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</p:grpSp>
        <p:sp>
          <p:nvSpPr>
            <p:cNvPr id="151" name="Rectangle 150"/>
            <p:cNvSpPr/>
            <p:nvPr/>
          </p:nvSpPr>
          <p:spPr>
            <a:xfrm>
              <a:off x="4565197" y="2819400"/>
              <a:ext cx="205740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Source Document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2209800" y="2578554"/>
            <a:ext cx="3352800" cy="1383846"/>
            <a:chOff x="4267200" y="4702629"/>
            <a:chExt cx="3352800" cy="1383846"/>
          </a:xfrm>
        </p:grpSpPr>
        <p:sp>
          <p:nvSpPr>
            <p:cNvPr id="155" name="Line 20"/>
            <p:cNvSpPr>
              <a:spLocks noChangeShapeType="1"/>
            </p:cNvSpPr>
            <p:nvPr/>
          </p:nvSpPr>
          <p:spPr bwMode="auto">
            <a:xfrm flipH="1" flipV="1">
              <a:off x="5334000" y="4886325"/>
              <a:ext cx="2286000" cy="120015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Line 20"/>
            <p:cNvSpPr>
              <a:spLocks noChangeShapeType="1"/>
            </p:cNvSpPr>
            <p:nvPr/>
          </p:nvSpPr>
          <p:spPr bwMode="auto">
            <a:xfrm flipV="1">
              <a:off x="4267200" y="4876798"/>
              <a:ext cx="1066800" cy="1209676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7" name="Group 58"/>
            <p:cNvGrpSpPr/>
            <p:nvPr/>
          </p:nvGrpSpPr>
          <p:grpSpPr>
            <a:xfrm>
              <a:off x="5181600" y="4702629"/>
              <a:ext cx="1295400" cy="369332"/>
              <a:chOff x="4267200" y="4419600"/>
              <a:chExt cx="1295400" cy="369332"/>
            </a:xfrm>
          </p:grpSpPr>
          <p:sp>
            <p:nvSpPr>
              <p:cNvPr id="158" name="Rectangle 157"/>
              <p:cNvSpPr/>
              <p:nvPr/>
            </p:nvSpPr>
            <p:spPr>
              <a:xfrm>
                <a:off x="4648200" y="4419600"/>
                <a:ext cx="914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Debit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9" name="Rectangle 10"/>
              <p:cNvSpPr>
                <a:spLocks noChangeArrowheads="1"/>
              </p:cNvSpPr>
              <p:nvPr/>
            </p:nvSpPr>
            <p:spPr bwMode="auto">
              <a:xfrm>
                <a:off x="4267200" y="44196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p:grpSp>
      </p:grpSp>
      <p:grpSp>
        <p:nvGrpSpPr>
          <p:cNvPr id="160" name="Group 159"/>
          <p:cNvGrpSpPr/>
          <p:nvPr/>
        </p:nvGrpSpPr>
        <p:grpSpPr>
          <a:xfrm>
            <a:off x="1905000" y="4191000"/>
            <a:ext cx="4838700" cy="550307"/>
            <a:chOff x="1819275" y="4191000"/>
            <a:chExt cx="4838700" cy="550307"/>
          </a:xfrm>
        </p:grpSpPr>
        <p:sp>
          <p:nvSpPr>
            <p:cNvPr id="161" name="Line 20"/>
            <p:cNvSpPr>
              <a:spLocks noChangeShapeType="1"/>
            </p:cNvSpPr>
            <p:nvPr/>
          </p:nvSpPr>
          <p:spPr bwMode="auto">
            <a:xfrm>
              <a:off x="1819275" y="4238623"/>
              <a:ext cx="3810001" cy="36576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2" name="Group 48"/>
            <p:cNvGrpSpPr/>
            <p:nvPr/>
          </p:nvGrpSpPr>
          <p:grpSpPr>
            <a:xfrm>
              <a:off x="5438775" y="4191000"/>
              <a:ext cx="1219200" cy="550307"/>
              <a:chOff x="7543800" y="4467225"/>
              <a:chExt cx="1219200" cy="550307"/>
            </a:xfrm>
          </p:grpSpPr>
          <p:grpSp>
            <p:nvGrpSpPr>
              <p:cNvPr id="163" name="Group 60"/>
              <p:cNvGrpSpPr/>
              <p:nvPr/>
            </p:nvGrpSpPr>
            <p:grpSpPr>
              <a:xfrm>
                <a:off x="7543800" y="4467225"/>
                <a:ext cx="952500" cy="546735"/>
                <a:chOff x="4800600" y="4162425"/>
                <a:chExt cx="952500" cy="546735"/>
              </a:xfrm>
            </p:grpSpPr>
            <p:sp>
              <p:nvSpPr>
                <p:cNvPr id="165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5029200" y="4162425"/>
                  <a:ext cx="723900" cy="409575"/>
                </a:xfrm>
                <a:prstGeom prst="line">
                  <a:avLst/>
                </a:prstGeom>
                <a:noFill/>
                <a:ln w="38100">
                  <a:solidFill>
                    <a:srgbClr val="00B0F0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76" name="Rectangle 9"/>
                <p:cNvSpPr>
                  <a:spLocks noChangeArrowheads="1"/>
                </p:cNvSpPr>
                <p:nvPr/>
              </p:nvSpPr>
              <p:spPr bwMode="auto">
                <a:xfrm>
                  <a:off x="4800600" y="4343400"/>
                  <a:ext cx="365760" cy="36576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80000">
                      <a:srgbClr val="C0504D">
                        <a:shade val="93000"/>
                        <a:satMod val="130000"/>
                      </a:srgbClr>
                    </a:gs>
                    <a:gs pos="100000">
                      <a:srgbClr val="C0504D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lIns="0" tIns="0" rIns="0" bIns="0" rtlCol="0" anchor="ctr" anchorCtr="1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3</a:t>
                  </a:r>
                </a:p>
              </p:txBody>
            </p:sp>
          </p:grpSp>
          <p:sp>
            <p:nvSpPr>
              <p:cNvPr id="164" name="Rectangle 163"/>
              <p:cNvSpPr/>
              <p:nvPr/>
            </p:nvSpPr>
            <p:spPr>
              <a:xfrm>
                <a:off x="7924800" y="4648200"/>
                <a:ext cx="8382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Credit</a:t>
                </a: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52" name="Rectangle 27"/>
          <p:cNvSpPr>
            <a:spLocks noChangeArrowheads="1"/>
          </p:cNvSpPr>
          <p:nvPr/>
        </p:nvSpPr>
        <p:spPr bwMode="auto">
          <a:xfrm>
            <a:off x="548640" y="4484023"/>
            <a:ext cx="82296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504D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1.	</a:t>
            </a: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date in the Date column.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 animBg="1"/>
      <p:bldP spid="138" grpId="0" animBg="1"/>
      <p:bldP spid="139" grpId="0" animBg="1"/>
      <p:bldP spid="141" grpId="0" autoUpdateAnimBg="0"/>
      <p:bldP spid="142" grpId="0" autoUpdateAnimBg="0"/>
      <p:bldP spid="143" grpId="0" autoUpdateAnimBg="0"/>
      <p:bldP spid="5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/>
          <a:lstStyle/>
          <a:p>
            <a:r>
              <a:rPr lang="en-US" sz="3000" dirty="0"/>
              <a:t>Journalizing a Debit Card Transaction</a:t>
            </a:r>
          </a:p>
        </p:txBody>
      </p:sp>
      <p:sp>
        <p:nvSpPr>
          <p:cNvPr id="53" name="Content Placeholder 52"/>
          <p:cNvSpPr>
            <a:spLocks noGrp="1"/>
          </p:cNvSpPr>
          <p:nvPr>
            <p:ph type="body" sz="quarter" idx="15"/>
          </p:nvPr>
        </p:nvSpPr>
        <p:spPr>
          <a:xfrm>
            <a:off x="436772" y="1665410"/>
            <a:ext cx="8321466" cy="1405891"/>
          </a:xfrm>
        </p:spPr>
        <p:txBody>
          <a:bodyPr/>
          <a:lstStyle/>
          <a:p>
            <a:pPr marL="400050" indent="-400050">
              <a:lnSpc>
                <a:spcPct val="100000"/>
              </a:lnSpc>
              <a:buClr>
                <a:srgbClr val="FF0000"/>
              </a:buClr>
              <a:buSzPct val="120000"/>
              <a:buFont typeface="Arial" pitchFamily="34" charset="0"/>
              <a:buChar char="•"/>
            </a:pPr>
            <a:r>
              <a:rPr lang="en-US" dirty="0"/>
              <a:t>A bank card that automatically deducts the amount of a purchase from the checking account of the cardholder is called a </a:t>
            </a:r>
            <a:r>
              <a:rPr lang="en-US" b="1" dirty="0">
                <a:solidFill>
                  <a:srgbClr val="0070C0"/>
                </a:solidFill>
              </a:rPr>
              <a:t>debit card</a:t>
            </a:r>
            <a:r>
              <a:rPr lang="en-US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LO8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7</a:t>
            </a:r>
          </a:p>
        </p:txBody>
      </p:sp>
      <p:sp>
        <p:nvSpPr>
          <p:cNvPr id="6" name="Flowchart: Delay 5"/>
          <p:cNvSpPr/>
          <p:nvPr/>
        </p:nvSpPr>
        <p:spPr>
          <a:xfrm rot="5400000">
            <a:off x="8284200" y="-410157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08557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5-3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0809"/>
            <a:ext cx="7886700" cy="672105"/>
          </a:xfrm>
        </p:spPr>
        <p:txBody>
          <a:bodyPr>
            <a:normAutofit/>
          </a:bodyPr>
          <a:lstStyle/>
          <a:p>
            <a:r>
              <a:rPr lang="en-US" sz="3000" dirty="0">
                <a:latin typeface="Arial" pitchFamily="34" charset="0"/>
                <a:cs typeface="Arial" pitchFamily="34" charset="0"/>
              </a:rPr>
              <a:t>Journalizing a Debit Card Transaction</a:t>
            </a:r>
          </a:p>
        </p:txBody>
      </p:sp>
      <p:pic>
        <p:nvPicPr>
          <p:cNvPr id="123" name="Picture 122" descr="C21SE_GJ-005-Page 138-General Jour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" y="2675436"/>
            <a:ext cx="6858000" cy="1553099"/>
          </a:xfrm>
          <a:prstGeom prst="rect">
            <a:avLst/>
          </a:prstGeom>
        </p:spPr>
      </p:pic>
      <p:sp>
        <p:nvSpPr>
          <p:cNvPr id="124" name="TextBox 123"/>
          <p:cNvSpPr txBox="1"/>
          <p:nvPr/>
        </p:nvSpPr>
        <p:spPr>
          <a:xfrm>
            <a:off x="351402" y="1569767"/>
            <a:ext cx="4753998" cy="584775"/>
          </a:xfrm>
          <a:prstGeom prst="rect">
            <a:avLst/>
          </a:prstGeom>
          <a:gradFill flip="none" rotWithShape="1">
            <a:gsLst>
              <a:gs pos="0">
                <a:sysClr val="window" lastClr="FFFFFF"/>
              </a:gs>
              <a:gs pos="50000">
                <a:srgbClr val="CCECFF"/>
              </a:gs>
              <a:gs pos="100000">
                <a:sysClr val="window" lastClr="FFFFFF"/>
              </a:gs>
            </a:gsLst>
            <a:lin ang="10800000" scaled="1"/>
            <a:tileRect/>
          </a:gradFill>
        </p:spPr>
        <p:txBody>
          <a:bodyPr vert="horz" wrap="square" lIns="91440" tIns="45720" rIns="91440" bIns="45720" rtlCol="0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June 8. </a:t>
            </a: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Purchased supplies, $75.00, using debit card. Memorandum No. 21.</a:t>
            </a:r>
          </a:p>
        </p:txBody>
      </p:sp>
      <p:grpSp>
        <p:nvGrpSpPr>
          <p:cNvPr id="125" name="Group 124"/>
          <p:cNvGrpSpPr/>
          <p:nvPr/>
        </p:nvGrpSpPr>
        <p:grpSpPr>
          <a:xfrm>
            <a:off x="6507940" y="1273359"/>
            <a:ext cx="2286000" cy="714494"/>
            <a:chOff x="5679649" y="1676400"/>
            <a:chExt cx="2286000" cy="714494"/>
          </a:xfrm>
        </p:grpSpPr>
        <p:sp>
          <p:nvSpPr>
            <p:cNvPr id="126" name="Rectangle 125"/>
            <p:cNvSpPr/>
            <p:nvPr/>
          </p:nvSpPr>
          <p:spPr>
            <a:xfrm>
              <a:off x="5724909" y="2025134"/>
              <a:ext cx="1112060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75.00</a:t>
              </a:r>
            </a:p>
          </p:txBody>
        </p:sp>
        <p:grpSp>
          <p:nvGrpSpPr>
            <p:cNvPr id="127" name="Group 53"/>
            <p:cNvGrpSpPr/>
            <p:nvPr/>
          </p:nvGrpSpPr>
          <p:grpSpPr>
            <a:xfrm>
              <a:off x="5679649" y="1676400"/>
              <a:ext cx="2286000" cy="626626"/>
              <a:chOff x="5679649" y="1676400"/>
              <a:chExt cx="2286000" cy="626626"/>
            </a:xfrm>
          </p:grpSpPr>
          <p:sp>
            <p:nvSpPr>
              <p:cNvPr id="128" name="Rectangle 127"/>
              <p:cNvSpPr/>
              <p:nvPr/>
            </p:nvSpPr>
            <p:spPr>
              <a:xfrm>
                <a:off x="5711574" y="1676400"/>
                <a:ext cx="219456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Supplies</a:t>
                </a:r>
              </a:p>
            </p:txBody>
          </p:sp>
          <p:cxnSp>
            <p:nvCxnSpPr>
              <p:cNvPr id="129" name="Straight Connector 128"/>
              <p:cNvCxnSpPr/>
              <p:nvPr/>
            </p:nvCxnSpPr>
            <p:spPr>
              <a:xfrm flipH="1">
                <a:off x="5679649" y="2028706"/>
                <a:ext cx="22860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6820284" y="2028706"/>
                <a:ext cx="0" cy="27432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</p:grpSp>
      <p:grpSp>
        <p:nvGrpSpPr>
          <p:cNvPr id="131" name="Group 130"/>
          <p:cNvGrpSpPr/>
          <p:nvPr/>
        </p:nvGrpSpPr>
        <p:grpSpPr>
          <a:xfrm>
            <a:off x="6507940" y="1959159"/>
            <a:ext cx="2286000" cy="718066"/>
            <a:chOff x="5679649" y="2667000"/>
            <a:chExt cx="2286000" cy="718066"/>
          </a:xfrm>
        </p:grpSpPr>
        <p:grpSp>
          <p:nvGrpSpPr>
            <p:cNvPr id="132" name="Group 55"/>
            <p:cNvGrpSpPr/>
            <p:nvPr/>
          </p:nvGrpSpPr>
          <p:grpSpPr>
            <a:xfrm>
              <a:off x="5679649" y="2667000"/>
              <a:ext cx="2286000" cy="626626"/>
              <a:chOff x="5679649" y="2667000"/>
              <a:chExt cx="2286000" cy="626626"/>
            </a:xfrm>
          </p:grpSpPr>
          <p:sp>
            <p:nvSpPr>
              <p:cNvPr id="134" name="Rectangle 133"/>
              <p:cNvSpPr/>
              <p:nvPr/>
            </p:nvSpPr>
            <p:spPr>
              <a:xfrm>
                <a:off x="5768724" y="2667000"/>
                <a:ext cx="219456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Cash</a:t>
                </a:r>
              </a:p>
            </p:txBody>
          </p:sp>
          <p:cxnSp>
            <p:nvCxnSpPr>
              <p:cNvPr id="135" name="Straight Connector 134"/>
              <p:cNvCxnSpPr/>
              <p:nvPr/>
            </p:nvCxnSpPr>
            <p:spPr>
              <a:xfrm flipH="1">
                <a:off x="5679649" y="3019306"/>
                <a:ext cx="228600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  <p:cxnSp>
            <p:nvCxnSpPr>
              <p:cNvPr id="136" name="Straight Connector 135"/>
              <p:cNvCxnSpPr/>
              <p:nvPr/>
            </p:nvCxnSpPr>
            <p:spPr>
              <a:xfrm>
                <a:off x="6820284" y="3019306"/>
                <a:ext cx="0" cy="27432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</a:ln>
              <a:effectLst/>
            </p:spPr>
          </p:cxnSp>
        </p:grpSp>
        <p:sp>
          <p:nvSpPr>
            <p:cNvPr id="133" name="Rectangle 132"/>
            <p:cNvSpPr/>
            <p:nvPr/>
          </p:nvSpPr>
          <p:spPr>
            <a:xfrm>
              <a:off x="6670249" y="3019306"/>
              <a:ext cx="1264460" cy="3657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75.00</a:t>
              </a:r>
            </a:p>
          </p:txBody>
        </p:sp>
      </p:grpSp>
      <p:sp>
        <p:nvSpPr>
          <p:cNvPr id="137" name="Down Arrow 136"/>
          <p:cNvSpPr/>
          <p:nvPr/>
        </p:nvSpPr>
        <p:spPr>
          <a:xfrm>
            <a:off x="7726680" y="2340159"/>
            <a:ext cx="274320" cy="274320"/>
          </a:xfrm>
          <a:prstGeom prst="down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8" name="Up Arrow 137"/>
          <p:cNvSpPr/>
          <p:nvPr/>
        </p:nvSpPr>
        <p:spPr>
          <a:xfrm>
            <a:off x="6634731" y="1654359"/>
            <a:ext cx="274320" cy="274320"/>
          </a:xfrm>
          <a:prstGeom prst="upArrow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Rectangle 29"/>
          <p:cNvSpPr>
            <a:spLocks noChangeArrowheads="1"/>
          </p:cNvSpPr>
          <p:nvPr/>
        </p:nvSpPr>
        <p:spPr bwMode="auto">
          <a:xfrm>
            <a:off x="548640" y="4656475"/>
            <a:ext cx="768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marR="0" lvl="0" indent="-3476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2.	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title of the account to be debited in the Account Title column. Record the amount debited in the Debit column.</a:t>
            </a:r>
          </a:p>
        </p:txBody>
      </p:sp>
      <p:sp>
        <p:nvSpPr>
          <p:cNvPr id="140" name="Rectangle 27"/>
          <p:cNvSpPr>
            <a:spLocks noChangeArrowheads="1"/>
          </p:cNvSpPr>
          <p:nvPr/>
        </p:nvSpPr>
        <p:spPr bwMode="auto">
          <a:xfrm>
            <a:off x="548640" y="4343400"/>
            <a:ext cx="78333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C0504D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1.	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date in the Date column.</a:t>
            </a:r>
          </a:p>
        </p:txBody>
      </p:sp>
      <p:sp>
        <p:nvSpPr>
          <p:cNvPr id="141" name="Rectangle 30"/>
          <p:cNvSpPr>
            <a:spLocks noChangeArrowheads="1"/>
          </p:cNvSpPr>
          <p:nvPr/>
        </p:nvSpPr>
        <p:spPr bwMode="auto">
          <a:xfrm>
            <a:off x="548640" y="5246549"/>
            <a:ext cx="76809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marR="0" lvl="0" indent="-3476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3.	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On the next line, indented, write the title of the amount credited in the Account Title column. Write the credit amount in the Credit column.</a:t>
            </a:r>
          </a:p>
        </p:txBody>
      </p:sp>
      <p:sp>
        <p:nvSpPr>
          <p:cNvPr id="142" name="Rectangle 30"/>
          <p:cNvSpPr>
            <a:spLocks noChangeArrowheads="1"/>
          </p:cNvSpPr>
          <p:nvPr/>
        </p:nvSpPr>
        <p:spPr bwMode="auto">
          <a:xfrm>
            <a:off x="548640" y="5836622"/>
            <a:ext cx="76809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7663" marR="0" lvl="0" indent="-347663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4.	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Write the source document number in the Doc. No. column.</a:t>
            </a:r>
          </a:p>
        </p:txBody>
      </p:sp>
      <p:grpSp>
        <p:nvGrpSpPr>
          <p:cNvPr id="143" name="Group 142"/>
          <p:cNvGrpSpPr/>
          <p:nvPr/>
        </p:nvGrpSpPr>
        <p:grpSpPr>
          <a:xfrm>
            <a:off x="1012372" y="2364921"/>
            <a:ext cx="1273628" cy="1350645"/>
            <a:chOff x="1012372" y="2819400"/>
            <a:chExt cx="1273628" cy="1350645"/>
          </a:xfrm>
        </p:grpSpPr>
        <p:grpSp>
          <p:nvGrpSpPr>
            <p:cNvPr id="144" name="Group 51"/>
            <p:cNvGrpSpPr/>
            <p:nvPr/>
          </p:nvGrpSpPr>
          <p:grpSpPr>
            <a:xfrm>
              <a:off x="1012372" y="2819400"/>
              <a:ext cx="365760" cy="1350645"/>
              <a:chOff x="1088572" y="2438400"/>
              <a:chExt cx="365760" cy="1350645"/>
            </a:xfrm>
          </p:grpSpPr>
          <p:cxnSp>
            <p:nvCxnSpPr>
              <p:cNvPr id="146" name="Straight Arrow Connector 145"/>
              <p:cNvCxnSpPr/>
              <p:nvPr/>
            </p:nvCxnSpPr>
            <p:spPr>
              <a:xfrm>
                <a:off x="1273630" y="2600325"/>
                <a:ext cx="0" cy="1188720"/>
              </a:xfrm>
              <a:prstGeom prst="straightConnector1">
                <a:avLst/>
              </a:prstGeom>
              <a:noFill/>
              <a:ln w="38100" cap="flat" cmpd="sng" algn="ctr">
                <a:solidFill>
                  <a:srgbClr val="00B0F0"/>
                </a:solidFill>
                <a:prstDash val="solid"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147" name="Rectangle 7"/>
              <p:cNvSpPr>
                <a:spLocks noChangeArrowheads="1"/>
              </p:cNvSpPr>
              <p:nvPr/>
            </p:nvSpPr>
            <p:spPr bwMode="auto">
              <a:xfrm>
                <a:off x="1088572" y="24384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1</a:t>
                </a:r>
              </a:p>
            </p:txBody>
          </p:sp>
        </p:grpSp>
        <p:sp>
          <p:nvSpPr>
            <p:cNvPr id="145" name="Rectangle 144"/>
            <p:cNvSpPr/>
            <p:nvPr/>
          </p:nvSpPr>
          <p:spPr>
            <a:xfrm>
              <a:off x="1371600" y="2819400"/>
              <a:ext cx="9144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Date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4629150" y="2364921"/>
            <a:ext cx="2476500" cy="1381125"/>
            <a:chOff x="4146097" y="2819400"/>
            <a:chExt cx="2476500" cy="1381125"/>
          </a:xfrm>
        </p:grpSpPr>
        <p:grpSp>
          <p:nvGrpSpPr>
            <p:cNvPr id="149" name="Group 54"/>
            <p:cNvGrpSpPr/>
            <p:nvPr/>
          </p:nvGrpSpPr>
          <p:grpSpPr>
            <a:xfrm>
              <a:off x="4146097" y="2819400"/>
              <a:ext cx="451485" cy="1381125"/>
              <a:chOff x="4146097" y="3048000"/>
              <a:chExt cx="451485" cy="1381125"/>
            </a:xfrm>
          </p:grpSpPr>
          <p:sp>
            <p:nvSpPr>
              <p:cNvPr id="151" name="Line 20"/>
              <p:cNvSpPr>
                <a:spLocks noChangeShapeType="1"/>
              </p:cNvSpPr>
              <p:nvPr/>
            </p:nvSpPr>
            <p:spPr bwMode="auto">
              <a:xfrm flipV="1">
                <a:off x="4146097" y="3209925"/>
                <a:ext cx="274320" cy="1219200"/>
              </a:xfrm>
              <a:prstGeom prst="line">
                <a:avLst/>
              </a:prstGeom>
              <a:noFill/>
              <a:ln w="38100">
                <a:solidFill>
                  <a:srgbClr val="00B0F0"/>
                </a:solidFill>
                <a:round/>
                <a:headEnd type="triangle" w="med" len="med"/>
                <a:tailEnd/>
              </a:ln>
              <a:effectLst/>
            </p:spPr>
            <p:txBody>
              <a:bodyPr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2" name="Rectangle 9"/>
              <p:cNvSpPr>
                <a:spLocks noChangeArrowheads="1"/>
              </p:cNvSpPr>
              <p:nvPr/>
            </p:nvSpPr>
            <p:spPr bwMode="auto">
              <a:xfrm>
                <a:off x="4231822" y="30480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4</a:t>
                </a:r>
              </a:p>
            </p:txBody>
          </p:sp>
        </p:grpSp>
        <p:sp>
          <p:nvSpPr>
            <p:cNvPr id="150" name="Rectangle 149"/>
            <p:cNvSpPr/>
            <p:nvPr/>
          </p:nvSpPr>
          <p:spPr>
            <a:xfrm>
              <a:off x="4565197" y="2819400"/>
              <a:ext cx="2057400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rPr>
                <a:t>Source Document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1905000" y="2362200"/>
            <a:ext cx="3733800" cy="1383846"/>
            <a:chOff x="3962400" y="4702629"/>
            <a:chExt cx="3733800" cy="1383846"/>
          </a:xfrm>
        </p:grpSpPr>
        <p:sp>
          <p:nvSpPr>
            <p:cNvPr id="154" name="Line 20"/>
            <p:cNvSpPr>
              <a:spLocks noChangeShapeType="1"/>
            </p:cNvSpPr>
            <p:nvPr/>
          </p:nvSpPr>
          <p:spPr bwMode="auto">
            <a:xfrm flipH="1" flipV="1">
              <a:off x="5334000" y="4886325"/>
              <a:ext cx="2362200" cy="120015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5" name="Line 20"/>
            <p:cNvSpPr>
              <a:spLocks noChangeShapeType="1"/>
            </p:cNvSpPr>
            <p:nvPr/>
          </p:nvSpPr>
          <p:spPr bwMode="auto">
            <a:xfrm flipV="1">
              <a:off x="3962400" y="4876797"/>
              <a:ext cx="1371600" cy="1209677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56" name="Group 58"/>
            <p:cNvGrpSpPr/>
            <p:nvPr/>
          </p:nvGrpSpPr>
          <p:grpSpPr>
            <a:xfrm>
              <a:off x="5181600" y="4702629"/>
              <a:ext cx="1295400" cy="365760"/>
              <a:chOff x="4267200" y="4419600"/>
              <a:chExt cx="1295400" cy="365760"/>
            </a:xfrm>
          </p:grpSpPr>
          <p:sp>
            <p:nvSpPr>
              <p:cNvPr id="157" name="Rectangle 156"/>
              <p:cNvSpPr/>
              <p:nvPr/>
            </p:nvSpPr>
            <p:spPr>
              <a:xfrm>
                <a:off x="4648200" y="4419600"/>
                <a:ext cx="9144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Debit</a:t>
                </a: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8" name="Rectangle 10"/>
              <p:cNvSpPr>
                <a:spLocks noChangeArrowheads="1"/>
              </p:cNvSpPr>
              <p:nvPr/>
            </p:nvSpPr>
            <p:spPr bwMode="auto">
              <a:xfrm>
                <a:off x="4267200" y="4419600"/>
                <a:ext cx="365760" cy="365760"/>
              </a:xfrm>
              <a:prstGeom prst="ellipse">
                <a:avLst/>
              </a:prstGeom>
              <a:gradFill rotWithShape="1">
                <a:gsLst>
                  <a:gs pos="0">
                    <a:srgbClr val="FF0000"/>
                  </a:gs>
                  <a:gs pos="80000">
                    <a:srgbClr val="C0504D">
                      <a:shade val="93000"/>
                      <a:satMod val="130000"/>
                    </a:srgbClr>
                  </a:gs>
                  <a:gs pos="100000">
                    <a:srgbClr val="C0504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lIns="0" tIns="0" rIns="0" bIns="0" rtlCol="0" anchor="ctr" anchorCtr="1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" lastClr="FFFFFF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2</a:t>
                </a:r>
              </a:p>
            </p:txBody>
          </p:sp>
        </p:grpSp>
      </p:grpSp>
      <p:grpSp>
        <p:nvGrpSpPr>
          <p:cNvPr id="159" name="Group 158"/>
          <p:cNvGrpSpPr/>
          <p:nvPr/>
        </p:nvGrpSpPr>
        <p:grpSpPr>
          <a:xfrm>
            <a:off x="1905000" y="3993696"/>
            <a:ext cx="5010150" cy="546735"/>
            <a:chOff x="1647825" y="4191000"/>
            <a:chExt cx="5010150" cy="546735"/>
          </a:xfrm>
        </p:grpSpPr>
        <p:sp>
          <p:nvSpPr>
            <p:cNvPr id="160" name="Line 20"/>
            <p:cNvSpPr>
              <a:spLocks noChangeShapeType="1"/>
            </p:cNvSpPr>
            <p:nvPr/>
          </p:nvSpPr>
          <p:spPr bwMode="auto">
            <a:xfrm>
              <a:off x="1647825" y="4200525"/>
              <a:ext cx="3981451" cy="365760"/>
            </a:xfrm>
            <a:prstGeom prst="line">
              <a:avLst/>
            </a:prstGeom>
            <a:noFill/>
            <a:ln w="38100">
              <a:solidFill>
                <a:srgbClr val="00B0F0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61" name="Group 48"/>
            <p:cNvGrpSpPr/>
            <p:nvPr/>
          </p:nvGrpSpPr>
          <p:grpSpPr>
            <a:xfrm>
              <a:off x="5438775" y="4191000"/>
              <a:ext cx="1219200" cy="546735"/>
              <a:chOff x="7543800" y="4467225"/>
              <a:chExt cx="1219200" cy="546735"/>
            </a:xfrm>
          </p:grpSpPr>
          <p:grpSp>
            <p:nvGrpSpPr>
              <p:cNvPr id="162" name="Group 60"/>
              <p:cNvGrpSpPr/>
              <p:nvPr/>
            </p:nvGrpSpPr>
            <p:grpSpPr>
              <a:xfrm>
                <a:off x="7543800" y="4467225"/>
                <a:ext cx="952500" cy="546735"/>
                <a:chOff x="4800600" y="4162425"/>
                <a:chExt cx="952500" cy="546735"/>
              </a:xfrm>
            </p:grpSpPr>
            <p:sp>
              <p:nvSpPr>
                <p:cNvPr id="164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5029200" y="4162425"/>
                  <a:ext cx="723900" cy="409575"/>
                </a:xfrm>
                <a:prstGeom prst="line">
                  <a:avLst/>
                </a:prstGeom>
                <a:noFill/>
                <a:ln w="38100">
                  <a:solidFill>
                    <a:srgbClr val="00B0F0"/>
                  </a:solidFill>
                  <a:round/>
                  <a:headEnd type="triangle" w="med" len="med"/>
                  <a:tailEnd/>
                </a:ln>
                <a:effectLst/>
              </p:spPr>
              <p:txBody>
                <a:bodyPr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65" name="Rectangle 9"/>
                <p:cNvSpPr>
                  <a:spLocks noChangeArrowheads="1"/>
                </p:cNvSpPr>
                <p:nvPr/>
              </p:nvSpPr>
              <p:spPr bwMode="auto">
                <a:xfrm>
                  <a:off x="4800600" y="4343400"/>
                  <a:ext cx="365760" cy="36576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0000"/>
                    </a:gs>
                    <a:gs pos="80000">
                      <a:srgbClr val="C0504D">
                        <a:shade val="93000"/>
                        <a:satMod val="130000"/>
                      </a:srgbClr>
                    </a:gs>
                    <a:gs pos="100000">
                      <a:srgbClr val="C0504D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lIns="0" tIns="0" rIns="0" bIns="0" rtlCol="0" anchor="ctr" anchorCtr="1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6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ysClr val="window" lastClr="FFFFFF"/>
                      </a:solidFill>
                      <a:effectLst/>
                      <a:uLnTx/>
                      <a:uFillTx/>
                      <a:latin typeface="Arial" pitchFamily="34" charset="0"/>
                      <a:cs typeface="Arial" pitchFamily="34" charset="0"/>
                    </a:rPr>
                    <a:t>3</a:t>
                  </a:r>
                </a:p>
              </p:txBody>
            </p:sp>
          </p:grpSp>
          <p:sp>
            <p:nvSpPr>
              <p:cNvPr id="163" name="Rectangle 162"/>
              <p:cNvSpPr/>
              <p:nvPr/>
            </p:nvSpPr>
            <p:spPr>
              <a:xfrm>
                <a:off x="7924800" y="4648200"/>
                <a:ext cx="8382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Arial" pitchFamily="34" charset="0"/>
                    <a:cs typeface="Arial" pitchFamily="34" charset="0"/>
                  </a:rPr>
                  <a:t>Credit</a:t>
                </a:r>
                <a:endParaRPr kumimoji="0" lang="en-US" sz="16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6" name="TextBox 45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LO8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8</a:t>
            </a:r>
          </a:p>
        </p:txBody>
      </p:sp>
      <p:sp>
        <p:nvSpPr>
          <p:cNvPr id="48" name="Flowchart: Delay 47"/>
          <p:cNvSpPr/>
          <p:nvPr/>
        </p:nvSpPr>
        <p:spPr>
          <a:xfrm rot="5400000">
            <a:off x="8284200" y="-410157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008557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5-3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" grpId="0" animBg="1"/>
      <p:bldP spid="137" grpId="0" animBg="1"/>
      <p:bldP spid="138" grpId="0" animBg="1"/>
      <p:bldP spid="139" grpId="0" autoUpdateAnimBg="0"/>
      <p:bldP spid="140" grpId="0" autoUpdateAnimBg="0"/>
      <p:bldP spid="141" grpId="0" autoUpdateAnimBg="0"/>
      <p:bldP spid="14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444" y="722166"/>
            <a:ext cx="8393113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5-3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346088" y="1623501"/>
            <a:ext cx="8412150" cy="532770"/>
          </a:xfrm>
        </p:spPr>
        <p:txBody>
          <a:bodyPr vert="horz" lIns="91440" tIns="45720" rIns="91440" bIns="45720" rtlCol="0">
            <a:normAutofit/>
          </a:bodyPr>
          <a:lstStyle/>
          <a:p>
            <a:pPr marL="400050" marR="0" indent="-4000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	</a:t>
            </a:r>
            <a:r>
              <a:rPr lang="en-US" dirty="0">
                <a:latin typeface="Arial" pitchFamily="34" charset="0"/>
                <a:cs typeface="Arial" pitchFamily="34" charset="0"/>
              </a:rPr>
              <a:t>List six reasons why a bank may dishonor a check.</a:t>
            </a:r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846387" y="2286001"/>
            <a:ext cx="7911852" cy="3733800"/>
          </a:xfrm>
          <a:prstGeom prst="rect">
            <a:avLst/>
          </a:prstGeom>
          <a:solidFill>
            <a:srgbClr val="EEECE1"/>
          </a:solidFill>
        </p:spPr>
        <p:txBody>
          <a:bodyPr vert="horz" lIns="91440" tIns="45720" rIns="91440" bIns="45720" rtlCol="0">
            <a:noAutofit/>
          </a:bodyPr>
          <a:lstStyle/>
          <a:p>
            <a:pPr marL="0" marR="0" lvl="0" indent="-3429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ANSWER</a:t>
            </a:r>
          </a:p>
          <a:p>
            <a:pPr marL="342900" marR="0" lvl="0" indent="-34290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1.	The check appears to be altered.</a:t>
            </a:r>
          </a:p>
          <a:p>
            <a:pPr marL="342900" marR="0" lvl="0" indent="-34290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2.	The signature on the check does not match the signature on the signature card.</a:t>
            </a:r>
          </a:p>
          <a:p>
            <a:pPr marL="342900" marR="0" lvl="0" indent="-34290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3.	The amounts written in figures and in words do not agree.</a:t>
            </a:r>
          </a:p>
          <a:p>
            <a:pPr marL="342900" marR="0" lvl="0" indent="-34290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4.	The check is postdated.</a:t>
            </a:r>
          </a:p>
          <a:p>
            <a:pPr marL="342900" marR="0" lvl="0" indent="-34290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5.	The person who wrote the check has stopped payment on it.</a:t>
            </a:r>
          </a:p>
          <a:p>
            <a:pPr marL="342900" marR="0" lvl="0" indent="-342900" defTabSz="91440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Times New Roman"/>
                <a:cs typeface="Arial" pitchFamily="34" charset="0"/>
              </a:rPr>
              <a:t>6.	The account of the person who wrote the check has insufficient funds to pay the check.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</a:t>
            </a:r>
          </a:p>
        </p:txBody>
      </p:sp>
      <p:sp>
        <p:nvSpPr>
          <p:cNvPr id="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9</a:t>
            </a:r>
          </a:p>
        </p:txBody>
      </p:sp>
      <p:sp>
        <p:nvSpPr>
          <p:cNvPr id="8" name="Flowchart: Delay 7"/>
          <p:cNvSpPr/>
          <p:nvPr/>
        </p:nvSpPr>
        <p:spPr>
          <a:xfrm rot="5400000">
            <a:off x="8284200" y="-410157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08557" y="1260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5-3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20"/>
  <p:tag name="MMPROD_UIDATA" val="&lt;database version=&quot;6.0&quot;&gt;&lt;object type=&quot;1&quot; unique_id=&quot;10001&quot;&gt;&lt;object type=&quot;8&quot; unique_id=&quot;10553&quot;&gt;&lt;/object&gt;&lt;object type=&quot;2&quot; unique_id=&quot;10554&quot;&gt;&lt;object type=&quot;3&quot; unique_id=&quot;10555&quot;&gt;&lt;property id=&quot;20148&quot; value=&quot;5&quot;/&gt;&lt;property id=&quot;20300&quot; value=&quot;Slide 1 - &amp;quot;LESSON&amp;#x0D;&amp;#x0A;5-3 Dishonored Checks and Electronic Banking&amp;quot;&quot;/&gt;&lt;property id=&quot;20307&quot; value=&quot;336&quot;/&gt;&lt;/object&gt;&lt;object type=&quot;3&quot; unique_id=&quot;10556&quot;&gt;&lt;property id=&quot;20148&quot; value=&quot;5&quot;/&gt;&lt;property id=&quot;20300&quot; value=&quot;Slide 2 - &amp;quot;Recording a Dishonored Check on a Check Stub&amp;quot;&quot;/&gt;&lt;property id=&quot;20307&quot; value=&quot;333&quot;/&gt;&lt;/object&gt;&lt;object type=&quot;3&quot; unique_id=&quot;10557&quot;&gt;&lt;property id=&quot;20148&quot; value=&quot;5&quot;/&gt;&lt;property id=&quot;20300&quot; value=&quot;Slide 3 - &amp;quot;Recording a Dishonored Check on a Check Stub&amp;quot;&quot;/&gt;&lt;property id=&quot;20307&quot; value=&quot;371&quot;/&gt;&lt;/object&gt;&lt;object type=&quot;3&quot; unique_id=&quot;10558&quot;&gt;&lt;property id=&quot;20148&quot; value=&quot;5&quot;/&gt;&lt;property id=&quot;20300&quot; value=&quot;Slide 4 - &amp;quot;Journalizing a Dishonored Check&amp;quot;&quot;/&gt;&lt;property id=&quot;20307&quot; value=&quot;359&quot;/&gt;&lt;/object&gt;&lt;object type=&quot;3&quot; unique_id=&quot;10559&quot;&gt;&lt;property id=&quot;20148&quot; value=&quot;5&quot;/&gt;&lt;property id=&quot;20300&quot; value=&quot;Slide 5 - &amp;quot;Journalizing an Electronic Funds Transfer&amp;quot;&quot;/&gt;&lt;property id=&quot;20307&quot; value=&quot;360&quot;/&gt;&lt;/object&gt;&lt;object type=&quot;3&quot; unique_id=&quot;10560&quot;&gt;&lt;property id=&quot;20148&quot; value=&quot;5&quot;/&gt;&lt;property id=&quot;20300&quot; value=&quot;Slide 6 - &amp;quot;Journalizing an Electronic Funds Transfer&amp;quot;&quot;/&gt;&lt;property id=&quot;20307&quot; value=&quot;372&quot;/&gt;&lt;/object&gt;&lt;object type=&quot;3&quot; unique_id=&quot;10561&quot;&gt;&lt;property id=&quot;20148&quot; value=&quot;5&quot;/&gt;&lt;property id=&quot;20300&quot; value=&quot;Slide 7 - &amp;quot;Journalizing a Debit Card Transaction&amp;quot;&quot;/&gt;&lt;property id=&quot;20307&quot; value=&quot;373&quot;/&gt;&lt;/object&gt;&lt;object type=&quot;3&quot; unique_id=&quot;10562&quot;&gt;&lt;property id=&quot;20148&quot; value=&quot;5&quot;/&gt;&lt;property id=&quot;20300&quot; value=&quot;Slide 8 - &amp;quot;Journalizing a Debit Card Transaction&amp;quot;&quot;/&gt;&lt;property id=&quot;20307&quot; value=&quot;361&quot;/&gt;&lt;/object&gt;&lt;object type=&quot;3&quot; unique_id=&quot;10563&quot;&gt;&lt;property id=&quot;20148&quot; value=&quot;5&quot;/&gt;&lt;property id=&quot;20300&quot; value=&quot;Slide 9 - &amp;quot;Lesson 5-3 Audit Your Understanding (1)&amp;quot;&quot;/&gt;&lt;property id=&quot;20307&quot; value=&quot;343&quot;/&gt;&lt;/object&gt;&lt;object type=&quot;3&quot; unique_id=&quot;10564&quot;&gt;&lt;property id=&quot;20148&quot; value=&quot;5&quot;/&gt;&lt;property id=&quot;20300&quot; value=&quot;Slide 10 - &amp;quot;Lesson 5-3 Audit Your Understanding (2)&amp;quot;&quot;/&gt;&lt;property id=&quot;20307&quot; value=&quot;344&quot;/&gt;&lt;/object&gt;&lt;object type=&quot;3&quot; unique_id=&quot;10565&quot;&gt;&lt;property id=&quot;20148&quot; value=&quot;5&quot;/&gt;&lt;property id=&quot;20300&quot; value=&quot;Slide 11 - &amp;quot;Lesson 5-3 Audit Your Understanding (3)&amp;quot;&quot;/&gt;&lt;property id=&quot;20307&quot; value=&quot;345&quot;/&gt;&lt;/object&gt;&lt;/object&gt;&lt;/object&gt;&lt;/database&gt;"/>
</p:tagLst>
</file>

<file path=ppt/theme/theme1.xml><?xml version="1.0" encoding="utf-8"?>
<a:theme xmlns:a="http://schemas.openxmlformats.org/drawingml/2006/main" name="1_Office Theme">
  <a:themeElements>
    <a:clrScheme name="Custom 1">
      <a:dk1>
        <a:srgbClr val="011892"/>
      </a:dk1>
      <a:lt1>
        <a:srgbClr val="FFFFFF"/>
      </a:lt1>
      <a:dk2>
        <a:srgbClr val="006198"/>
      </a:dk2>
      <a:lt2>
        <a:srgbClr val="E7E6E6"/>
      </a:lt2>
      <a:accent1>
        <a:srgbClr val="0098D4"/>
      </a:accent1>
      <a:accent2>
        <a:srgbClr val="00B7E6"/>
      </a:accent2>
      <a:accent3>
        <a:srgbClr val="81CFEC"/>
      </a:accent3>
      <a:accent4>
        <a:srgbClr val="E8255F"/>
      </a:accent4>
      <a:accent5>
        <a:srgbClr val="FF6300"/>
      </a:accent5>
      <a:accent6>
        <a:srgbClr val="F5B600"/>
      </a:accent6>
      <a:hlink>
        <a:srgbClr val="00B7E6"/>
      </a:hlink>
      <a:folHlink>
        <a:srgbClr val="0098D4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effectLst/>
      </a:spPr>
      <a:bodyPr wrap="square" lIns="0" tIns="0" rIns="0" rtlCol="0" anchor="b">
        <a:spAutoFit/>
      </a:bodyPr>
      <a:lstStyle>
        <a:defPPr>
          <a:defRPr sz="200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Gilbertson_C21_11e PPT Template (Read-Only)" id="{9080F0FD-2DBD-B940-951A-23B0D5DCBA39}" vid="{59C5481E-374E-FE4C-AF5C-F3E808802C4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4062</TotalTime>
  <Words>324</Words>
  <Application>Microsoft Macintosh PowerPoint</Application>
  <PresentationFormat>On-screen Show (4:3)</PresentationFormat>
  <Paragraphs>118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1_Office Theme</vt:lpstr>
      <vt:lpstr>Custom Design</vt:lpstr>
      <vt:lpstr>LESSON 5-3 Dishonored Checks and  Electronic Banking</vt:lpstr>
      <vt:lpstr>Recording a Dishonored Check  on a Check Stub</vt:lpstr>
      <vt:lpstr>Recording a Dishonored Check  on a Check Stub</vt:lpstr>
      <vt:lpstr>Journalizing a Dishonored Check</vt:lpstr>
      <vt:lpstr>Journalizing an Electronic Funds Transfer</vt:lpstr>
      <vt:lpstr>Journalizing an Electronic Funds Transfer</vt:lpstr>
      <vt:lpstr>Journalizing a Debit Card Transaction</vt:lpstr>
      <vt:lpstr>Journalizing a Debit Card Transaction</vt:lpstr>
      <vt:lpstr>Lesson 5-3 Audit Your Understanding</vt:lpstr>
      <vt:lpstr>Lesson 5-3 Audit Your Understanding</vt:lpstr>
      <vt:lpstr>Lesson 5-3 Audit Your Understanding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lw-dlf</cp:lastModifiedBy>
  <cp:revision>314</cp:revision>
  <dcterms:created xsi:type="dcterms:W3CDTF">2012-07-02T15:51:50Z</dcterms:created>
  <dcterms:modified xsi:type="dcterms:W3CDTF">2018-02-02T12:39:19Z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-748959103</vt:i4>
  </property>
  <property fmtid="{D5CDD505-2E9C-101B-9397-08002B2CF9AE}" pid="3" name="_NewReviewCycle">
    <vt:lpwstr/>
  </property>
  <property fmtid="{D5CDD505-2E9C-101B-9397-08002B2CF9AE}" pid="4" name="_EmailSubject">
    <vt:lpwstr>C21 PPT Sample Comments</vt:lpwstr>
  </property>
  <property fmtid="{D5CDD505-2E9C-101B-9397-08002B2CF9AE}" pid="5" name="_AuthorEmail">
    <vt:lpwstr>Diane.Bowdler@cengage.com</vt:lpwstr>
  </property>
  <property fmtid="{D5CDD505-2E9C-101B-9397-08002B2CF9AE}" pid="6" name="_AuthorEmailDisplayName">
    <vt:lpwstr>Bowdler, Diane</vt:lpwstr>
  </property>
</Properties>
</file>