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2"/>
  </p:notesMasterIdLst>
  <p:sldIdLst>
    <p:sldId id="338" r:id="rId3"/>
    <p:sldId id="296" r:id="rId4"/>
    <p:sldId id="312" r:id="rId5"/>
    <p:sldId id="366" r:id="rId6"/>
    <p:sldId id="263" r:id="rId7"/>
    <p:sldId id="264" r:id="rId8"/>
    <p:sldId id="313" r:id="rId9"/>
    <p:sldId id="342" r:id="rId10"/>
    <p:sldId id="34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1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orient="horz" pos="461">
          <p15:clr>
            <a:srgbClr val="A4A3A4"/>
          </p15:clr>
        </p15:guide>
        <p15:guide id="7" orient="horz" pos="4117">
          <p15:clr>
            <a:srgbClr val="A4A3A4"/>
          </p15:clr>
        </p15:guide>
        <p15:guide id="8" pos="233">
          <p15:clr>
            <a:srgbClr val="A4A3A4"/>
          </p15:clr>
        </p15:guide>
        <p15:guide id="9" pos="298">
          <p15:clr>
            <a:srgbClr val="A4A3A4"/>
          </p15:clr>
        </p15:guide>
        <p15:guide id="10" pos="531">
          <p15:clr>
            <a:srgbClr val="A4A3A4"/>
          </p15:clr>
        </p15:guide>
        <p15:guide id="11" pos="722">
          <p15:clr>
            <a:srgbClr val="A4A3A4"/>
          </p15:clr>
        </p15:guide>
        <p15:guide id="12" pos="1050">
          <p15:clr>
            <a:srgbClr val="A4A3A4"/>
          </p15:clr>
        </p15:guide>
        <p15:guide id="13" pos="55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1" clrIdx="0"/>
  <p:cmAuthor id="1" name="ELANGO" initials="ELA" lastIdx="4" clrIdx="1"/>
  <p:cmAuthor id="2" name="laser" initials="laser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245"/>
    <a:srgbClr val="006600"/>
    <a:srgbClr val="1376B9"/>
    <a:srgbClr val="B6D5AB"/>
    <a:srgbClr val="EA0000"/>
    <a:srgbClr val="77933C"/>
    <a:srgbClr val="FF3300"/>
    <a:srgbClr val="FF0000"/>
    <a:srgbClr val="CC0000"/>
    <a:srgbClr val="73BE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86353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1"/>
        <p:guide orient="horz" pos="1099"/>
        <p:guide orient="horz" pos="704"/>
        <p:guide orient="horz" pos="461"/>
        <p:guide orient="horz" pos="4117"/>
        <p:guide pos="2880"/>
        <p:guide pos="233"/>
        <p:guide pos="298"/>
        <p:guide pos="531"/>
        <p:guide pos="722"/>
        <p:guide pos="1050"/>
        <p:guide pos="5517"/>
      </p:guideLst>
    </p:cSldViewPr>
  </p:slideViewPr>
  <p:outlineViewPr>
    <p:cViewPr>
      <p:scale>
        <a:sx n="33" d="100"/>
        <a:sy n="33" d="100"/>
      </p:scale>
      <p:origin x="0" y="21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80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9D2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6600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25525" y="702882"/>
            <a:ext cx="8021232" cy="10497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6-1 Creating a Work Sheet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874772"/>
            <a:ext cx="528889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Learning 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54858" y="2707054"/>
            <a:ext cx="62049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Prepare the heading of a work sheet.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Prepare the trial balance section of a work sheet.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Consistent Reporting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type="body" sz="quarter" idx="15"/>
          </p:nvPr>
        </p:nvSpPr>
        <p:spPr>
          <a:xfrm>
            <a:off x="436772" y="1711382"/>
            <a:ext cx="8306352" cy="1405891"/>
          </a:xfrm>
        </p:spPr>
        <p:txBody>
          <a:bodyPr>
            <a:normAutofit/>
          </a:bodyPr>
          <a:lstStyle/>
          <a:p>
            <a:pPr marL="400050" indent="-384175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accounting concept </a:t>
            </a:r>
            <a:r>
              <a:rPr lang="en-US" i="1" dirty="0">
                <a:solidFill>
                  <a:srgbClr val="0070C0"/>
                </a:solidFill>
              </a:rPr>
              <a:t>Consistent Reporting </a:t>
            </a:r>
            <a:r>
              <a:rPr lang="en-US" dirty="0"/>
              <a:t>is applied when the same accounting procedures are followed in the same way in each accounting period.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7" name="Flowchart: Delay 6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Fiscal Periods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type="body" sz="quarter" idx="15"/>
          </p:nvPr>
        </p:nvSpPr>
        <p:spPr>
          <a:xfrm>
            <a:off x="451886" y="1706628"/>
            <a:ext cx="8298795" cy="2339529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length of time for which a business summarizes its financial information and reports its financial performance is called a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fiscal period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677863" lvl="1" indent="-292100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 fiscal period is also known as an </a:t>
            </a:r>
            <a:r>
              <a:rPr lang="en-US" sz="2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accounting period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85763" indent="-3857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 fiscal period consisting of twelve consecutive months is called a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fiscal year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Work Sheet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>
          <a:xfrm>
            <a:off x="451886" y="1706628"/>
            <a:ext cx="8298795" cy="1405891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columnar accounting form used to summarize the general ledger information needed to prepare financial statements is called a </a:t>
            </a:r>
            <a:r>
              <a:rPr lang="en-US" b="1" dirty="0">
                <a:solidFill>
                  <a:srgbClr val="0070C0"/>
                </a:solidFill>
              </a:rPr>
              <a:t>work sheet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790809"/>
            <a:ext cx="8388350" cy="672105"/>
          </a:xfrm>
        </p:spPr>
        <p:txBody>
          <a:bodyPr>
            <a:noAutofit/>
          </a:bodyPr>
          <a:lstStyle/>
          <a:p>
            <a:r>
              <a:rPr lang="en-US" sz="3000" dirty="0"/>
              <a:t>Reasons Accountants Use a Work Sheet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>
          <a:xfrm>
            <a:off x="451886" y="1707736"/>
            <a:ext cx="7777714" cy="3732692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Summarize general ledger account balances to prove </a:t>
            </a:r>
            <a:br>
              <a:rPr lang="en-US" dirty="0"/>
            </a:br>
            <a:r>
              <a:rPr lang="en-US" dirty="0"/>
              <a:t>that debits equal credits</a:t>
            </a:r>
          </a:p>
          <a:p>
            <a:pPr marL="385763" indent="-3857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Plan needed changes to general ledger accounts to bring account balances up to date</a:t>
            </a:r>
          </a:p>
          <a:p>
            <a:pPr marL="385763" indent="-3857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Separate general ledger account balances according to the financial statements to be prepared</a:t>
            </a:r>
          </a:p>
          <a:p>
            <a:pPr marL="385763" indent="-3857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Calculate the amount of net income or net loss for a fiscal period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790809"/>
            <a:ext cx="8129588" cy="672105"/>
          </a:xfrm>
        </p:spPr>
        <p:txBody>
          <a:bodyPr/>
          <a:lstStyle/>
          <a:p>
            <a:r>
              <a:rPr lang="en-US" sz="3000" dirty="0"/>
              <a:t>Preparing the Heading of a Work Sheet</a:t>
            </a:r>
          </a:p>
        </p:txBody>
      </p:sp>
      <p:pic>
        <p:nvPicPr>
          <p:cNvPr id="49" name="Picture 48" descr="Chapter 6_Page 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8864" y="2743200"/>
            <a:ext cx="5486400" cy="1828800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4590264" y="2209800"/>
            <a:ext cx="4020083" cy="1447800"/>
            <a:chOff x="5108434" y="2983468"/>
            <a:chExt cx="4020083" cy="1447800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5108434" y="3200400"/>
              <a:ext cx="2054366" cy="1230868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52" name="Group 22"/>
            <p:cNvGrpSpPr/>
            <p:nvPr/>
          </p:nvGrpSpPr>
          <p:grpSpPr>
            <a:xfrm>
              <a:off x="6934200" y="2983468"/>
              <a:ext cx="2194317" cy="369332"/>
              <a:chOff x="6934200" y="3212068"/>
              <a:chExt cx="2194317" cy="369332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6934200" y="3213854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315200" y="3212068"/>
                <a:ext cx="18133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Name of Report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1352859" y="4191000"/>
            <a:ext cx="2066077" cy="1283732"/>
            <a:chOff x="2743200" y="3962400"/>
            <a:chExt cx="2066077" cy="1283732"/>
          </a:xfrm>
        </p:grpSpPr>
        <p:cxnSp>
          <p:nvCxnSpPr>
            <p:cNvPr id="56" name="Straight Arrow Connector 55"/>
            <p:cNvCxnSpPr/>
            <p:nvPr/>
          </p:nvCxnSpPr>
          <p:spPr>
            <a:xfrm flipV="1">
              <a:off x="2971800" y="3962400"/>
              <a:ext cx="1447800" cy="10668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57" name="Group 23"/>
            <p:cNvGrpSpPr/>
            <p:nvPr/>
          </p:nvGrpSpPr>
          <p:grpSpPr>
            <a:xfrm>
              <a:off x="2743200" y="4876800"/>
              <a:ext cx="2066077" cy="369332"/>
              <a:chOff x="2743200" y="4876800"/>
              <a:chExt cx="2066077" cy="369332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2743200" y="48768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124200" y="4876800"/>
                <a:ext cx="16850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Date of Report</a:t>
                </a: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1085064" y="1828800"/>
            <a:ext cx="2565469" cy="1295400"/>
            <a:chOff x="1447800" y="1600200"/>
            <a:chExt cx="2565469" cy="129540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600200" y="1752600"/>
              <a:ext cx="1066800" cy="11430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62" name="Group 21"/>
            <p:cNvGrpSpPr/>
            <p:nvPr/>
          </p:nvGrpSpPr>
          <p:grpSpPr>
            <a:xfrm>
              <a:off x="1447800" y="1600200"/>
              <a:ext cx="2565469" cy="369332"/>
              <a:chOff x="2743200" y="1600200"/>
              <a:chExt cx="2565469" cy="369332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2743200" y="16002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200400" y="1600200"/>
                <a:ext cx="21082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Name of Company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21" name="Flowchart: Delay 20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381000"/>
            <a:ext cx="8388350" cy="736600"/>
          </a:xfrm>
        </p:spPr>
        <p:txBody>
          <a:bodyPr>
            <a:noAutofit/>
          </a:bodyPr>
          <a:lstStyle/>
          <a:p>
            <a:r>
              <a:rPr lang="en-US" sz="3000" dirty="0"/>
              <a:t>Preparing a Trial Balance </a:t>
            </a:r>
            <a:r>
              <a:rPr lang="en-US" sz="3000" dirty="0" smtClean="0"/>
              <a:t>on</a:t>
            </a:r>
            <a:br>
              <a:rPr lang="en-US" sz="3000" dirty="0" smtClean="0"/>
            </a:br>
            <a:r>
              <a:rPr lang="en-US" sz="3000" dirty="0" smtClean="0"/>
              <a:t>a </a:t>
            </a:r>
            <a:r>
              <a:rPr lang="en-US" sz="3000" dirty="0"/>
              <a:t>Work Sheet</a:t>
            </a:r>
          </a:p>
        </p:txBody>
      </p:sp>
      <p:pic>
        <p:nvPicPr>
          <p:cNvPr id="74" name="Picture 73" descr="Chapter 6_Page 1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617" y="1569972"/>
            <a:ext cx="4289832" cy="4572000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4694172" y="1547301"/>
            <a:ext cx="406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general ledger account titles in the work sheet’s Account Title column.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694172" y="3625482"/>
            <a:ext cx="406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Rule a single line across the two Trial Balance columns below the last line on which an account title is written.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694172" y="4441011"/>
            <a:ext cx="406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 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 both the Trial Balance Debit and Credit columns.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694172" y="500526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5. 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each column’s total below the single line.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94172" y="5584011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6. 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Rule double lines across both Trial Balance columns.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694172" y="2337106"/>
            <a:ext cx="4064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general ledger debit account balances in the Trial Balance Debit column. Write the general ledger credit account balances in the Trial Balance Credit column. 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3480617" y="1417572"/>
            <a:ext cx="762000" cy="1066800"/>
            <a:chOff x="3276600" y="1447800"/>
            <a:chExt cx="762000" cy="1066800"/>
          </a:xfrm>
        </p:grpSpPr>
        <p:cxnSp>
          <p:nvCxnSpPr>
            <p:cNvPr id="82" name="Straight Arrow Connector 81"/>
            <p:cNvCxnSpPr/>
            <p:nvPr/>
          </p:nvCxnSpPr>
          <p:spPr>
            <a:xfrm flipH="1">
              <a:off x="3276600" y="1600200"/>
              <a:ext cx="45720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>
            <a:xfrm>
              <a:off x="3733800" y="1600200"/>
              <a:ext cx="30480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4" name="Oval 83"/>
            <p:cNvSpPr/>
            <p:nvPr/>
          </p:nvSpPr>
          <p:spPr>
            <a:xfrm>
              <a:off x="3537858" y="14478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413819" y="4726830"/>
            <a:ext cx="984953" cy="729342"/>
            <a:chOff x="2438400" y="4953000"/>
            <a:chExt cx="984953" cy="729342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2590800" y="5105400"/>
              <a:ext cx="832553" cy="576942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Oval 86"/>
            <p:cNvSpPr/>
            <p:nvPr/>
          </p:nvSpPr>
          <p:spPr>
            <a:xfrm>
              <a:off x="2438400" y="49530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413817" y="5329898"/>
            <a:ext cx="903512" cy="365760"/>
            <a:chOff x="2209800" y="5360126"/>
            <a:chExt cx="903512" cy="36576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351312" y="5529942"/>
              <a:ext cx="762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90" name="Oval 89"/>
            <p:cNvSpPr/>
            <p:nvPr/>
          </p:nvSpPr>
          <p:spPr>
            <a:xfrm>
              <a:off x="2209800" y="536012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937817" y="5586800"/>
            <a:ext cx="594360" cy="670560"/>
            <a:chOff x="3733800" y="5638800"/>
            <a:chExt cx="594360" cy="670560"/>
          </a:xfrm>
        </p:grpSpPr>
        <p:cxnSp>
          <p:nvCxnSpPr>
            <p:cNvPr id="92" name="Straight Arrow Connector 91"/>
            <p:cNvCxnSpPr/>
            <p:nvPr/>
          </p:nvCxnSpPr>
          <p:spPr>
            <a:xfrm flipH="1" flipV="1">
              <a:off x="3733800" y="5638800"/>
              <a:ext cx="457200" cy="533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93" name="Oval 92"/>
            <p:cNvSpPr/>
            <p:nvPr/>
          </p:nvSpPr>
          <p:spPr>
            <a:xfrm>
              <a:off x="3962400" y="59436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794817" y="5532372"/>
            <a:ext cx="533400" cy="746760"/>
            <a:chOff x="2590800" y="5562600"/>
            <a:chExt cx="533400" cy="746760"/>
          </a:xfrm>
        </p:grpSpPr>
        <p:cxnSp>
          <p:nvCxnSpPr>
            <p:cNvPr id="95" name="Straight Arrow Connector 94"/>
            <p:cNvCxnSpPr/>
            <p:nvPr/>
          </p:nvCxnSpPr>
          <p:spPr>
            <a:xfrm flipV="1">
              <a:off x="2743200" y="5562600"/>
              <a:ext cx="381000" cy="533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96" name="Oval 95"/>
            <p:cNvSpPr/>
            <p:nvPr/>
          </p:nvSpPr>
          <p:spPr>
            <a:xfrm>
              <a:off x="2590800" y="59436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22172" y="2560572"/>
            <a:ext cx="398418" cy="2895600"/>
            <a:chOff x="58782" y="2590800"/>
            <a:chExt cx="398418" cy="2895600"/>
          </a:xfrm>
        </p:grpSpPr>
        <p:sp>
          <p:nvSpPr>
            <p:cNvPr id="98" name="Left Bracket 97"/>
            <p:cNvSpPr/>
            <p:nvPr/>
          </p:nvSpPr>
          <p:spPr>
            <a:xfrm>
              <a:off x="228600" y="2590800"/>
              <a:ext cx="228600" cy="2895600"/>
            </a:xfrm>
            <a:prstGeom prst="leftBracket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8782" y="36576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31" name="Flowchart: Delay 30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714609"/>
            <a:ext cx="838835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6-1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22871"/>
            <a:ext cx="8397036" cy="1150304"/>
          </a:xfrm>
        </p:spPr>
        <p:txBody>
          <a:bodyPr vert="horz" lIns="91440" tIns="45720" rIns="91440" bIns="45720" rtlCol="0">
            <a:normAutofit/>
          </a:bodyPr>
          <a:lstStyle/>
          <a:p>
            <a:pPr marL="385763" marR="0" indent="-3857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/>
              <a:t>What is written on the three-line heading on a work sheet?</a:t>
            </a:r>
          </a:p>
        </p:txBody>
      </p:sp>
      <p:sp>
        <p:nvSpPr>
          <p:cNvPr id="14" name="Content Placeholder 7"/>
          <p:cNvSpPr txBox="1">
            <a:spLocks/>
          </p:cNvSpPr>
          <p:nvPr/>
        </p:nvSpPr>
        <p:spPr>
          <a:xfrm>
            <a:off x="838830" y="3048001"/>
            <a:ext cx="7315200" cy="13715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Name of the business, name of report, and date of report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9888" y="716028"/>
            <a:ext cx="838835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6-1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6316" y="1622871"/>
            <a:ext cx="8033657" cy="1135443"/>
          </a:xfrm>
        </p:spPr>
        <p:txBody>
          <a:bodyPr vert="horz" lIns="91440" tIns="45720" rIns="91440" bIns="45720" rtlCol="0">
            <a:normAutofit/>
          </a:bodyPr>
          <a:lstStyle/>
          <a:p>
            <a:pPr marL="369888" marR="0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Which general ledger accounts are listed in the Trial Balance columns of a work sheet?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8830" y="3048000"/>
            <a:ext cx="7315200" cy="19050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All general ledger accounts are listed in the Trial Balance columns of a work sheet, even if some accounts do not have balances.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9" name="Flowchart: Delay 8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250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LESSON 6-1 Creating a Work Sheet</vt:lpstr>
      <vt:lpstr>Consistent Reporting</vt:lpstr>
      <vt:lpstr>Fiscal Periods</vt:lpstr>
      <vt:lpstr>Work Sheet</vt:lpstr>
      <vt:lpstr>Reasons Accountants Use a Work Sheet</vt:lpstr>
      <vt:lpstr>Preparing the Heading of a Work Sheet</vt:lpstr>
      <vt:lpstr>Preparing a Trial Balance on a Work Sheet</vt:lpstr>
      <vt:lpstr>Lesson 6-1 Audit Your Understanding</vt:lpstr>
      <vt:lpstr>Lesson 6-1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333</cp:revision>
  <dcterms:created xsi:type="dcterms:W3CDTF">2012-07-02T15:51:50Z</dcterms:created>
  <dcterms:modified xsi:type="dcterms:W3CDTF">2018-02-02T12:45:13Z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