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1"/>
  </p:notesMasterIdLst>
  <p:sldIdLst>
    <p:sldId id="341" r:id="rId3"/>
    <p:sldId id="373" r:id="rId4"/>
    <p:sldId id="363" r:id="rId5"/>
    <p:sldId id="364" r:id="rId6"/>
    <p:sldId id="365" r:id="rId7"/>
    <p:sldId id="351" r:id="rId8"/>
    <p:sldId id="352" r:id="rId9"/>
    <p:sldId id="35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099">
          <p15:clr>
            <a:srgbClr val="A4A3A4"/>
          </p15:clr>
        </p15:guide>
        <p15:guide id="5" orient="horz" pos="704">
          <p15:clr>
            <a:srgbClr val="A4A3A4"/>
          </p15:clr>
        </p15:guide>
        <p15:guide id="6" orient="horz" pos="461">
          <p15:clr>
            <a:srgbClr val="A4A3A4"/>
          </p15:clr>
        </p15:guide>
        <p15:guide id="7" pos="229">
          <p15:clr>
            <a:srgbClr val="A4A3A4"/>
          </p15:clr>
        </p15:guide>
        <p15:guide id="8" pos="300">
          <p15:clr>
            <a:srgbClr val="A4A3A4"/>
          </p15:clr>
        </p15:guide>
        <p15:guide id="9" pos="529">
          <p15:clr>
            <a:srgbClr val="A4A3A4"/>
          </p15:clr>
        </p15:guide>
        <p15:guide id="10" pos="719">
          <p15:clr>
            <a:srgbClr val="A4A3A4"/>
          </p15:clr>
        </p15:guide>
        <p15:guide id="11" pos="1048">
          <p15:clr>
            <a:srgbClr val="A4A3A4"/>
          </p15:clr>
        </p15:guide>
        <p15:guide id="12" pos="55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245"/>
    <a:srgbClr val="006600"/>
    <a:srgbClr val="1376B9"/>
    <a:srgbClr val="B6D5AB"/>
    <a:srgbClr val="EA0000"/>
    <a:srgbClr val="77933C"/>
    <a:srgbClr val="FF3300"/>
    <a:srgbClr val="FF0000"/>
    <a:srgbClr val="CC0000"/>
    <a:srgbClr val="73BE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944" autoAdjust="0"/>
    <p:restoredTop sz="86353" autoAdjust="0"/>
  </p:normalViewPr>
  <p:slideViewPr>
    <p:cSldViewPr>
      <p:cViewPr varScale="1">
        <p:scale>
          <a:sx n="126" d="100"/>
          <a:sy n="126" d="100"/>
        </p:scale>
        <p:origin x="-636" y="-90"/>
      </p:cViewPr>
      <p:guideLst>
        <p:guide orient="horz" pos="2160"/>
        <p:guide orient="horz" pos="1922"/>
        <p:guide orient="horz" pos="1099"/>
        <p:guide orient="horz" pos="704"/>
        <p:guide orient="horz" pos="461"/>
        <p:guide pos="2880"/>
        <p:guide pos="229"/>
        <p:guide pos="300"/>
        <p:guide pos="529"/>
        <p:guide pos="719"/>
        <p:guide pos="1048"/>
        <p:guide pos="5517"/>
      </p:guideLst>
    </p:cSldViewPr>
  </p:slideViewPr>
  <p:outlineViewPr>
    <p:cViewPr>
      <p:scale>
        <a:sx n="33" d="100"/>
        <a:sy n="33" d="100"/>
      </p:scale>
      <p:origin x="0" y="21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924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47" y="6382895"/>
            <a:ext cx="1327543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9D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</a:t>
            </a:r>
            <a:r>
              <a:rPr lang="en-US" sz="1000" dirty="0" err="1" smtClean="0">
                <a:solidFill>
                  <a:schemeClr val="bg2">
                    <a:lumMod val="10000"/>
                  </a:schemeClr>
                </a:solidFill>
              </a:rPr>
              <a:t>Cengage</a:t>
            </a:r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. All Rights Reserved. </a:t>
            </a:r>
          </a:p>
          <a:p>
            <a:pPr algn="ctr"/>
            <a:r>
              <a:rPr lang="en-US" sz="1000" dirty="0" smtClean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33" y="6369050"/>
            <a:ext cx="132435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6600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506918"/>
          </a:xfrm>
        </p:spPr>
        <p:txBody>
          <a:bodyPr/>
          <a:lstStyle/>
          <a:p>
            <a:pPr algn="l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6-4 Journalizing and Posting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	Adjusting Entries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1905000"/>
            <a:ext cx="452689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6671" y="2933661"/>
            <a:ext cx="708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Journalize and post the adjusting entries for supplies and prepaid insurance.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Adjusting Entry for Supplies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type="body" sz="quarter" idx="15"/>
          </p:nvPr>
        </p:nvSpPr>
        <p:spPr>
          <a:xfrm>
            <a:off x="451886" y="1707511"/>
            <a:ext cx="8306352" cy="1150304"/>
          </a:xfrm>
        </p:spPr>
        <p:txBody>
          <a:bodyPr/>
          <a:lstStyle/>
          <a:p>
            <a:pPr marL="377825" indent="-377825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dirty="0"/>
              <a:t>Journal entries recorded to update general ledger accounts at the end of a fiscal period are called </a:t>
            </a:r>
            <a:br>
              <a:rPr lang="en-US" dirty="0"/>
            </a:br>
            <a:r>
              <a:rPr lang="en-US" b="1" dirty="0">
                <a:solidFill>
                  <a:srgbClr val="1376B9"/>
                </a:solidFill>
              </a:rPr>
              <a:t>adjusting entries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6" name="Flowchart: Delay 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6-4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Adjusting Entry for Supplies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0631" y="2716373"/>
            <a:ext cx="1620883" cy="338554"/>
          </a:xfrm>
          <a:prstGeom prst="rect">
            <a:avLst/>
          </a:prstGeom>
        </p:spPr>
        <p:txBody>
          <a:bodyPr wrap="square" lIns="45720" rIns="4572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dec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Jan. 31 Bal.	620.00</a:t>
            </a:r>
          </a:p>
        </p:txBody>
      </p:sp>
      <p:pic>
        <p:nvPicPr>
          <p:cNvPr id="118" name="Picture 117" descr="Page 176-General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6044" y="4229250"/>
            <a:ext cx="6858000" cy="1721277"/>
          </a:xfrm>
          <a:prstGeom prst="rect">
            <a:avLst/>
          </a:prstGeom>
        </p:spPr>
      </p:pic>
      <p:pic>
        <p:nvPicPr>
          <p:cNvPr id="119" name="Picture 118" descr="Chapter 6_Page 17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9314" y="1835727"/>
            <a:ext cx="5903366" cy="1651406"/>
          </a:xfrm>
          <a:prstGeom prst="rect">
            <a:avLst/>
          </a:prstGeom>
        </p:spPr>
      </p:pic>
      <p:grpSp>
        <p:nvGrpSpPr>
          <p:cNvPr id="120" name="Group 53"/>
          <p:cNvGrpSpPr/>
          <p:nvPr/>
        </p:nvGrpSpPr>
        <p:grpSpPr>
          <a:xfrm>
            <a:off x="167514" y="1530927"/>
            <a:ext cx="2926080" cy="718066"/>
            <a:chOff x="5619778" y="1676400"/>
            <a:chExt cx="2926080" cy="718066"/>
          </a:xfrm>
        </p:grpSpPr>
        <p:sp>
          <p:nvSpPr>
            <p:cNvPr id="121" name="Rectangle 120"/>
            <p:cNvSpPr/>
            <p:nvPr/>
          </p:nvSpPr>
          <p:spPr>
            <a:xfrm>
              <a:off x="6174949" y="1676400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Supplies Expense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H="1">
              <a:off x="5619778" y="2028706"/>
              <a:ext cx="292608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>
            <a:xfrm>
              <a:off x="7089349" y="2028706"/>
              <a:ext cx="0" cy="36576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24" name="Group 55"/>
          <p:cNvGrpSpPr/>
          <p:nvPr/>
        </p:nvGrpSpPr>
        <p:grpSpPr>
          <a:xfrm>
            <a:off x="167514" y="2369127"/>
            <a:ext cx="2926080" cy="900946"/>
            <a:chOff x="5619778" y="2667000"/>
            <a:chExt cx="2926080" cy="900946"/>
          </a:xfrm>
        </p:grpSpPr>
        <p:sp>
          <p:nvSpPr>
            <p:cNvPr id="125" name="Rectangle 124"/>
            <p:cNvSpPr/>
            <p:nvPr/>
          </p:nvSpPr>
          <p:spPr>
            <a:xfrm>
              <a:off x="6174949" y="2667000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Supplies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H="1">
              <a:off x="5619778" y="3019306"/>
              <a:ext cx="292608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>
            <a:xfrm>
              <a:off x="7089349" y="3019306"/>
              <a:ext cx="0" cy="5486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28" name="Group 127"/>
          <p:cNvGrpSpPr/>
          <p:nvPr/>
        </p:nvGrpSpPr>
        <p:grpSpPr>
          <a:xfrm>
            <a:off x="70631" y="1878173"/>
            <a:ext cx="3036025" cy="1439108"/>
            <a:chOff x="224246" y="1947446"/>
            <a:chExt cx="3036025" cy="1439108"/>
          </a:xfrm>
        </p:grpSpPr>
        <p:sp>
          <p:nvSpPr>
            <p:cNvPr id="129" name="Rectangle 128"/>
            <p:cNvSpPr/>
            <p:nvPr/>
          </p:nvSpPr>
          <p:spPr>
            <a:xfrm>
              <a:off x="321129" y="1947446"/>
              <a:ext cx="1463040" cy="338554"/>
            </a:xfrm>
            <a:prstGeom prst="rect">
              <a:avLst/>
            </a:prstGeom>
          </p:spPr>
          <p:txBody>
            <a:bodyPr wrap="square" lIns="45720" rIns="4572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30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Adj. (a)	530.00</a:t>
              </a: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24246" y="3048000"/>
              <a:ext cx="1620883" cy="338554"/>
            </a:xfrm>
            <a:prstGeom prst="rect">
              <a:avLst/>
            </a:prstGeom>
          </p:spPr>
          <p:txBody>
            <a:bodyPr wrap="square" lIns="45720" rIns="4572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3000" algn="dec"/>
                </a:tabLst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(New Bal.	90.00)</a:t>
              </a: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797231" y="2785646"/>
              <a:ext cx="1463040" cy="338554"/>
            </a:xfrm>
            <a:prstGeom prst="rect">
              <a:avLst/>
            </a:prstGeom>
          </p:spPr>
          <p:txBody>
            <a:bodyPr wrap="square" lIns="45720" rIns="4572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30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Adj. (a)	530.00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01878" y="3588327"/>
            <a:ext cx="2032636" cy="1600200"/>
            <a:chOff x="5271036" y="4152900"/>
            <a:chExt cx="2032636" cy="1600200"/>
          </a:xfrm>
        </p:grpSpPr>
        <p:sp>
          <p:nvSpPr>
            <p:cNvPr id="133" name="Rectangle 132"/>
            <p:cNvSpPr/>
            <p:nvPr/>
          </p:nvSpPr>
          <p:spPr>
            <a:xfrm>
              <a:off x="5600502" y="4152900"/>
              <a:ext cx="9460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Heading</a:t>
              </a:r>
            </a:p>
          </p:txBody>
        </p:sp>
        <p:grpSp>
          <p:nvGrpSpPr>
            <p:cNvPr id="134" name="Group 22"/>
            <p:cNvGrpSpPr/>
            <p:nvPr/>
          </p:nvGrpSpPr>
          <p:grpSpPr>
            <a:xfrm>
              <a:off x="5271036" y="4160520"/>
              <a:ext cx="2032636" cy="1592580"/>
              <a:chOff x="1308636" y="3017520"/>
              <a:chExt cx="2032636" cy="1592580"/>
            </a:xfrm>
          </p:grpSpPr>
          <p:cxnSp>
            <p:nvCxnSpPr>
              <p:cNvPr id="135" name="Straight Arrow Connector 134"/>
              <p:cNvCxnSpPr/>
              <p:nvPr/>
            </p:nvCxnSpPr>
            <p:spPr>
              <a:xfrm>
                <a:off x="1512472" y="3200400"/>
                <a:ext cx="1828800" cy="14097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36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319914" y="4731327"/>
            <a:ext cx="1143000" cy="685800"/>
            <a:chOff x="5271036" y="4152900"/>
            <a:chExt cx="1143000" cy="685800"/>
          </a:xfrm>
        </p:grpSpPr>
        <p:sp>
          <p:nvSpPr>
            <p:cNvPr id="138" name="Rectangle 137"/>
            <p:cNvSpPr/>
            <p:nvPr/>
          </p:nvSpPr>
          <p:spPr>
            <a:xfrm>
              <a:off x="5600502" y="4152900"/>
              <a:ext cx="6174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  <p:grpSp>
          <p:nvGrpSpPr>
            <p:cNvPr id="139" name="Group 22"/>
            <p:cNvGrpSpPr/>
            <p:nvPr/>
          </p:nvGrpSpPr>
          <p:grpSpPr>
            <a:xfrm>
              <a:off x="5271036" y="4160520"/>
              <a:ext cx="1143000" cy="678180"/>
              <a:chOff x="1308636" y="3017520"/>
              <a:chExt cx="1143000" cy="678180"/>
            </a:xfrm>
          </p:grpSpPr>
          <p:cxnSp>
            <p:nvCxnSpPr>
              <p:cNvPr id="140" name="Straight Arrow Connector 139"/>
              <p:cNvCxnSpPr/>
              <p:nvPr/>
            </p:nvCxnSpPr>
            <p:spPr>
              <a:xfrm>
                <a:off x="1537236" y="3238500"/>
                <a:ext cx="914400" cy="457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1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3520314" y="3400068"/>
            <a:ext cx="3881718" cy="2047539"/>
            <a:chOff x="3505200" y="3316941"/>
            <a:chExt cx="3881718" cy="2047539"/>
          </a:xfrm>
        </p:grpSpPr>
        <p:grpSp>
          <p:nvGrpSpPr>
            <p:cNvPr id="143" name="Group 39"/>
            <p:cNvGrpSpPr/>
            <p:nvPr/>
          </p:nvGrpSpPr>
          <p:grpSpPr>
            <a:xfrm>
              <a:off x="3505200" y="3505200"/>
              <a:ext cx="2667000" cy="1859280"/>
              <a:chOff x="1090700" y="5998845"/>
              <a:chExt cx="2667000" cy="1859280"/>
            </a:xfrm>
          </p:grpSpPr>
          <p:cxnSp>
            <p:nvCxnSpPr>
              <p:cNvPr id="145" name="Straight Arrow Connector 144"/>
              <p:cNvCxnSpPr/>
              <p:nvPr/>
            </p:nvCxnSpPr>
            <p:spPr>
              <a:xfrm>
                <a:off x="2462300" y="6181725"/>
                <a:ext cx="1295400" cy="1600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46" name="Group 31"/>
              <p:cNvGrpSpPr/>
              <p:nvPr/>
            </p:nvGrpSpPr>
            <p:grpSpPr>
              <a:xfrm>
                <a:off x="1090700" y="5998845"/>
                <a:ext cx="2235448" cy="1859280"/>
                <a:chOff x="3782465" y="4170045"/>
                <a:chExt cx="2235448" cy="1859280"/>
              </a:xfrm>
            </p:grpSpPr>
            <p:grpSp>
              <p:nvGrpSpPr>
                <p:cNvPr id="147" name="Group 22"/>
                <p:cNvGrpSpPr/>
                <p:nvPr/>
              </p:nvGrpSpPr>
              <p:grpSpPr>
                <a:xfrm>
                  <a:off x="3782465" y="4170045"/>
                  <a:ext cx="1524000" cy="1859280"/>
                  <a:chOff x="-179935" y="3027045"/>
                  <a:chExt cx="1524000" cy="1859280"/>
                </a:xfrm>
              </p:grpSpPr>
              <p:cxnSp>
                <p:nvCxnSpPr>
                  <p:cNvPr id="149" name="Straight Arrow Connector 148"/>
                  <p:cNvCxnSpPr/>
                  <p:nvPr/>
                </p:nvCxnSpPr>
                <p:spPr>
                  <a:xfrm flipH="1">
                    <a:off x="-179935" y="3209925"/>
                    <a:ext cx="1371600" cy="167640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15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978305" y="3027045"/>
                    <a:ext cx="365760" cy="3657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80000">
                        <a:srgbClr val="C0504D">
                          <a:shade val="93000"/>
                          <a:satMod val="130000"/>
                        </a:srgbClr>
                      </a:gs>
                      <a:gs pos="100000">
                        <a:srgbClr val="C0504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0" tIns="0" rIns="0" bIns="0" rtlCol="0" anchor="ctr" anchorCtr="1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148" name="Rectangle 147"/>
                <p:cNvSpPr/>
                <p:nvPr/>
              </p:nvSpPr>
              <p:spPr>
                <a:xfrm>
                  <a:off x="5355552" y="4171950"/>
                  <a:ext cx="66236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76B9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Debit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44" name="Freeform 143"/>
            <p:cNvSpPr/>
            <p:nvPr/>
          </p:nvSpPr>
          <p:spPr>
            <a:xfrm>
              <a:off x="6553200" y="3316941"/>
              <a:ext cx="833718" cy="1940859"/>
            </a:xfrm>
            <a:custGeom>
              <a:avLst/>
              <a:gdLst>
                <a:gd name="connsiteX0" fmla="*/ 860612 w 860612"/>
                <a:gd name="connsiteY0" fmla="*/ 0 h 1936377"/>
                <a:gd name="connsiteX1" fmla="*/ 0 w 860612"/>
                <a:gd name="connsiteY1" fmla="*/ 1936377 h 193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0612" h="1936377">
                  <a:moveTo>
                    <a:pt x="860612" y="0"/>
                  </a:moveTo>
                  <a:lnTo>
                    <a:pt x="0" y="1936377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995879" y="2978727"/>
            <a:ext cx="5477435" cy="3429000"/>
            <a:chOff x="2980765" y="2895600"/>
            <a:chExt cx="5477435" cy="3429000"/>
          </a:xfrm>
        </p:grpSpPr>
        <p:grpSp>
          <p:nvGrpSpPr>
            <p:cNvPr id="152" name="Group 61"/>
            <p:cNvGrpSpPr/>
            <p:nvPr/>
          </p:nvGrpSpPr>
          <p:grpSpPr>
            <a:xfrm>
              <a:off x="2980765" y="5651350"/>
              <a:ext cx="4141695" cy="673250"/>
              <a:chOff x="261465" y="5767555"/>
              <a:chExt cx="4141695" cy="673250"/>
            </a:xfrm>
          </p:grpSpPr>
          <p:cxnSp>
            <p:nvCxnSpPr>
              <p:cNvPr id="154" name="Straight Arrow Connector 153"/>
              <p:cNvCxnSpPr/>
              <p:nvPr/>
            </p:nvCxnSpPr>
            <p:spPr>
              <a:xfrm flipV="1">
                <a:off x="2843300" y="5767555"/>
                <a:ext cx="1559860" cy="52085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55" name="Group 31"/>
              <p:cNvGrpSpPr/>
              <p:nvPr/>
            </p:nvGrpSpPr>
            <p:grpSpPr>
              <a:xfrm>
                <a:off x="261465" y="5767555"/>
                <a:ext cx="3691403" cy="673250"/>
                <a:chOff x="2953230" y="3938755"/>
                <a:chExt cx="3691403" cy="673250"/>
              </a:xfrm>
            </p:grpSpPr>
            <p:grpSp>
              <p:nvGrpSpPr>
                <p:cNvPr id="156" name="Group 22"/>
                <p:cNvGrpSpPr/>
                <p:nvPr/>
              </p:nvGrpSpPr>
              <p:grpSpPr>
                <a:xfrm>
                  <a:off x="2953230" y="3938755"/>
                  <a:ext cx="2734235" cy="673250"/>
                  <a:chOff x="-1009170" y="2795755"/>
                  <a:chExt cx="2734235" cy="673250"/>
                </a:xfrm>
              </p:grpSpPr>
              <p:cxnSp>
                <p:nvCxnSpPr>
                  <p:cNvPr id="158" name="Straight Arrow Connector 157"/>
                  <p:cNvCxnSpPr/>
                  <p:nvPr/>
                </p:nvCxnSpPr>
                <p:spPr>
                  <a:xfrm flipH="1" flipV="1">
                    <a:off x="-1009170" y="2795755"/>
                    <a:ext cx="2581835" cy="52085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159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359305" y="3103245"/>
                    <a:ext cx="365760" cy="3657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80000">
                        <a:srgbClr val="C0504D">
                          <a:shade val="93000"/>
                          <a:satMod val="130000"/>
                        </a:srgbClr>
                      </a:gs>
                      <a:gs pos="100000">
                        <a:srgbClr val="C0504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0" tIns="0" rIns="0" bIns="0" rtlCol="0" anchor="ctr" anchorCtr="1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4</a:t>
                    </a:r>
                  </a:p>
                </p:txBody>
              </p:sp>
            </p:grpSp>
            <p:sp>
              <p:nvSpPr>
                <p:cNvPr id="157" name="Rectangle 156"/>
                <p:cNvSpPr/>
                <p:nvPr/>
              </p:nvSpPr>
              <p:spPr>
                <a:xfrm>
                  <a:off x="5913343" y="4266080"/>
                  <a:ext cx="73129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76B9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Credit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53" name="Freeform 152"/>
            <p:cNvSpPr/>
            <p:nvPr/>
          </p:nvSpPr>
          <p:spPr>
            <a:xfrm>
              <a:off x="7391400" y="2895600"/>
              <a:ext cx="1066800" cy="2622177"/>
            </a:xfrm>
            <a:custGeom>
              <a:avLst/>
              <a:gdLst>
                <a:gd name="connsiteX0" fmla="*/ 860612 w 860612"/>
                <a:gd name="connsiteY0" fmla="*/ 0 h 1936377"/>
                <a:gd name="connsiteX1" fmla="*/ 0 w 860612"/>
                <a:gd name="connsiteY1" fmla="*/ 1936377 h 193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0612" h="1936377">
                  <a:moveTo>
                    <a:pt x="860612" y="0"/>
                  </a:moveTo>
                  <a:lnTo>
                    <a:pt x="0" y="1936377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48" name="Flowchart: Delay 4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Adjusting Entry for Prepaid Insurance</a:t>
            </a:r>
          </a:p>
        </p:txBody>
      </p:sp>
      <p:pic>
        <p:nvPicPr>
          <p:cNvPr id="102" name="Picture 101" descr="Page 177-General Jou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9157" y="4185556"/>
            <a:ext cx="6089904" cy="1937709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60457" y="2780202"/>
            <a:ext cx="1657062" cy="338554"/>
          </a:xfrm>
          <a:prstGeom prst="rect">
            <a:avLst/>
          </a:prstGeom>
        </p:spPr>
        <p:txBody>
          <a:bodyPr wrap="square" lIns="45720" rIns="4572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43000" algn="dec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Jan. 31 Bal.	900.00</a:t>
            </a:r>
          </a:p>
        </p:txBody>
      </p:sp>
      <p:pic>
        <p:nvPicPr>
          <p:cNvPr id="104" name="Picture 103" descr="Chapter 6_Page 177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4805" y="1902605"/>
            <a:ext cx="5943600" cy="1665927"/>
          </a:xfrm>
          <a:prstGeom prst="rect">
            <a:avLst/>
          </a:prstGeom>
        </p:spPr>
      </p:pic>
      <p:grpSp>
        <p:nvGrpSpPr>
          <p:cNvPr id="105" name="Group 53"/>
          <p:cNvGrpSpPr/>
          <p:nvPr/>
        </p:nvGrpSpPr>
        <p:grpSpPr>
          <a:xfrm>
            <a:off x="83757" y="1594756"/>
            <a:ext cx="2926080" cy="718066"/>
            <a:chOff x="5565349" y="1676400"/>
            <a:chExt cx="2926080" cy="718066"/>
          </a:xfrm>
        </p:grpSpPr>
        <p:sp>
          <p:nvSpPr>
            <p:cNvPr id="106" name="Rectangle 105"/>
            <p:cNvSpPr/>
            <p:nvPr/>
          </p:nvSpPr>
          <p:spPr>
            <a:xfrm>
              <a:off x="6174949" y="1676400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Insurance Expense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H="1">
              <a:off x="5565349" y="2028706"/>
              <a:ext cx="292608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>
            <a:xfrm>
              <a:off x="7089349" y="2028706"/>
              <a:ext cx="0" cy="36576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09" name="Group 55"/>
          <p:cNvGrpSpPr/>
          <p:nvPr/>
        </p:nvGrpSpPr>
        <p:grpSpPr>
          <a:xfrm>
            <a:off x="83757" y="2432956"/>
            <a:ext cx="2926080" cy="900946"/>
            <a:chOff x="5565349" y="2667000"/>
            <a:chExt cx="2926080" cy="900946"/>
          </a:xfrm>
        </p:grpSpPr>
        <p:sp>
          <p:nvSpPr>
            <p:cNvPr id="110" name="Rectangle 109"/>
            <p:cNvSpPr/>
            <p:nvPr/>
          </p:nvSpPr>
          <p:spPr>
            <a:xfrm>
              <a:off x="6174949" y="2667000"/>
              <a:ext cx="1828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Prepaid Insurance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H="1">
              <a:off x="5565349" y="3019306"/>
              <a:ext cx="292608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>
            <a:xfrm>
              <a:off x="7089349" y="3019306"/>
              <a:ext cx="0" cy="54864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13" name="Group 112"/>
          <p:cNvGrpSpPr/>
          <p:nvPr/>
        </p:nvGrpSpPr>
        <p:grpSpPr>
          <a:xfrm>
            <a:off x="870521" y="3499756"/>
            <a:ext cx="2032636" cy="1600200"/>
            <a:chOff x="5271036" y="4152900"/>
            <a:chExt cx="2032636" cy="1600200"/>
          </a:xfrm>
        </p:grpSpPr>
        <p:sp>
          <p:nvSpPr>
            <p:cNvPr id="114" name="Rectangle 113"/>
            <p:cNvSpPr/>
            <p:nvPr/>
          </p:nvSpPr>
          <p:spPr>
            <a:xfrm>
              <a:off x="5600502" y="4152900"/>
              <a:ext cx="9460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Heading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271036" y="4160520"/>
              <a:ext cx="2032636" cy="1592580"/>
              <a:chOff x="1308636" y="3017520"/>
              <a:chExt cx="2032636" cy="1592580"/>
            </a:xfrm>
          </p:grpSpPr>
          <p:cxnSp>
            <p:nvCxnSpPr>
              <p:cNvPr id="116" name="Straight Arrow Connector 115"/>
              <p:cNvCxnSpPr/>
              <p:nvPr/>
            </p:nvCxnSpPr>
            <p:spPr>
              <a:xfrm>
                <a:off x="1512472" y="3200400"/>
                <a:ext cx="1828800" cy="14097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7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464757" y="5023756"/>
            <a:ext cx="1524000" cy="685800"/>
            <a:chOff x="5271036" y="4152900"/>
            <a:chExt cx="1524000" cy="685800"/>
          </a:xfrm>
        </p:grpSpPr>
        <p:sp>
          <p:nvSpPr>
            <p:cNvPr id="119" name="Rectangle 118"/>
            <p:cNvSpPr/>
            <p:nvPr/>
          </p:nvSpPr>
          <p:spPr>
            <a:xfrm>
              <a:off x="5600502" y="4152900"/>
              <a:ext cx="6174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Date</a:t>
              </a:r>
            </a:p>
          </p:txBody>
        </p:sp>
        <p:grpSp>
          <p:nvGrpSpPr>
            <p:cNvPr id="120" name="Group 22"/>
            <p:cNvGrpSpPr/>
            <p:nvPr/>
          </p:nvGrpSpPr>
          <p:grpSpPr>
            <a:xfrm>
              <a:off x="5271036" y="4160520"/>
              <a:ext cx="1524000" cy="678180"/>
              <a:chOff x="1308636" y="3017520"/>
              <a:chExt cx="1524000" cy="678180"/>
            </a:xfrm>
          </p:grpSpPr>
          <p:cxnSp>
            <p:nvCxnSpPr>
              <p:cNvPr id="121" name="Straight Arrow Connector 120"/>
              <p:cNvCxnSpPr/>
              <p:nvPr/>
            </p:nvCxnSpPr>
            <p:spPr>
              <a:xfrm>
                <a:off x="1537236" y="3238500"/>
                <a:ext cx="1295400" cy="457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1308636" y="301752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3512757" y="3463897"/>
            <a:ext cx="3881718" cy="2245659"/>
            <a:chOff x="3505200" y="3316941"/>
            <a:chExt cx="3881718" cy="2245659"/>
          </a:xfrm>
        </p:grpSpPr>
        <p:grpSp>
          <p:nvGrpSpPr>
            <p:cNvPr id="124" name="Group 39"/>
            <p:cNvGrpSpPr/>
            <p:nvPr/>
          </p:nvGrpSpPr>
          <p:grpSpPr>
            <a:xfrm>
              <a:off x="3505200" y="3505200"/>
              <a:ext cx="2286000" cy="2057400"/>
              <a:chOff x="1090700" y="5998845"/>
              <a:chExt cx="2286000" cy="2057400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>
                <a:off x="2462300" y="6181725"/>
                <a:ext cx="914400" cy="17983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27" name="Group 31"/>
              <p:cNvGrpSpPr/>
              <p:nvPr/>
            </p:nvGrpSpPr>
            <p:grpSpPr>
              <a:xfrm>
                <a:off x="1090700" y="5998845"/>
                <a:ext cx="2235448" cy="2057400"/>
                <a:chOff x="3782465" y="4170045"/>
                <a:chExt cx="2235448" cy="2057400"/>
              </a:xfrm>
            </p:grpSpPr>
            <p:grpSp>
              <p:nvGrpSpPr>
                <p:cNvPr id="128" name="Group 22"/>
                <p:cNvGrpSpPr/>
                <p:nvPr/>
              </p:nvGrpSpPr>
              <p:grpSpPr>
                <a:xfrm>
                  <a:off x="3782465" y="4170045"/>
                  <a:ext cx="1524000" cy="2057400"/>
                  <a:chOff x="-179935" y="3027045"/>
                  <a:chExt cx="1524000" cy="2057400"/>
                </a:xfrm>
              </p:grpSpPr>
              <p:cxnSp>
                <p:nvCxnSpPr>
                  <p:cNvPr id="130" name="Straight Arrow Connector 129"/>
                  <p:cNvCxnSpPr/>
                  <p:nvPr/>
                </p:nvCxnSpPr>
                <p:spPr>
                  <a:xfrm flipH="1">
                    <a:off x="-179935" y="3209925"/>
                    <a:ext cx="1371600" cy="187452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13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978305" y="3027045"/>
                    <a:ext cx="365760" cy="3657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80000">
                        <a:srgbClr val="C0504D">
                          <a:shade val="93000"/>
                          <a:satMod val="130000"/>
                        </a:srgbClr>
                      </a:gs>
                      <a:gs pos="100000">
                        <a:srgbClr val="C0504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0" tIns="0" rIns="0" bIns="0" rtlCol="0" anchor="ctr" anchorCtr="1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3</a:t>
                    </a:r>
                  </a:p>
                </p:txBody>
              </p:sp>
            </p:grpSp>
            <p:sp>
              <p:nvSpPr>
                <p:cNvPr id="129" name="Rectangle 128"/>
                <p:cNvSpPr/>
                <p:nvPr/>
              </p:nvSpPr>
              <p:spPr>
                <a:xfrm>
                  <a:off x="5355552" y="4171950"/>
                  <a:ext cx="66236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76B9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Debit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25" name="Freeform 124"/>
            <p:cNvSpPr/>
            <p:nvPr/>
          </p:nvSpPr>
          <p:spPr>
            <a:xfrm>
              <a:off x="6248400" y="3316941"/>
              <a:ext cx="1138518" cy="2169459"/>
            </a:xfrm>
            <a:custGeom>
              <a:avLst/>
              <a:gdLst>
                <a:gd name="connsiteX0" fmla="*/ 860612 w 860612"/>
                <a:gd name="connsiteY0" fmla="*/ 0 h 1936377"/>
                <a:gd name="connsiteX1" fmla="*/ 0 w 860612"/>
                <a:gd name="connsiteY1" fmla="*/ 1936377 h 193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0612" h="1936377">
                  <a:moveTo>
                    <a:pt x="860612" y="0"/>
                  </a:moveTo>
                  <a:lnTo>
                    <a:pt x="0" y="1936377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634677" y="2966356"/>
            <a:ext cx="4754880" cy="3505200"/>
            <a:chOff x="3627120" y="2819400"/>
            <a:chExt cx="4754880" cy="3505200"/>
          </a:xfrm>
        </p:grpSpPr>
        <p:grpSp>
          <p:nvGrpSpPr>
            <p:cNvPr id="133" name="Group 61"/>
            <p:cNvGrpSpPr/>
            <p:nvPr/>
          </p:nvGrpSpPr>
          <p:grpSpPr>
            <a:xfrm>
              <a:off x="3627120" y="5791200"/>
              <a:ext cx="3002280" cy="533400"/>
              <a:chOff x="907820" y="5907405"/>
              <a:chExt cx="3002280" cy="533400"/>
            </a:xfrm>
          </p:grpSpPr>
          <p:cxnSp>
            <p:nvCxnSpPr>
              <p:cNvPr id="135" name="Straight Arrow Connector 134"/>
              <p:cNvCxnSpPr/>
              <p:nvPr/>
            </p:nvCxnSpPr>
            <p:spPr>
              <a:xfrm flipV="1">
                <a:off x="2462300" y="5907405"/>
                <a:ext cx="1447800" cy="2743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36" name="Group 31"/>
              <p:cNvGrpSpPr/>
              <p:nvPr/>
            </p:nvGrpSpPr>
            <p:grpSpPr>
              <a:xfrm>
                <a:off x="907820" y="5907405"/>
                <a:ext cx="2487257" cy="533400"/>
                <a:chOff x="3599585" y="4078605"/>
                <a:chExt cx="2487257" cy="533400"/>
              </a:xfrm>
            </p:grpSpPr>
            <p:grpSp>
              <p:nvGrpSpPr>
                <p:cNvPr id="137" name="Group 22"/>
                <p:cNvGrpSpPr/>
                <p:nvPr/>
              </p:nvGrpSpPr>
              <p:grpSpPr>
                <a:xfrm>
                  <a:off x="3599585" y="4078605"/>
                  <a:ext cx="1706880" cy="533400"/>
                  <a:chOff x="-362815" y="2935605"/>
                  <a:chExt cx="1706880" cy="533400"/>
                </a:xfrm>
              </p:grpSpPr>
              <p:cxnSp>
                <p:nvCxnSpPr>
                  <p:cNvPr id="139" name="Straight Arrow Connector 138"/>
                  <p:cNvCxnSpPr/>
                  <p:nvPr/>
                </p:nvCxnSpPr>
                <p:spPr>
                  <a:xfrm flipH="1" flipV="1">
                    <a:off x="-362815" y="2935605"/>
                    <a:ext cx="1554480" cy="27432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14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978305" y="3103245"/>
                    <a:ext cx="365760" cy="3657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80000">
                        <a:srgbClr val="C0504D">
                          <a:shade val="93000"/>
                          <a:satMod val="130000"/>
                        </a:srgbClr>
                      </a:gs>
                      <a:gs pos="100000">
                        <a:srgbClr val="C0504D">
                          <a:shade val="94000"/>
                          <a:satMod val="135000"/>
                        </a:srgb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lIns="0" tIns="0" rIns="0" bIns="0" rtlCol="0" anchor="ctr" anchorCtr="1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rPr>
                      <a:t>4</a:t>
                    </a:r>
                  </a:p>
                </p:txBody>
              </p:sp>
            </p:grpSp>
            <p:sp>
              <p:nvSpPr>
                <p:cNvPr id="138" name="Rectangle 137"/>
                <p:cNvSpPr/>
                <p:nvPr/>
              </p:nvSpPr>
              <p:spPr>
                <a:xfrm>
                  <a:off x="5355552" y="4248150"/>
                  <a:ext cx="73129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376B9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rPr>
                    <a:t>Credit</a:t>
                  </a: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34" name="Freeform 133"/>
            <p:cNvSpPr/>
            <p:nvPr/>
          </p:nvSpPr>
          <p:spPr>
            <a:xfrm>
              <a:off x="7162800" y="2819400"/>
              <a:ext cx="1219200" cy="2850777"/>
            </a:xfrm>
            <a:custGeom>
              <a:avLst/>
              <a:gdLst>
                <a:gd name="connsiteX0" fmla="*/ 860612 w 860612"/>
                <a:gd name="connsiteY0" fmla="*/ 0 h 1936377"/>
                <a:gd name="connsiteX1" fmla="*/ 0 w 860612"/>
                <a:gd name="connsiteY1" fmla="*/ 1936377 h 193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0612" h="1936377">
                  <a:moveTo>
                    <a:pt x="860612" y="0"/>
                  </a:moveTo>
                  <a:lnTo>
                    <a:pt x="0" y="1936377"/>
                  </a:ln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76200" y="1942002"/>
            <a:ext cx="3055557" cy="1439108"/>
            <a:chOff x="280914" y="1947446"/>
            <a:chExt cx="3055557" cy="1439108"/>
          </a:xfrm>
        </p:grpSpPr>
        <p:sp>
          <p:nvSpPr>
            <p:cNvPr id="142" name="Rectangle 141"/>
            <p:cNvSpPr/>
            <p:nvPr/>
          </p:nvSpPr>
          <p:spPr>
            <a:xfrm>
              <a:off x="1873431" y="2785646"/>
              <a:ext cx="1463040" cy="338554"/>
            </a:xfrm>
            <a:prstGeom prst="rect">
              <a:avLst/>
            </a:prstGeom>
          </p:spPr>
          <p:txBody>
            <a:bodyPr wrap="square" lIns="45720" rIns="4572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30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Adj. (b)	150.00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21129" y="1947446"/>
              <a:ext cx="1463040" cy="338554"/>
            </a:xfrm>
            <a:prstGeom prst="rect">
              <a:avLst/>
            </a:prstGeom>
          </p:spPr>
          <p:txBody>
            <a:bodyPr wrap="square" lIns="45720" rIns="4572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3000" algn="dec"/>
                </a:tabLst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Adj. (b)	150.00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80914" y="3048000"/>
              <a:ext cx="1577341" cy="338554"/>
            </a:xfrm>
            <a:prstGeom prst="rect">
              <a:avLst/>
            </a:prstGeom>
          </p:spPr>
          <p:txBody>
            <a:bodyPr wrap="square" lIns="45720" rIns="4572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143000" algn="dec"/>
                </a:tabLst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(New Bal.	750.00)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48" name="Flowchart: Delay 4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52474"/>
          </a:xfrm>
        </p:spPr>
        <p:txBody>
          <a:bodyPr>
            <a:noAutofit/>
          </a:bodyPr>
          <a:lstStyle/>
          <a:p>
            <a:r>
              <a:rPr lang="en-US" sz="3000" dirty="0"/>
              <a:t>Partial Ledger Accounts after </a:t>
            </a:r>
            <a:br>
              <a:rPr lang="en-US" sz="3000" dirty="0"/>
            </a:br>
            <a:r>
              <a:rPr lang="en-US" sz="3000" dirty="0"/>
              <a:t>Posting Adjusting Entries</a:t>
            </a:r>
          </a:p>
        </p:txBody>
      </p:sp>
      <p:pic>
        <p:nvPicPr>
          <p:cNvPr id="12" name="Picture 11" descr="Page 178-General Journal.jpg"/>
          <p:cNvPicPr>
            <a:picLocks noChangeAspect="1"/>
          </p:cNvPicPr>
          <p:nvPr/>
        </p:nvPicPr>
        <p:blipFill>
          <a:blip r:embed="rId2" cstate="print"/>
          <a:srcRect b="12279"/>
          <a:stretch>
            <a:fillRect/>
          </a:stretch>
        </p:blipFill>
        <p:spPr>
          <a:xfrm>
            <a:off x="2057400" y="1642169"/>
            <a:ext cx="5029200" cy="4758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6" name="Flowchart: Delay 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6-4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722166"/>
            <a:ext cx="8394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6-4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61202" y="1625342"/>
            <a:ext cx="8397036" cy="767716"/>
          </a:xfrm>
        </p:spPr>
        <p:txBody>
          <a:bodyPr vert="horz" lIns="91440" tIns="45720" rIns="91440" bIns="45720" rtlCol="0">
            <a:normAutofit/>
          </a:bodyPr>
          <a:lstStyle/>
          <a:p>
            <a:pPr marL="377825" marR="0" indent="-377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/>
              <a:t>Why are adjusting entries journalized?</a:t>
            </a:r>
          </a:p>
        </p:txBody>
      </p:sp>
      <p:sp>
        <p:nvSpPr>
          <p:cNvPr id="14" name="Content Placeholder 7"/>
          <p:cNvSpPr txBox="1">
            <a:spLocks/>
          </p:cNvSpPr>
          <p:nvPr/>
        </p:nvSpPr>
        <p:spPr>
          <a:xfrm>
            <a:off x="831273" y="3048630"/>
            <a:ext cx="7315200" cy="13716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To update general ledger accounts at the end of a fiscal period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8" name="Flowchart: Delay 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4650" y="722166"/>
            <a:ext cx="8394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6-4 </a:t>
            </a:r>
            <a:r>
              <a:rPr lang="en-US" sz="3200" dirty="0"/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83873" y="1624712"/>
            <a:ext cx="8374365" cy="920116"/>
          </a:xfrm>
        </p:spPr>
        <p:txBody>
          <a:bodyPr vert="horz" lIns="91440" tIns="45720" rIns="91440" bIns="45720" rtlCol="0">
            <a:normAutofit/>
          </a:bodyPr>
          <a:lstStyle/>
          <a:p>
            <a:pPr marL="355600" marR="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/>
              <a:t>Where is the information obtained to journalize adjusting entries?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1273" y="3048001"/>
            <a:ext cx="7315200" cy="914399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2400" algn="l"/>
                <a:tab pos="304800" algn="l"/>
                <a:tab pos="3048000" algn="l"/>
                <a:tab pos="3200400" algn="l"/>
                <a:tab pos="45720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/>
                <a:cs typeface="Arial" pitchFamily="34" charset="0"/>
              </a:rPr>
              <a:t>Balance Sheet Credit column</a:t>
            </a: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9" name="Flowchart: Delay 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4650" y="722166"/>
            <a:ext cx="83947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1"/>
                </a:solidFill>
              </a:rPr>
              <a:t>Lesson 6-4 </a:t>
            </a:r>
            <a:r>
              <a:rPr lang="en-US" sz="3200" dirty="0"/>
              <a:t>Audit </a:t>
            </a:r>
            <a:r>
              <a:rPr lang="en-US" sz="3200"/>
              <a:t>Your Understanding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383873" y="1621283"/>
            <a:ext cx="8374365" cy="1441831"/>
          </a:xfrm>
        </p:spPr>
        <p:txBody>
          <a:bodyPr vert="horz" lIns="91440" tIns="45720" rIns="91440" bIns="45720" rtlCol="0">
            <a:normAutofit/>
          </a:bodyPr>
          <a:lstStyle/>
          <a:p>
            <a:pPr marL="355600" marR="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/>
              <a:t>What accounts are increased from zero balances after adjusting entries for supplies and prepaid insurance are journalized and posted?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830643" y="3048000"/>
            <a:ext cx="7315200" cy="1447800"/>
          </a:xfrm>
          <a:prstGeom prst="rect">
            <a:avLst/>
          </a:prstGeom>
          <a:solidFill>
            <a:srgbClr val="EEECE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Supplies Expense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Insurance Expense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9" name="Flowchart: Delay 8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126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3547</TotalTime>
  <Words>175</Words>
  <Application>Microsoft Macintosh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LESSON 6-4 Journalizing and Posting  Adjusting Entries</vt:lpstr>
      <vt:lpstr>Adjusting Entry for Supplies</vt:lpstr>
      <vt:lpstr>Adjusting Entry for Supplies</vt:lpstr>
      <vt:lpstr>Adjusting Entry for Prepaid Insurance</vt:lpstr>
      <vt:lpstr>Partial Ledger Accounts after  Posting Adjusting Entries</vt:lpstr>
      <vt:lpstr>Lesson 6-4 Audit Your Understanding</vt:lpstr>
      <vt:lpstr>Lesson 6-4 Audit Your Understanding</vt:lpstr>
      <vt:lpstr>Lesson 6-4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326</cp:revision>
  <dcterms:created xsi:type="dcterms:W3CDTF">2012-07-02T15:51:50Z</dcterms:created>
  <dcterms:modified xsi:type="dcterms:W3CDTF">2018-02-02T12:51:54Z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