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4"/>
  </p:notesMasterIdLst>
  <p:sldIdLst>
    <p:sldId id="334" r:id="rId3"/>
    <p:sldId id="259" r:id="rId4"/>
    <p:sldId id="342" r:id="rId5"/>
    <p:sldId id="343" r:id="rId6"/>
    <p:sldId id="344" r:id="rId7"/>
    <p:sldId id="345" r:id="rId8"/>
    <p:sldId id="346" r:id="rId9"/>
    <p:sldId id="347" r:id="rId10"/>
    <p:sldId id="336" r:id="rId11"/>
    <p:sldId id="337" r:id="rId12"/>
    <p:sldId id="35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103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orient="horz" pos="1537">
          <p15:clr>
            <a:srgbClr val="A4A3A4"/>
          </p15:clr>
        </p15:guide>
        <p15:guide id="7" pos="240">
          <p15:clr>
            <a:srgbClr val="A4A3A4"/>
          </p15:clr>
        </p15:guide>
        <p15:guide id="8" pos="300">
          <p15:clr>
            <a:srgbClr val="A4A3A4"/>
          </p15:clr>
        </p15:guide>
        <p15:guide id="9" pos="528">
          <p15:clr>
            <a:srgbClr val="A4A3A4"/>
          </p15:clr>
        </p15:guide>
        <p15:guide id="10" pos="719">
          <p15:clr>
            <a:srgbClr val="A4A3A4"/>
          </p15:clr>
        </p15:guide>
        <p15:guide id="11" pos="1048">
          <p15:clr>
            <a:srgbClr val="A4A3A4"/>
          </p15:clr>
        </p15:guide>
        <p15:guide id="12" pos="55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  <p:cmAuthor id="1" name="Scelsi, Darcy" initials="SD" lastIdx="1" clrIdx="1">
    <p:extLst>
      <p:ext uri="{19B8F6BF-5375-455C-9EA6-DF929625EA0E}">
        <p15:presenceInfo xmlns:p15="http://schemas.microsoft.com/office/powerpoint/2012/main" xmlns="" userId="S-1-5-21-4027829005-1107895287-290554039-245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FF0000"/>
    <a:srgbClr val="006600"/>
    <a:srgbClr val="000000"/>
    <a:srgbClr val="FF3300"/>
    <a:srgbClr val="FFE5CD"/>
    <a:srgbClr val="B6D5AB"/>
    <a:srgbClr val="EA0000"/>
    <a:srgbClr val="77933C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073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678" y="-90"/>
      </p:cViewPr>
      <p:guideLst>
        <p:guide orient="horz" pos="2160"/>
        <p:guide orient="horz" pos="1922"/>
        <p:guide orient="horz" pos="1103"/>
        <p:guide orient="horz" pos="704"/>
        <p:guide orient="horz" pos="1537"/>
        <p:guide pos="2880"/>
        <p:guide pos="240"/>
        <p:guide pos="300"/>
        <p:guide pos="528"/>
        <p:guide pos="719"/>
        <p:guide pos="1048"/>
        <p:guide pos="551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274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2021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8-1 </a:t>
            </a:r>
            <a:r>
              <a:rPr lang="en-IN" sz="4000" dirty="0">
                <a:solidFill>
                  <a:schemeClr val="bg1"/>
                </a:solidFill>
              </a:rPr>
              <a:t>Recording Closing Entries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528889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6671" y="2708542"/>
            <a:ext cx="627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Journalize and post closing entries for a service business organized as a proprietorship.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72216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8-1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37985"/>
            <a:ext cx="8033657" cy="802003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What do the balances of temporary accounts show?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14477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Changes in the owner’s capital account for a single fiscal period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72216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8-1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5886" y="1639723"/>
            <a:ext cx="8033657" cy="800265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List the four closing entries.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2" y="2667000"/>
            <a:ext cx="7926965" cy="3276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1313" marR="0" lvl="0" indent="-341313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	An entry to close income statement accounts with credit balances. </a:t>
            </a:r>
          </a:p>
          <a:p>
            <a:pPr marL="341313" marR="0" lvl="0" indent="-341313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	An entry to close income statement accounts with debit balances. </a:t>
            </a:r>
          </a:p>
          <a:p>
            <a:pPr marL="341313" marR="0" lvl="0" indent="-341313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	An entry to record net income or net loss and close the Income Summary account. </a:t>
            </a:r>
          </a:p>
          <a:p>
            <a:pPr marL="341313" marR="0" lvl="0" indent="-341313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	An entry to close the owner’s drawing account.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Need for Permanent and </a:t>
            </a:r>
            <a:br>
              <a:rPr lang="en-US" sz="3000" dirty="0"/>
            </a:br>
            <a:r>
              <a:rPr lang="en-US" sz="3000" dirty="0"/>
              <a:t>Temporary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678138"/>
            <a:ext cx="8291238" cy="3770477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Accounts used to accumulate information from one fiscal period to the next are called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permanent accounts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663575" lvl="1" indent="-301625">
              <a:lnSpc>
                <a:spcPct val="10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Permanent accounts are also referred to 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real accounts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61950" indent="-361950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Accounts used to accumulate information until it is transferred to the owner’s capital account are called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temporary accounts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63575" lvl="1" indent="-301625">
              <a:lnSpc>
                <a:spcPct val="100000"/>
              </a:lnSpc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Temporary accounts are also referred to 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</a:t>
            </a:r>
            <a:b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nominal </a:t>
            </a:r>
            <a:r>
              <a:rPr lang="en-US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accounts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3" name="Flowchart: Delay 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Need for Closing Temporary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67000" y="1676400"/>
            <a:ext cx="8033657" cy="1758316"/>
          </a:xfrm>
        </p:spPr>
        <p:txBody>
          <a:bodyPr/>
          <a:lstStyle/>
          <a:p>
            <a:pPr marL="361950" indent="-361950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Journal entries used to prepare temporary accounts for a new fiscal period are called </a:t>
            </a:r>
            <a:r>
              <a:rPr lang="en-US" b="1" dirty="0">
                <a:solidFill>
                  <a:srgbClr val="0070C0"/>
                </a:solidFill>
              </a:rPr>
              <a:t>closing entries</a:t>
            </a:r>
            <a:r>
              <a:rPr lang="en-US" dirty="0"/>
              <a:t>. </a:t>
            </a:r>
          </a:p>
          <a:p>
            <a:pPr marL="361950" indent="-361950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temporary account balances must be reduced to zero at the end of each fiscal period.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579372"/>
          </a:xfrm>
        </p:spPr>
        <p:txBody>
          <a:bodyPr/>
          <a:lstStyle/>
          <a:p>
            <a:r>
              <a:rPr lang="en-US" sz="3000" dirty="0"/>
              <a:t>Need for the Income Summary Account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4400" y="4419600"/>
            <a:ext cx="7315200" cy="1642289"/>
            <a:chOff x="914400" y="4800600"/>
            <a:chExt cx="7315200" cy="1642289"/>
          </a:xfrm>
        </p:grpSpPr>
        <p:sp>
          <p:nvSpPr>
            <p:cNvPr id="70" name="Oval 69"/>
            <p:cNvSpPr/>
            <p:nvPr/>
          </p:nvSpPr>
          <p:spPr>
            <a:xfrm>
              <a:off x="914400" y="4800600"/>
              <a:ext cx="7315200" cy="1447800"/>
            </a:xfrm>
            <a:prstGeom prst="ellipse">
              <a:avLst/>
            </a:prstGeom>
            <a:gradFill flip="none" rotWithShape="1">
              <a:gsLst>
                <a:gs pos="0">
                  <a:srgbClr val="FFE5CD">
                    <a:alpha val="47843"/>
                  </a:srgbClr>
                </a:gs>
                <a:gs pos="50000">
                  <a:srgbClr val="F79646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F79646">
                    <a:lumMod val="60000"/>
                    <a:lumOff val="40000"/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Group 56"/>
            <p:cNvGrpSpPr/>
            <p:nvPr/>
          </p:nvGrpSpPr>
          <p:grpSpPr>
            <a:xfrm>
              <a:off x="914400" y="4905494"/>
              <a:ext cx="7315200" cy="1537395"/>
              <a:chOff x="914400" y="2590800"/>
              <a:chExt cx="7315200" cy="1537395"/>
            </a:xfrm>
          </p:grpSpPr>
          <p:grpSp>
            <p:nvGrpSpPr>
              <p:cNvPr id="72" name="Group 55"/>
              <p:cNvGrpSpPr/>
              <p:nvPr/>
            </p:nvGrpSpPr>
            <p:grpSpPr>
              <a:xfrm>
                <a:off x="914400" y="2590800"/>
                <a:ext cx="7315200" cy="1266706"/>
                <a:chOff x="5298649" y="2667000"/>
                <a:chExt cx="7315200" cy="126670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7520615" y="2667000"/>
                  <a:ext cx="287126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Income Summary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5298649" y="3019306"/>
                  <a:ext cx="73152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956249" y="3019306"/>
                  <a:ext cx="0" cy="9144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3" name="Rectangle 72"/>
              <p:cNvSpPr/>
              <p:nvPr/>
            </p:nvSpPr>
            <p:spPr>
              <a:xfrm>
                <a:off x="914400" y="2927866"/>
                <a:ext cx="3657600" cy="1200329"/>
              </a:xfrm>
              <a:prstGeom prst="rect">
                <a:avLst/>
              </a:prstGeom>
            </p:spPr>
            <p:txBody>
              <a:bodyPr wrap="square" lIns="45720" r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Total expenses (greater than revenue)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(Debit balance is the net loss.)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572000" y="2927866"/>
                <a:ext cx="3657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Revenue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823716" y="2057400"/>
            <a:ext cx="7558284" cy="1600200"/>
            <a:chOff x="914400" y="2438400"/>
            <a:chExt cx="7558284" cy="1600200"/>
          </a:xfrm>
        </p:grpSpPr>
        <p:sp>
          <p:nvSpPr>
            <p:cNvPr id="79" name="Oval 78"/>
            <p:cNvSpPr/>
            <p:nvPr/>
          </p:nvSpPr>
          <p:spPr>
            <a:xfrm>
              <a:off x="914400" y="2438400"/>
              <a:ext cx="7315200" cy="1600200"/>
            </a:xfrm>
            <a:prstGeom prst="ellipse">
              <a:avLst/>
            </a:prstGeom>
            <a:gradFill flip="none" rotWithShape="1">
              <a:gsLst>
                <a:gs pos="0">
                  <a:srgbClr val="FFE5CD">
                    <a:alpha val="47843"/>
                  </a:srgbClr>
                </a:gs>
                <a:gs pos="50000">
                  <a:srgbClr val="F79646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F79646">
                    <a:lumMod val="60000"/>
                    <a:lumOff val="40000"/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0" name="Group 55"/>
            <p:cNvGrpSpPr/>
            <p:nvPr/>
          </p:nvGrpSpPr>
          <p:grpSpPr>
            <a:xfrm>
              <a:off x="914400" y="2600706"/>
              <a:ext cx="7558284" cy="1260396"/>
              <a:chOff x="914400" y="2600706"/>
              <a:chExt cx="7558284" cy="1260396"/>
            </a:xfrm>
          </p:grpSpPr>
          <p:grpSp>
            <p:nvGrpSpPr>
              <p:cNvPr id="81" name="Group 55"/>
              <p:cNvGrpSpPr/>
              <p:nvPr/>
            </p:nvGrpSpPr>
            <p:grpSpPr>
              <a:xfrm>
                <a:off x="914400" y="2600706"/>
                <a:ext cx="7315200" cy="1256800"/>
                <a:chOff x="5298649" y="2676906"/>
                <a:chExt cx="7315200" cy="12568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7520615" y="2676906"/>
                  <a:ext cx="287126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Income Summary</a:t>
                  </a: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5298649" y="3019306"/>
                  <a:ext cx="73152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8956249" y="3019306"/>
                  <a:ext cx="0" cy="9144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82" name="Rectangle 81"/>
              <p:cNvSpPr/>
              <p:nvPr/>
            </p:nvSpPr>
            <p:spPr>
              <a:xfrm>
                <a:off x="914400" y="2937772"/>
                <a:ext cx="3657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Total expenses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572000" y="2937772"/>
                <a:ext cx="39006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Revenue (greater than expenses)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(Credit balance is the net income.)</a:t>
                </a:r>
              </a:p>
            </p:txBody>
          </p:sp>
        </p:grpSp>
      </p:grpSp>
      <p:sp>
        <p:nvSpPr>
          <p:cNvPr id="87" name="Content Placeholder 36"/>
          <p:cNvSpPr txBox="1">
            <a:spLocks/>
          </p:cNvSpPr>
          <p:nvPr/>
        </p:nvSpPr>
        <p:spPr>
          <a:xfrm>
            <a:off x="374072" y="1524000"/>
            <a:ext cx="8384165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 revenue is greater than total expenses, resulting in a net income, the Income Summary account has a credit balance, as shown in the T account.</a:t>
            </a:r>
          </a:p>
        </p:txBody>
      </p:sp>
      <p:sp>
        <p:nvSpPr>
          <p:cNvPr id="88" name="Content Placeholder 37"/>
          <p:cNvSpPr txBox="1">
            <a:spLocks/>
          </p:cNvSpPr>
          <p:nvPr/>
        </p:nvSpPr>
        <p:spPr>
          <a:xfrm>
            <a:off x="381000" y="3886200"/>
            <a:ext cx="8377238" cy="899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279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 total expenses are greater than revenue, resulting in a net loss, the Income Summary account has a debit balance, as shown in the T account.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Char char="●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91" name="Flowchart: Delay 9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930274"/>
          </a:xfrm>
        </p:spPr>
        <p:txBody>
          <a:bodyPr>
            <a:normAutofit/>
          </a:bodyPr>
          <a:lstStyle/>
          <a:p>
            <a:r>
              <a:rPr lang="en-US" sz="3000" dirty="0"/>
              <a:t>Closing Entry for an Income Statement Account with a Credit Balance</a:t>
            </a:r>
          </a:p>
        </p:txBody>
      </p:sp>
      <p:pic>
        <p:nvPicPr>
          <p:cNvPr id="105" name="Picture 104" descr="C21SE_GJ-008-Page 217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6270" y="4304985"/>
            <a:ext cx="5536121" cy="1874520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524256" y="1295400"/>
            <a:ext cx="4724400" cy="1700343"/>
            <a:chOff x="4419600" y="1524000"/>
            <a:chExt cx="4724400" cy="1700343"/>
          </a:xfrm>
        </p:grpSpPr>
        <p:sp>
          <p:nvSpPr>
            <p:cNvPr id="107" name="Rectangle 106"/>
            <p:cNvSpPr/>
            <p:nvPr/>
          </p:nvSpPr>
          <p:spPr>
            <a:xfrm>
              <a:off x="4419600" y="1796535"/>
              <a:ext cx="2133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8800" algn="dec"/>
                </a:tabLst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Closing	5,820.00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553200" y="2639568"/>
              <a:ext cx="2514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57400" algn="dec"/>
                </a:tabLst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Closing (revenue)	5,820.00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53200" y="1795713"/>
              <a:ext cx="2590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57400" algn="dec"/>
                </a:tabLst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Balance 	5,820.00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57400" algn="dec"/>
                </a:tabLst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(New Balance	0.00)</a:t>
              </a:r>
            </a:p>
          </p:txBody>
        </p:sp>
        <p:grpSp>
          <p:nvGrpSpPr>
            <p:cNvPr id="110" name="Group 53"/>
            <p:cNvGrpSpPr/>
            <p:nvPr/>
          </p:nvGrpSpPr>
          <p:grpSpPr>
            <a:xfrm>
              <a:off x="4419600" y="1524000"/>
              <a:ext cx="4572000" cy="824746"/>
              <a:chOff x="4841449" y="1752600"/>
              <a:chExt cx="4572000" cy="824746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146249" y="1752600"/>
                <a:ext cx="3657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Sales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 flipH="1">
                <a:off x="4841449" y="2028706"/>
                <a:ext cx="45720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975049" y="2028706"/>
                <a:ext cx="0" cy="54864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1" name="Group 55"/>
            <p:cNvGrpSpPr/>
            <p:nvPr/>
          </p:nvGrpSpPr>
          <p:grpSpPr>
            <a:xfrm>
              <a:off x="4457700" y="2362200"/>
              <a:ext cx="4572000" cy="641866"/>
              <a:chOff x="5717749" y="2743200"/>
              <a:chExt cx="4572000" cy="641866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6441649" y="27432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Income Summary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 flipH="1">
                <a:off x="5717749" y="3019306"/>
                <a:ext cx="45720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7813249" y="3019306"/>
                <a:ext cx="0" cy="36576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pic>
        <p:nvPicPr>
          <p:cNvPr id="118" name="Picture 117" descr="Chapter 8_Page 217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9516" y="2933385"/>
            <a:ext cx="5351297" cy="1099795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1508153" y="4160205"/>
            <a:ext cx="2987647" cy="1211580"/>
            <a:chOff x="4282877" y="4160520"/>
            <a:chExt cx="2987647" cy="1211580"/>
          </a:xfrm>
        </p:grpSpPr>
        <p:sp>
          <p:nvSpPr>
            <p:cNvPr id="120" name="Rectangle 119"/>
            <p:cNvSpPr/>
            <p:nvPr/>
          </p:nvSpPr>
          <p:spPr>
            <a:xfrm>
              <a:off x="4282877" y="4196983"/>
              <a:ext cx="9460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</a:p>
          </p:txBody>
        </p:sp>
        <p:grpSp>
          <p:nvGrpSpPr>
            <p:cNvPr id="121" name="Group 22"/>
            <p:cNvGrpSpPr/>
            <p:nvPr/>
          </p:nvGrpSpPr>
          <p:grpSpPr>
            <a:xfrm>
              <a:off x="5271036" y="4160520"/>
              <a:ext cx="1999488" cy="1211580"/>
              <a:chOff x="1308636" y="3017520"/>
              <a:chExt cx="1999488" cy="1211580"/>
            </a:xfrm>
          </p:grpSpPr>
          <p:cxnSp>
            <p:nvCxnSpPr>
              <p:cNvPr id="122" name="Straight Arrow Connector 121"/>
              <p:cNvCxnSpPr/>
              <p:nvPr/>
            </p:nvCxnSpPr>
            <p:spPr>
              <a:xfrm>
                <a:off x="1512472" y="3200400"/>
                <a:ext cx="1795652" cy="10287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3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882773" y="4846005"/>
            <a:ext cx="1774827" cy="754380"/>
            <a:chOff x="4657497" y="4160520"/>
            <a:chExt cx="1774827" cy="754380"/>
          </a:xfrm>
        </p:grpSpPr>
        <p:sp>
          <p:nvSpPr>
            <p:cNvPr id="125" name="Rectangle 124"/>
            <p:cNvSpPr/>
            <p:nvPr/>
          </p:nvSpPr>
          <p:spPr>
            <a:xfrm>
              <a:off x="4657497" y="4162593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grpSp>
          <p:nvGrpSpPr>
            <p:cNvPr id="126" name="Group 22"/>
            <p:cNvGrpSpPr/>
            <p:nvPr/>
          </p:nvGrpSpPr>
          <p:grpSpPr>
            <a:xfrm>
              <a:off x="5271036" y="4160520"/>
              <a:ext cx="1161288" cy="754380"/>
              <a:chOff x="1308636" y="3017520"/>
              <a:chExt cx="1161288" cy="754380"/>
            </a:xfrm>
          </p:grpSpPr>
          <p:cxnSp>
            <p:nvCxnSpPr>
              <p:cNvPr id="127" name="Straight Arrow Connector 126"/>
              <p:cNvCxnSpPr/>
              <p:nvPr/>
            </p:nvCxnSpPr>
            <p:spPr>
              <a:xfrm>
                <a:off x="1537236" y="3238500"/>
                <a:ext cx="932688" cy="533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8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29" name="Group 61"/>
          <p:cNvGrpSpPr/>
          <p:nvPr/>
        </p:nvGrpSpPr>
        <p:grpSpPr>
          <a:xfrm>
            <a:off x="5105400" y="5828985"/>
            <a:ext cx="2667000" cy="685800"/>
            <a:chOff x="1166900" y="5755005"/>
            <a:chExt cx="2667000" cy="685800"/>
          </a:xfrm>
        </p:grpSpPr>
        <p:cxnSp>
          <p:nvCxnSpPr>
            <p:cNvPr id="130" name="Straight Arrow Connector 129"/>
            <p:cNvCxnSpPr/>
            <p:nvPr/>
          </p:nvCxnSpPr>
          <p:spPr>
            <a:xfrm flipV="1">
              <a:off x="2462300" y="5755005"/>
              <a:ext cx="1371600" cy="4267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31" name="Group 31"/>
            <p:cNvGrpSpPr/>
            <p:nvPr/>
          </p:nvGrpSpPr>
          <p:grpSpPr>
            <a:xfrm>
              <a:off x="1166900" y="5755005"/>
              <a:ext cx="2228177" cy="685800"/>
              <a:chOff x="3858665" y="3926205"/>
              <a:chExt cx="2228177" cy="685800"/>
            </a:xfrm>
          </p:grpSpPr>
          <p:grpSp>
            <p:nvGrpSpPr>
              <p:cNvPr id="132" name="Group 22"/>
              <p:cNvGrpSpPr/>
              <p:nvPr/>
            </p:nvGrpSpPr>
            <p:grpSpPr>
              <a:xfrm>
                <a:off x="3858665" y="3926205"/>
                <a:ext cx="1447800" cy="685800"/>
                <a:chOff x="-103735" y="2783205"/>
                <a:chExt cx="1447800" cy="685800"/>
              </a:xfrm>
            </p:grpSpPr>
            <p:cxnSp>
              <p:nvCxnSpPr>
                <p:cNvPr id="134" name="Straight Arrow Connector 133"/>
                <p:cNvCxnSpPr/>
                <p:nvPr/>
              </p:nvCxnSpPr>
              <p:spPr>
                <a:xfrm flipH="1" flipV="1">
                  <a:off x="-103735" y="2783205"/>
                  <a:ext cx="1295400" cy="42672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35" name="Rectangle 7"/>
                <p:cNvSpPr>
                  <a:spLocks noChangeArrowheads="1"/>
                </p:cNvSpPr>
                <p:nvPr/>
              </p:nvSpPr>
              <p:spPr bwMode="auto">
                <a:xfrm>
                  <a:off x="978305" y="3103245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</p:grpSp>
          <p:sp>
            <p:nvSpPr>
              <p:cNvPr id="133" name="Rectangle 132"/>
              <p:cNvSpPr/>
              <p:nvPr/>
            </p:nvSpPr>
            <p:spPr>
              <a:xfrm>
                <a:off x="5355552" y="4248150"/>
                <a:ext cx="731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4267201" y="3466785"/>
            <a:ext cx="4528988" cy="2133600"/>
            <a:chOff x="3970064" y="3429000"/>
            <a:chExt cx="4528988" cy="2133600"/>
          </a:xfrm>
        </p:grpSpPr>
        <p:grpSp>
          <p:nvGrpSpPr>
            <p:cNvPr id="137" name="Group 39"/>
            <p:cNvGrpSpPr/>
            <p:nvPr/>
          </p:nvGrpSpPr>
          <p:grpSpPr>
            <a:xfrm>
              <a:off x="3970064" y="3962400"/>
              <a:ext cx="3683247" cy="1600200"/>
              <a:chOff x="-120836" y="5998845"/>
              <a:chExt cx="3683247" cy="1600200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>
                <a:off x="2774763" y="6151245"/>
                <a:ext cx="220937" cy="1371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41" name="Group 31"/>
              <p:cNvGrpSpPr/>
              <p:nvPr/>
            </p:nvGrpSpPr>
            <p:grpSpPr>
              <a:xfrm>
                <a:off x="-120836" y="5998845"/>
                <a:ext cx="3683247" cy="1600200"/>
                <a:chOff x="2570929" y="4170045"/>
                <a:chExt cx="3683247" cy="1600200"/>
              </a:xfrm>
            </p:grpSpPr>
            <p:grpSp>
              <p:nvGrpSpPr>
                <p:cNvPr id="142" name="Group 22"/>
                <p:cNvGrpSpPr/>
                <p:nvPr/>
              </p:nvGrpSpPr>
              <p:grpSpPr>
                <a:xfrm>
                  <a:off x="2570929" y="4170045"/>
                  <a:ext cx="3047999" cy="1600200"/>
                  <a:chOff x="-1391471" y="3027045"/>
                  <a:chExt cx="3047999" cy="1600200"/>
                </a:xfrm>
              </p:grpSpPr>
              <p:cxnSp>
                <p:nvCxnSpPr>
                  <p:cNvPr id="144" name="Straight Arrow Connector 143"/>
                  <p:cNvCxnSpPr/>
                  <p:nvPr/>
                </p:nvCxnSpPr>
                <p:spPr>
                  <a:xfrm flipH="1">
                    <a:off x="-1391471" y="3179445"/>
                    <a:ext cx="2895599" cy="14478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4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290768" y="3027045"/>
                    <a:ext cx="365760" cy="3657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80000">
                        <a:srgbClr val="C0504D">
                          <a:shade val="93000"/>
                          <a:satMod val="130000"/>
                        </a:srgbClr>
                      </a:gs>
                      <a:gs pos="100000">
                        <a:srgbClr val="C0504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0" tIns="0" rIns="0" bIns="0" rtlCol="0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43" name="Rectangle 142"/>
                <p:cNvSpPr/>
                <p:nvPr/>
              </p:nvSpPr>
              <p:spPr>
                <a:xfrm>
                  <a:off x="5591815" y="4171950"/>
                  <a:ext cx="66236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Debit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38" name="Freeform 137"/>
            <p:cNvSpPr/>
            <p:nvPr/>
          </p:nvSpPr>
          <p:spPr>
            <a:xfrm>
              <a:off x="6332263" y="3810000"/>
              <a:ext cx="1676400" cy="1752600"/>
            </a:xfrm>
            <a:custGeom>
              <a:avLst/>
              <a:gdLst>
                <a:gd name="connsiteX0" fmla="*/ 0 w 2532888"/>
                <a:gd name="connsiteY0" fmla="*/ 0 h 1572768"/>
                <a:gd name="connsiteX1" fmla="*/ 2523744 w 2532888"/>
                <a:gd name="connsiteY1" fmla="*/ 0 h 1572768"/>
                <a:gd name="connsiteX2" fmla="*/ 2532888 w 2532888"/>
                <a:gd name="connsiteY2" fmla="*/ 1554480 h 1572768"/>
                <a:gd name="connsiteX3" fmla="*/ 877824 w 2532888"/>
                <a:gd name="connsiteY3" fmla="*/ 1572768 h 1572768"/>
                <a:gd name="connsiteX0" fmla="*/ 0 w 2532888"/>
                <a:gd name="connsiteY0" fmla="*/ 0 h 1559210"/>
                <a:gd name="connsiteX1" fmla="*/ 2523744 w 2532888"/>
                <a:gd name="connsiteY1" fmla="*/ 0 h 1559210"/>
                <a:gd name="connsiteX2" fmla="*/ 2532888 w 2532888"/>
                <a:gd name="connsiteY2" fmla="*/ 1554480 h 1559210"/>
                <a:gd name="connsiteX3" fmla="*/ 1027606 w 2532888"/>
                <a:gd name="connsiteY3" fmla="*/ 1559210 h 1559210"/>
                <a:gd name="connsiteX0" fmla="*/ 0 w 2532888"/>
                <a:gd name="connsiteY0" fmla="*/ 0 h 1559210"/>
                <a:gd name="connsiteX1" fmla="*/ 2523744 w 2532888"/>
                <a:gd name="connsiteY1" fmla="*/ 0 h 1559210"/>
                <a:gd name="connsiteX2" fmla="*/ 2532888 w 2532888"/>
                <a:gd name="connsiteY2" fmla="*/ 1554480 h 1559210"/>
                <a:gd name="connsiteX3" fmla="*/ 1228310 w 2532888"/>
                <a:gd name="connsiteY3" fmla="*/ 1559210 h 1559210"/>
                <a:gd name="connsiteX0" fmla="*/ 0 w 2332184"/>
                <a:gd name="connsiteY0" fmla="*/ 0 h 1574802"/>
                <a:gd name="connsiteX1" fmla="*/ 2323040 w 2332184"/>
                <a:gd name="connsiteY1" fmla="*/ 15592 h 1574802"/>
                <a:gd name="connsiteX2" fmla="*/ 2332184 w 2332184"/>
                <a:gd name="connsiteY2" fmla="*/ 1570072 h 1574802"/>
                <a:gd name="connsiteX3" fmla="*/ 1027606 w 2332184"/>
                <a:gd name="connsiteY3" fmla="*/ 1574802 h 1574802"/>
                <a:gd name="connsiteX0" fmla="*/ 0 w 2323040"/>
                <a:gd name="connsiteY0" fmla="*/ 0 h 1624177"/>
                <a:gd name="connsiteX1" fmla="*/ 2323040 w 2323040"/>
                <a:gd name="connsiteY1" fmla="*/ 15592 h 1624177"/>
                <a:gd name="connsiteX2" fmla="*/ 2107395 w 2323040"/>
                <a:gd name="connsiteY2" fmla="*/ 1624177 h 1624177"/>
                <a:gd name="connsiteX3" fmla="*/ 1027606 w 2323040"/>
                <a:gd name="connsiteY3" fmla="*/ 1574802 h 1624177"/>
                <a:gd name="connsiteX0" fmla="*/ 0 w 2107395"/>
                <a:gd name="connsiteY0" fmla="*/ 0 h 1624177"/>
                <a:gd name="connsiteX1" fmla="*/ 2007044 w 2107395"/>
                <a:gd name="connsiteY1" fmla="*/ 0 h 1624177"/>
                <a:gd name="connsiteX2" fmla="*/ 2107395 w 2107395"/>
                <a:gd name="connsiteY2" fmla="*/ 1624177 h 1624177"/>
                <a:gd name="connsiteX3" fmla="*/ 1027606 w 2107395"/>
                <a:gd name="connsiteY3" fmla="*/ 1574802 h 1624177"/>
                <a:gd name="connsiteX0" fmla="*/ 0 w 2107396"/>
                <a:gd name="connsiteY0" fmla="*/ 0 h 1624177"/>
                <a:gd name="connsiteX1" fmla="*/ 2007044 w 2107396"/>
                <a:gd name="connsiteY1" fmla="*/ 0 h 1624177"/>
                <a:gd name="connsiteX2" fmla="*/ 2107396 w 2107396"/>
                <a:gd name="connsiteY2" fmla="*/ 1624177 h 1624177"/>
                <a:gd name="connsiteX3" fmla="*/ 1027606 w 2107396"/>
                <a:gd name="connsiteY3" fmla="*/ 1574802 h 1624177"/>
                <a:gd name="connsiteX0" fmla="*/ 0 w 2007044"/>
                <a:gd name="connsiteY0" fmla="*/ 0 h 1624177"/>
                <a:gd name="connsiteX1" fmla="*/ 2007044 w 2007044"/>
                <a:gd name="connsiteY1" fmla="*/ 0 h 1624177"/>
                <a:gd name="connsiteX2" fmla="*/ 2007044 w 2007044"/>
                <a:gd name="connsiteY2" fmla="*/ 1624177 h 1624177"/>
                <a:gd name="connsiteX3" fmla="*/ 1027606 w 2007044"/>
                <a:gd name="connsiteY3" fmla="*/ 1574802 h 1624177"/>
                <a:gd name="connsiteX0" fmla="*/ 0 w 2007044"/>
                <a:gd name="connsiteY0" fmla="*/ 0 h 1574802"/>
                <a:gd name="connsiteX1" fmla="*/ 2007044 w 2007044"/>
                <a:gd name="connsiteY1" fmla="*/ 0 h 1574802"/>
                <a:gd name="connsiteX2" fmla="*/ 2007044 w 2007044"/>
                <a:gd name="connsiteY2" fmla="*/ 1559210 h 1574802"/>
                <a:gd name="connsiteX3" fmla="*/ 1027606 w 2007044"/>
                <a:gd name="connsiteY3" fmla="*/ 1574802 h 1574802"/>
                <a:gd name="connsiteX0" fmla="*/ 0 w 2007044"/>
                <a:gd name="connsiteY0" fmla="*/ 0 h 1559210"/>
                <a:gd name="connsiteX1" fmla="*/ 2007044 w 2007044"/>
                <a:gd name="connsiteY1" fmla="*/ 0 h 1559210"/>
                <a:gd name="connsiteX2" fmla="*/ 2007044 w 2007044"/>
                <a:gd name="connsiteY2" fmla="*/ 1559210 h 1559210"/>
                <a:gd name="connsiteX3" fmla="*/ 1003523 w 2007044"/>
                <a:gd name="connsiteY3" fmla="*/ 1559210 h 1559210"/>
                <a:gd name="connsiteX0" fmla="*/ 0 w 2007044"/>
                <a:gd name="connsiteY0" fmla="*/ 0 h 1559210"/>
                <a:gd name="connsiteX1" fmla="*/ 2007044 w 2007044"/>
                <a:gd name="connsiteY1" fmla="*/ 0 h 1559210"/>
                <a:gd name="connsiteX2" fmla="*/ 2007044 w 2007044"/>
                <a:gd name="connsiteY2" fmla="*/ 1559210 h 1559210"/>
                <a:gd name="connsiteX3" fmla="*/ 1103875 w 2007044"/>
                <a:gd name="connsiteY3" fmla="*/ 1559210 h 1559210"/>
                <a:gd name="connsiteX0" fmla="*/ 0 w 2007044"/>
                <a:gd name="connsiteY0" fmla="*/ 0 h 1559210"/>
                <a:gd name="connsiteX1" fmla="*/ 2007044 w 2007044"/>
                <a:gd name="connsiteY1" fmla="*/ 0 h 1559210"/>
                <a:gd name="connsiteX2" fmla="*/ 2007044 w 2007044"/>
                <a:gd name="connsiteY2" fmla="*/ 1559210 h 1559210"/>
                <a:gd name="connsiteX3" fmla="*/ 1204226 w 2007044"/>
                <a:gd name="connsiteY3" fmla="*/ 1559210 h 155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044" h="1559210">
                  <a:moveTo>
                    <a:pt x="0" y="0"/>
                  </a:moveTo>
                  <a:lnTo>
                    <a:pt x="2007044" y="0"/>
                  </a:lnTo>
                  <a:lnTo>
                    <a:pt x="2007044" y="1559210"/>
                  </a:lnTo>
                  <a:lnTo>
                    <a:pt x="1204226" y="155921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934200" y="3429000"/>
              <a:ext cx="15648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(Debit to close)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48" name="Flowchart: Delay 14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77874"/>
          </a:xfrm>
        </p:spPr>
        <p:txBody>
          <a:bodyPr>
            <a:noAutofit/>
          </a:bodyPr>
          <a:lstStyle/>
          <a:p>
            <a:r>
              <a:rPr lang="en-US" sz="3000" dirty="0"/>
              <a:t>Closing Entry for Income Statement </a:t>
            </a:r>
            <a:br>
              <a:rPr lang="en-US" sz="3000" dirty="0"/>
            </a:br>
            <a:r>
              <a:rPr lang="en-US" sz="3000" dirty="0"/>
              <a:t>Accounts with Debit Balances</a:t>
            </a:r>
          </a:p>
        </p:txBody>
      </p:sp>
      <p:pic>
        <p:nvPicPr>
          <p:cNvPr id="59" name="Picture 58" descr="C21SE_GJ-008-Page 219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197" y="3733800"/>
            <a:ext cx="5338689" cy="2514600"/>
          </a:xfrm>
          <a:prstGeom prst="rect">
            <a:avLst/>
          </a:prstGeom>
        </p:spPr>
      </p:pic>
      <p:pic>
        <p:nvPicPr>
          <p:cNvPr id="60" name="Picture 59" descr="Chapter 8_Page 21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3198" y="1447800"/>
            <a:ext cx="5029200" cy="2171855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887598" y="2133600"/>
            <a:ext cx="2090981" cy="4050792"/>
            <a:chOff x="6781800" y="2133600"/>
            <a:chExt cx="2090981" cy="4050792"/>
          </a:xfrm>
        </p:grpSpPr>
        <p:grpSp>
          <p:nvGrpSpPr>
            <p:cNvPr id="62" name="Group 11"/>
            <p:cNvGrpSpPr/>
            <p:nvPr/>
          </p:nvGrpSpPr>
          <p:grpSpPr>
            <a:xfrm>
              <a:off x="7010400" y="2654260"/>
              <a:ext cx="1862381" cy="2908340"/>
              <a:chOff x="7010400" y="2667000"/>
              <a:chExt cx="1862381" cy="2908340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7010400" y="2743200"/>
                <a:ext cx="1466088" cy="2832140"/>
              </a:xfrm>
              <a:custGeom>
                <a:avLst/>
                <a:gdLst>
                  <a:gd name="connsiteX0" fmla="*/ 0 w 2532888"/>
                  <a:gd name="connsiteY0" fmla="*/ 0 h 1572768"/>
                  <a:gd name="connsiteX1" fmla="*/ 2523744 w 2532888"/>
                  <a:gd name="connsiteY1" fmla="*/ 0 h 1572768"/>
                  <a:gd name="connsiteX2" fmla="*/ 2532888 w 2532888"/>
                  <a:gd name="connsiteY2" fmla="*/ 1554480 h 1572768"/>
                  <a:gd name="connsiteX3" fmla="*/ 877824 w 2532888"/>
                  <a:gd name="connsiteY3" fmla="*/ 1572768 h 1572768"/>
                  <a:gd name="connsiteX0" fmla="*/ 0 w 2532888"/>
                  <a:gd name="connsiteY0" fmla="*/ 0 h 1559210"/>
                  <a:gd name="connsiteX1" fmla="*/ 2523744 w 2532888"/>
                  <a:gd name="connsiteY1" fmla="*/ 0 h 1559210"/>
                  <a:gd name="connsiteX2" fmla="*/ 2532888 w 2532888"/>
                  <a:gd name="connsiteY2" fmla="*/ 1554480 h 1559210"/>
                  <a:gd name="connsiteX3" fmla="*/ 1027606 w 2532888"/>
                  <a:gd name="connsiteY3" fmla="*/ 1559210 h 1559210"/>
                  <a:gd name="connsiteX0" fmla="*/ 0 w 2532888"/>
                  <a:gd name="connsiteY0" fmla="*/ 0 h 1559210"/>
                  <a:gd name="connsiteX1" fmla="*/ 2523744 w 2532888"/>
                  <a:gd name="connsiteY1" fmla="*/ 0 h 1559210"/>
                  <a:gd name="connsiteX2" fmla="*/ 2532888 w 2532888"/>
                  <a:gd name="connsiteY2" fmla="*/ 1554480 h 1559210"/>
                  <a:gd name="connsiteX3" fmla="*/ 1228310 w 2532888"/>
                  <a:gd name="connsiteY3" fmla="*/ 1559210 h 1559210"/>
                  <a:gd name="connsiteX0" fmla="*/ 0 w 2332184"/>
                  <a:gd name="connsiteY0" fmla="*/ 0 h 1574802"/>
                  <a:gd name="connsiteX1" fmla="*/ 2323040 w 2332184"/>
                  <a:gd name="connsiteY1" fmla="*/ 15592 h 1574802"/>
                  <a:gd name="connsiteX2" fmla="*/ 2332184 w 2332184"/>
                  <a:gd name="connsiteY2" fmla="*/ 1570072 h 1574802"/>
                  <a:gd name="connsiteX3" fmla="*/ 1027606 w 2332184"/>
                  <a:gd name="connsiteY3" fmla="*/ 1574802 h 1574802"/>
                  <a:gd name="connsiteX0" fmla="*/ 0 w 1930775"/>
                  <a:gd name="connsiteY0" fmla="*/ 0 h 2419374"/>
                  <a:gd name="connsiteX1" fmla="*/ 1921631 w 1930775"/>
                  <a:gd name="connsiteY1" fmla="*/ 860164 h 2419374"/>
                  <a:gd name="connsiteX2" fmla="*/ 1930775 w 1930775"/>
                  <a:gd name="connsiteY2" fmla="*/ 2414644 h 2419374"/>
                  <a:gd name="connsiteX3" fmla="*/ 626197 w 1930775"/>
                  <a:gd name="connsiteY3" fmla="*/ 2419374 h 2419374"/>
                  <a:gd name="connsiteX0" fmla="*/ 0 w 1930775"/>
                  <a:gd name="connsiteY0" fmla="*/ 0 h 2414644"/>
                  <a:gd name="connsiteX1" fmla="*/ 1921631 w 1930775"/>
                  <a:gd name="connsiteY1" fmla="*/ 860164 h 2414644"/>
                  <a:gd name="connsiteX2" fmla="*/ 1930775 w 1930775"/>
                  <a:gd name="connsiteY2" fmla="*/ 2414644 h 2414644"/>
                  <a:gd name="connsiteX3" fmla="*/ 401409 w 1930775"/>
                  <a:gd name="connsiteY3" fmla="*/ 2403782 h 241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0775" h="2414644">
                    <a:moveTo>
                      <a:pt x="0" y="0"/>
                    </a:moveTo>
                    <a:lnTo>
                      <a:pt x="1921631" y="860164"/>
                    </a:lnTo>
                    <a:lnTo>
                      <a:pt x="1930775" y="2414644"/>
                    </a:lnTo>
                    <a:lnTo>
                      <a:pt x="401409" y="2403782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239000" y="2667000"/>
                <a:ext cx="16337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(Credit to close)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3" name="Right Bracket 62"/>
            <p:cNvSpPr/>
            <p:nvPr/>
          </p:nvSpPr>
          <p:spPr>
            <a:xfrm>
              <a:off x="6781800" y="2133600"/>
              <a:ext cx="228600" cy="1371600"/>
            </a:xfrm>
            <a:prstGeom prst="righ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ight Bracket 63"/>
            <p:cNvSpPr/>
            <p:nvPr/>
          </p:nvSpPr>
          <p:spPr>
            <a:xfrm>
              <a:off x="7086600" y="4812792"/>
              <a:ext cx="228600" cy="1371600"/>
            </a:xfrm>
            <a:prstGeom prst="righ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92145" y="3124200"/>
            <a:ext cx="5404853" cy="1676400"/>
            <a:chOff x="386347" y="3124200"/>
            <a:chExt cx="5404853" cy="1676400"/>
          </a:xfrm>
        </p:grpSpPr>
        <p:sp>
          <p:nvSpPr>
            <p:cNvPr id="68" name="Rectangle 67"/>
            <p:cNvSpPr/>
            <p:nvPr/>
          </p:nvSpPr>
          <p:spPr>
            <a:xfrm>
              <a:off x="386347" y="3124200"/>
              <a:ext cx="14269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Amount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68" idx="3"/>
            </p:cNvCxnSpPr>
            <p:nvPr/>
          </p:nvCxnSpPr>
          <p:spPr>
            <a:xfrm>
              <a:off x="1813341" y="3293477"/>
              <a:ext cx="3977859" cy="1507123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125058" y="3581400"/>
            <a:ext cx="3257340" cy="1143000"/>
            <a:chOff x="19260" y="3581400"/>
            <a:chExt cx="3257340" cy="1143000"/>
          </a:xfrm>
        </p:grpSpPr>
        <p:sp>
          <p:nvSpPr>
            <p:cNvPr id="71" name="Rectangle 70"/>
            <p:cNvSpPr/>
            <p:nvPr/>
          </p:nvSpPr>
          <p:spPr>
            <a:xfrm>
              <a:off x="19260" y="3581400"/>
              <a:ext cx="17940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Income Summary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1828800" y="3810000"/>
              <a:ext cx="14478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1301662" y="4038600"/>
            <a:ext cx="1394936" cy="762000"/>
            <a:chOff x="1195864" y="4038600"/>
            <a:chExt cx="1394936" cy="762000"/>
          </a:xfrm>
        </p:grpSpPr>
        <p:sp>
          <p:nvSpPr>
            <p:cNvPr id="74" name="Rectangle 73"/>
            <p:cNvSpPr/>
            <p:nvPr/>
          </p:nvSpPr>
          <p:spPr>
            <a:xfrm>
              <a:off x="1195864" y="4038600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1828800" y="4191000"/>
              <a:ext cx="7620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591917" y="5340096"/>
            <a:ext cx="2322576" cy="1170658"/>
            <a:chOff x="4352544" y="5340096"/>
            <a:chExt cx="2322576" cy="1170658"/>
          </a:xfrm>
        </p:grpSpPr>
        <p:sp>
          <p:nvSpPr>
            <p:cNvPr id="77" name="Rectangle 76"/>
            <p:cNvSpPr/>
            <p:nvPr/>
          </p:nvSpPr>
          <p:spPr>
            <a:xfrm>
              <a:off x="5407478" y="6172200"/>
              <a:ext cx="7312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4352544" y="5340096"/>
              <a:ext cx="2322576" cy="914400"/>
            </a:xfrm>
            <a:custGeom>
              <a:avLst/>
              <a:gdLst>
                <a:gd name="connsiteX0" fmla="*/ 2322576 w 2322576"/>
                <a:gd name="connsiteY0" fmla="*/ 0 h 914400"/>
                <a:gd name="connsiteX1" fmla="*/ 1426464 w 2322576"/>
                <a:gd name="connsiteY1" fmla="*/ 914400 h 914400"/>
                <a:gd name="connsiteX2" fmla="*/ 0 w 2322576"/>
                <a:gd name="connsiteY2" fmla="*/ 18288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2576" h="914400">
                  <a:moveTo>
                    <a:pt x="2322576" y="0"/>
                  </a:moveTo>
                  <a:lnTo>
                    <a:pt x="1426464" y="914400"/>
                  </a:lnTo>
                  <a:lnTo>
                    <a:pt x="0" y="18288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81" name="Flowchart: Delay 8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80240"/>
            <a:ext cx="8153400" cy="915160"/>
          </a:xfrm>
        </p:spPr>
        <p:txBody>
          <a:bodyPr>
            <a:normAutofit/>
          </a:bodyPr>
          <a:lstStyle/>
          <a:p>
            <a:r>
              <a:rPr lang="en-US" sz="3000" dirty="0"/>
              <a:t>Closing Entry to Record Net Income or Loss and Close the Income Summary Account</a:t>
            </a:r>
          </a:p>
        </p:txBody>
      </p:sp>
      <p:pic>
        <p:nvPicPr>
          <p:cNvPr id="80" name="Picture 79" descr="C21SE_GJ-008-Page 220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628" y="3939989"/>
            <a:ext cx="5635414" cy="1698811"/>
          </a:xfrm>
          <a:prstGeom prst="rect">
            <a:avLst/>
          </a:prstGeom>
        </p:spPr>
      </p:pic>
      <p:pic>
        <p:nvPicPr>
          <p:cNvPr id="81" name="Picture 80" descr="Chapter 8_Page 2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628" y="1524000"/>
            <a:ext cx="5943600" cy="1669970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152400" y="3817620"/>
            <a:ext cx="1325628" cy="1211580"/>
            <a:chOff x="4707408" y="4160520"/>
            <a:chExt cx="1325628" cy="1211580"/>
          </a:xfrm>
        </p:grpSpPr>
        <p:sp>
          <p:nvSpPr>
            <p:cNvPr id="83" name="Rectangle 82"/>
            <p:cNvSpPr/>
            <p:nvPr/>
          </p:nvSpPr>
          <p:spPr>
            <a:xfrm>
              <a:off x="4707408" y="4170534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grpSp>
          <p:nvGrpSpPr>
            <p:cNvPr id="84" name="Group 22"/>
            <p:cNvGrpSpPr/>
            <p:nvPr/>
          </p:nvGrpSpPr>
          <p:grpSpPr>
            <a:xfrm>
              <a:off x="5271036" y="4160520"/>
              <a:ext cx="762000" cy="1211580"/>
              <a:chOff x="1308636" y="3017520"/>
              <a:chExt cx="762000" cy="121158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1537236" y="3238500"/>
                <a:ext cx="533400" cy="990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6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87" name="Group 61"/>
          <p:cNvGrpSpPr/>
          <p:nvPr/>
        </p:nvGrpSpPr>
        <p:grpSpPr>
          <a:xfrm>
            <a:off x="3535428" y="5257800"/>
            <a:ext cx="2133600" cy="838200"/>
            <a:chOff x="1471700" y="5602605"/>
            <a:chExt cx="2133600" cy="838200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2462300" y="5602605"/>
              <a:ext cx="1143000" cy="5791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89" name="Group 31"/>
            <p:cNvGrpSpPr/>
            <p:nvPr/>
          </p:nvGrpSpPr>
          <p:grpSpPr>
            <a:xfrm>
              <a:off x="1471700" y="5602605"/>
              <a:ext cx="1923377" cy="838200"/>
              <a:chOff x="4163465" y="3773805"/>
              <a:chExt cx="1923377" cy="838200"/>
            </a:xfrm>
          </p:grpSpPr>
          <p:grpSp>
            <p:nvGrpSpPr>
              <p:cNvPr id="90" name="Group 22"/>
              <p:cNvGrpSpPr/>
              <p:nvPr/>
            </p:nvGrpSpPr>
            <p:grpSpPr>
              <a:xfrm>
                <a:off x="4163465" y="3773805"/>
                <a:ext cx="1143000" cy="838200"/>
                <a:chOff x="201065" y="2630805"/>
                <a:chExt cx="1143000" cy="838200"/>
              </a:xfrm>
            </p:grpSpPr>
            <p:cxnSp>
              <p:nvCxnSpPr>
                <p:cNvPr id="92" name="Straight Arrow Connector 91"/>
                <p:cNvCxnSpPr/>
                <p:nvPr/>
              </p:nvCxnSpPr>
              <p:spPr>
                <a:xfrm flipH="1" flipV="1">
                  <a:off x="201065" y="2630805"/>
                  <a:ext cx="990600" cy="57912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93" name="Rectangle 7"/>
                <p:cNvSpPr>
                  <a:spLocks noChangeArrowheads="1"/>
                </p:cNvSpPr>
                <p:nvPr/>
              </p:nvSpPr>
              <p:spPr bwMode="auto">
                <a:xfrm>
                  <a:off x="978305" y="3103245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5355552" y="4248150"/>
                <a:ext cx="731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5704887" y="2209800"/>
            <a:ext cx="3164541" cy="3048000"/>
            <a:chOff x="5674659" y="2286000"/>
            <a:chExt cx="3164541" cy="3048000"/>
          </a:xfrm>
        </p:grpSpPr>
        <p:sp>
          <p:nvSpPr>
            <p:cNvPr id="95" name="Rectangle 94"/>
            <p:cNvSpPr/>
            <p:nvPr/>
          </p:nvSpPr>
          <p:spPr>
            <a:xfrm>
              <a:off x="7010400" y="2286000"/>
              <a:ext cx="1828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(Capital: credit to record net income)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5674659" y="2819400"/>
              <a:ext cx="2554941" cy="2514600"/>
            </a:xfrm>
            <a:custGeom>
              <a:avLst/>
              <a:gdLst>
                <a:gd name="connsiteX0" fmla="*/ 0 w 2554941"/>
                <a:gd name="connsiteY0" fmla="*/ 0 h 1837764"/>
                <a:gd name="connsiteX1" fmla="*/ 2537012 w 2554941"/>
                <a:gd name="connsiteY1" fmla="*/ 0 h 1837764"/>
                <a:gd name="connsiteX2" fmla="*/ 2554941 w 2554941"/>
                <a:gd name="connsiteY2" fmla="*/ 1828800 h 1837764"/>
                <a:gd name="connsiteX3" fmla="*/ 717176 w 2554941"/>
                <a:gd name="connsiteY3" fmla="*/ 1837764 h 18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941" h="1837764">
                  <a:moveTo>
                    <a:pt x="0" y="0"/>
                  </a:moveTo>
                  <a:lnTo>
                    <a:pt x="2537012" y="0"/>
                  </a:lnTo>
                  <a:lnTo>
                    <a:pt x="2554941" y="1828800"/>
                  </a:lnTo>
                  <a:lnTo>
                    <a:pt x="717176" y="1837764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876523" y="3218330"/>
            <a:ext cx="5029200" cy="1828800"/>
            <a:chOff x="2819400" y="3294530"/>
            <a:chExt cx="5029200" cy="1828800"/>
          </a:xfrm>
        </p:grpSpPr>
        <p:grpSp>
          <p:nvGrpSpPr>
            <p:cNvPr id="98" name="Group 39"/>
            <p:cNvGrpSpPr/>
            <p:nvPr/>
          </p:nvGrpSpPr>
          <p:grpSpPr>
            <a:xfrm>
              <a:off x="2819400" y="3505200"/>
              <a:ext cx="2387848" cy="1600200"/>
              <a:chOff x="938300" y="5998845"/>
              <a:chExt cx="2387848" cy="1600200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>
                <a:off x="2462300" y="6181725"/>
                <a:ext cx="533400" cy="13411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02" name="Group 31"/>
              <p:cNvGrpSpPr/>
              <p:nvPr/>
            </p:nvGrpSpPr>
            <p:grpSpPr>
              <a:xfrm>
                <a:off x="938300" y="5998845"/>
                <a:ext cx="2387848" cy="1600200"/>
                <a:chOff x="3630065" y="4170045"/>
                <a:chExt cx="2387848" cy="1600200"/>
              </a:xfrm>
            </p:grpSpPr>
            <p:grpSp>
              <p:nvGrpSpPr>
                <p:cNvPr id="103" name="Group 22"/>
                <p:cNvGrpSpPr/>
                <p:nvPr/>
              </p:nvGrpSpPr>
              <p:grpSpPr>
                <a:xfrm>
                  <a:off x="3630065" y="4170045"/>
                  <a:ext cx="1676400" cy="1600200"/>
                  <a:chOff x="-332335" y="3027045"/>
                  <a:chExt cx="1676400" cy="1600200"/>
                </a:xfrm>
              </p:grpSpPr>
              <p:cxnSp>
                <p:nvCxnSpPr>
                  <p:cNvPr id="105" name="Straight Arrow Connector 104"/>
                  <p:cNvCxnSpPr/>
                  <p:nvPr/>
                </p:nvCxnSpPr>
                <p:spPr>
                  <a:xfrm flipH="1">
                    <a:off x="-332335" y="3209925"/>
                    <a:ext cx="1524000" cy="141732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0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027045"/>
                    <a:ext cx="365760" cy="3657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80000">
                        <a:srgbClr val="C0504D">
                          <a:shade val="93000"/>
                          <a:satMod val="130000"/>
                        </a:srgbClr>
                      </a:gs>
                      <a:gs pos="100000">
                        <a:srgbClr val="C0504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0" tIns="0" rIns="0" bIns="0" rtlCol="0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104" name="Rectangle 103"/>
                <p:cNvSpPr/>
                <p:nvPr/>
              </p:nvSpPr>
              <p:spPr>
                <a:xfrm>
                  <a:off x="5355552" y="4171950"/>
                  <a:ext cx="66236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Debit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9" name="Rectangle 98"/>
            <p:cNvSpPr/>
            <p:nvPr/>
          </p:nvSpPr>
          <p:spPr>
            <a:xfrm>
              <a:off x="5391492" y="3294530"/>
              <a:ext cx="19240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(Income Summary: debit to close)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468471" y="3523130"/>
              <a:ext cx="2380129" cy="1600200"/>
            </a:xfrm>
            <a:custGeom>
              <a:avLst/>
              <a:gdLst>
                <a:gd name="connsiteX0" fmla="*/ 0 w 3693458"/>
                <a:gd name="connsiteY0" fmla="*/ 1810871 h 1819836"/>
                <a:gd name="connsiteX1" fmla="*/ 3693458 w 3693458"/>
                <a:gd name="connsiteY1" fmla="*/ 1819836 h 1819836"/>
                <a:gd name="connsiteX2" fmla="*/ 3684494 w 3693458"/>
                <a:gd name="connsiteY2" fmla="*/ 0 h 1819836"/>
                <a:gd name="connsiteX3" fmla="*/ 1703294 w 3693458"/>
                <a:gd name="connsiteY3" fmla="*/ 0 h 1819836"/>
                <a:gd name="connsiteX0" fmla="*/ 0 w 3693458"/>
                <a:gd name="connsiteY0" fmla="*/ 1810871 h 1819836"/>
                <a:gd name="connsiteX1" fmla="*/ 3693458 w 3693458"/>
                <a:gd name="connsiteY1" fmla="*/ 1819836 h 1819836"/>
                <a:gd name="connsiteX2" fmla="*/ 3684494 w 3693458"/>
                <a:gd name="connsiteY2" fmla="*/ 0 h 1819836"/>
                <a:gd name="connsiteX3" fmla="*/ 2693282 w 3693458"/>
                <a:gd name="connsiteY3" fmla="*/ 0 h 181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3458" h="1819836">
                  <a:moveTo>
                    <a:pt x="0" y="1810871"/>
                  </a:moveTo>
                  <a:lnTo>
                    <a:pt x="3693458" y="1819836"/>
                  </a:lnTo>
                  <a:lnTo>
                    <a:pt x="3684494" y="0"/>
                  </a:lnTo>
                  <a:lnTo>
                    <a:pt x="2693282" y="0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09" name="Flowchart: Delay 10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87797"/>
            <a:ext cx="8396288" cy="777874"/>
          </a:xfrm>
        </p:spPr>
        <p:txBody>
          <a:bodyPr>
            <a:noAutofit/>
          </a:bodyPr>
          <a:lstStyle/>
          <a:p>
            <a:r>
              <a:rPr lang="en-US" sz="3000" dirty="0"/>
              <a:t>Closing Entry for the Owner’s Drawing Account</a:t>
            </a:r>
          </a:p>
        </p:txBody>
      </p:sp>
      <p:pic>
        <p:nvPicPr>
          <p:cNvPr id="65" name="Picture 64" descr="C21SE_GJ-008-Page 221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299" y="3886200"/>
            <a:ext cx="6400800" cy="1929539"/>
          </a:xfrm>
          <a:prstGeom prst="rect">
            <a:avLst/>
          </a:prstGeom>
        </p:spPr>
      </p:pic>
      <p:pic>
        <p:nvPicPr>
          <p:cNvPr id="66" name="Picture 65" descr="Chapter 8_Page 22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299" y="1447800"/>
            <a:ext cx="5943600" cy="1446891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152400" y="3352800"/>
            <a:ext cx="1576899" cy="1676400"/>
            <a:chOff x="4684737" y="4152900"/>
            <a:chExt cx="1576899" cy="1676400"/>
          </a:xfrm>
        </p:grpSpPr>
        <p:sp>
          <p:nvSpPr>
            <p:cNvPr id="68" name="Rectangle 67"/>
            <p:cNvSpPr/>
            <p:nvPr/>
          </p:nvSpPr>
          <p:spPr>
            <a:xfrm>
              <a:off x="4684737" y="4152900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grpSp>
          <p:nvGrpSpPr>
            <p:cNvPr id="69" name="Group 22"/>
            <p:cNvGrpSpPr/>
            <p:nvPr/>
          </p:nvGrpSpPr>
          <p:grpSpPr>
            <a:xfrm>
              <a:off x="5271036" y="4160520"/>
              <a:ext cx="990600" cy="1668780"/>
              <a:chOff x="1308636" y="3017520"/>
              <a:chExt cx="990600" cy="1668780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537236" y="3238500"/>
                <a:ext cx="762000" cy="1447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1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72" name="Group 61"/>
          <p:cNvGrpSpPr/>
          <p:nvPr/>
        </p:nvGrpSpPr>
        <p:grpSpPr>
          <a:xfrm>
            <a:off x="3786699" y="5486400"/>
            <a:ext cx="2667000" cy="685800"/>
            <a:chOff x="1166900" y="5755005"/>
            <a:chExt cx="2667000" cy="685800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2462300" y="5755005"/>
              <a:ext cx="1371600" cy="4267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74" name="Group 31"/>
            <p:cNvGrpSpPr/>
            <p:nvPr/>
          </p:nvGrpSpPr>
          <p:grpSpPr>
            <a:xfrm>
              <a:off x="1166900" y="5755005"/>
              <a:ext cx="2228177" cy="685800"/>
              <a:chOff x="3858665" y="3926205"/>
              <a:chExt cx="2228177" cy="685800"/>
            </a:xfrm>
          </p:grpSpPr>
          <p:grpSp>
            <p:nvGrpSpPr>
              <p:cNvPr id="75" name="Group 22"/>
              <p:cNvGrpSpPr/>
              <p:nvPr/>
            </p:nvGrpSpPr>
            <p:grpSpPr>
              <a:xfrm>
                <a:off x="3858665" y="3926205"/>
                <a:ext cx="1447800" cy="685800"/>
                <a:chOff x="-103735" y="2783205"/>
                <a:chExt cx="1447800" cy="685800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 flipH="1" flipV="1">
                  <a:off x="-103735" y="2783205"/>
                  <a:ext cx="1295400" cy="42672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78" name="Rectangle 7"/>
                <p:cNvSpPr>
                  <a:spLocks noChangeArrowheads="1"/>
                </p:cNvSpPr>
                <p:nvPr/>
              </p:nvSpPr>
              <p:spPr bwMode="auto">
                <a:xfrm>
                  <a:off x="978305" y="3103245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5355552" y="4248150"/>
                <a:ext cx="731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Credit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691700" y="2667000"/>
            <a:ext cx="3124200" cy="2667000"/>
            <a:chOff x="5638801" y="2819400"/>
            <a:chExt cx="3124200" cy="2667000"/>
          </a:xfrm>
        </p:grpSpPr>
        <p:sp>
          <p:nvSpPr>
            <p:cNvPr id="80" name="Rectangle 79"/>
            <p:cNvSpPr/>
            <p:nvPr/>
          </p:nvSpPr>
          <p:spPr>
            <a:xfrm>
              <a:off x="6858000" y="2819400"/>
              <a:ext cx="1828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(Credit to close)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638801" y="2819400"/>
              <a:ext cx="3124200" cy="2667000"/>
            </a:xfrm>
            <a:custGeom>
              <a:avLst/>
              <a:gdLst>
                <a:gd name="connsiteX0" fmla="*/ 0 w 2554941"/>
                <a:gd name="connsiteY0" fmla="*/ 0 h 1837764"/>
                <a:gd name="connsiteX1" fmla="*/ 2537012 w 2554941"/>
                <a:gd name="connsiteY1" fmla="*/ 0 h 1837764"/>
                <a:gd name="connsiteX2" fmla="*/ 2554941 w 2554941"/>
                <a:gd name="connsiteY2" fmla="*/ 1828800 h 1837764"/>
                <a:gd name="connsiteX3" fmla="*/ 717176 w 2554941"/>
                <a:gd name="connsiteY3" fmla="*/ 1837764 h 1837764"/>
                <a:gd name="connsiteX0" fmla="*/ 0 w 2554941"/>
                <a:gd name="connsiteY0" fmla="*/ 0 h 1837764"/>
                <a:gd name="connsiteX1" fmla="*/ 2537012 w 2554941"/>
                <a:gd name="connsiteY1" fmla="*/ 0 h 1837764"/>
                <a:gd name="connsiteX2" fmla="*/ 2554941 w 2554941"/>
                <a:gd name="connsiteY2" fmla="*/ 1828800 h 1837764"/>
                <a:gd name="connsiteX3" fmla="*/ 1246312 w 2554941"/>
                <a:gd name="connsiteY3" fmla="*/ 1837764 h 18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4941" h="1837764">
                  <a:moveTo>
                    <a:pt x="0" y="0"/>
                  </a:moveTo>
                  <a:lnTo>
                    <a:pt x="2537012" y="0"/>
                  </a:lnTo>
                  <a:lnTo>
                    <a:pt x="2554941" y="1828800"/>
                  </a:lnTo>
                  <a:lnTo>
                    <a:pt x="1246312" y="1837764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39"/>
          <p:cNvGrpSpPr/>
          <p:nvPr/>
        </p:nvGrpSpPr>
        <p:grpSpPr>
          <a:xfrm>
            <a:off x="3100899" y="3352800"/>
            <a:ext cx="2286000" cy="1752600"/>
            <a:chOff x="1166900" y="5998845"/>
            <a:chExt cx="2286000" cy="1752600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462300" y="6181725"/>
              <a:ext cx="990600" cy="15697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84" name="Group 31"/>
            <p:cNvGrpSpPr/>
            <p:nvPr/>
          </p:nvGrpSpPr>
          <p:grpSpPr>
            <a:xfrm>
              <a:off x="1166900" y="5998845"/>
              <a:ext cx="2159248" cy="1752600"/>
              <a:chOff x="3858665" y="4170045"/>
              <a:chExt cx="2159248" cy="1752600"/>
            </a:xfrm>
          </p:grpSpPr>
          <p:grpSp>
            <p:nvGrpSpPr>
              <p:cNvPr id="85" name="Group 34"/>
              <p:cNvGrpSpPr/>
              <p:nvPr/>
            </p:nvGrpSpPr>
            <p:grpSpPr>
              <a:xfrm>
                <a:off x="3858665" y="4170045"/>
                <a:ext cx="1447800" cy="1752600"/>
                <a:chOff x="-103735" y="3027045"/>
                <a:chExt cx="1447800" cy="1752600"/>
              </a:xfrm>
            </p:grpSpPr>
            <p:cxnSp>
              <p:nvCxnSpPr>
                <p:cNvPr id="87" name="Straight Arrow Connector 86"/>
                <p:cNvCxnSpPr/>
                <p:nvPr/>
              </p:nvCxnSpPr>
              <p:spPr>
                <a:xfrm flipH="1">
                  <a:off x="-103735" y="3209925"/>
                  <a:ext cx="1295400" cy="156972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88" name="Rectangle 7"/>
                <p:cNvSpPr>
                  <a:spLocks noChangeArrowheads="1"/>
                </p:cNvSpPr>
                <p:nvPr/>
              </p:nvSpPr>
              <p:spPr bwMode="auto">
                <a:xfrm>
                  <a:off x="978305" y="3027045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86" name="Rectangle 85"/>
              <p:cNvSpPr/>
              <p:nvPr/>
            </p:nvSpPr>
            <p:spPr>
              <a:xfrm>
                <a:off x="5355552" y="4171950"/>
                <a:ext cx="6623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Debit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91" name="Flowchart: Delay 9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2166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8-1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8759" y="1637985"/>
            <a:ext cx="8389479" cy="1413190"/>
          </a:xfrm>
        </p:spPr>
        <p:txBody>
          <a:bodyPr vert="horz" lIns="91440" tIns="45720" rIns="91440" bIns="45720" rtlCol="0">
            <a:normAutofit/>
          </a:bodyPr>
          <a:lstStyle/>
          <a:p>
            <a:pPr marL="369888" marR="0" indent="-369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What do the ending balances of permanent accounts for one fiscal period represent at the beginning of the next fiscal period?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9143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2400" algn="l"/>
                <a:tab pos="304800" algn="l"/>
                <a:tab pos="3048000" algn="l"/>
                <a:tab pos="3200400" algn="l"/>
                <a:tab pos="4572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Beginning balances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396</Words>
  <Application>Microsoft Macintosh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LESSON 8-1 Recording Closing Entries</vt:lpstr>
      <vt:lpstr>Need for Permanent and  Temporary Accounts</vt:lpstr>
      <vt:lpstr>Need for Closing Temporary Accounts</vt:lpstr>
      <vt:lpstr>Need for the Income Summary Account</vt:lpstr>
      <vt:lpstr>Closing Entry for an Income Statement Account with a Credit Balance</vt:lpstr>
      <vt:lpstr>Closing Entry for Income Statement  Accounts with Debit Balances</vt:lpstr>
      <vt:lpstr>Closing Entry to Record Net Income or Loss and Close the Income Summary Account</vt:lpstr>
      <vt:lpstr>Closing Entry for the Owner’s Drawing Account</vt:lpstr>
      <vt:lpstr>Lesson 8-1 Audit Your Understanding</vt:lpstr>
      <vt:lpstr>Lesson 8-1 Audit Your Understanding</vt:lpstr>
      <vt:lpstr>Lesson 8-1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273</cp:revision>
  <dcterms:created xsi:type="dcterms:W3CDTF">2012-07-02T15:51:50Z</dcterms:created>
  <dcterms:modified xsi:type="dcterms:W3CDTF">2018-02-02T12:54:23Z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