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4"/>
  </p:notesMasterIdLst>
  <p:sldIdLst>
    <p:sldId id="335" r:id="rId3"/>
    <p:sldId id="348" r:id="rId4"/>
    <p:sldId id="351" r:id="rId5"/>
    <p:sldId id="352" r:id="rId6"/>
    <p:sldId id="349" r:id="rId7"/>
    <p:sldId id="350" r:id="rId8"/>
    <p:sldId id="353" r:id="rId9"/>
    <p:sldId id="338" r:id="rId10"/>
    <p:sldId id="339" r:id="rId11"/>
    <p:sldId id="340" r:id="rId12"/>
    <p:sldId id="34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20">
          <p15:clr>
            <a:srgbClr val="A4A3A4"/>
          </p15:clr>
        </p15:guide>
        <p15:guide id="4" orient="horz" pos="704">
          <p15:clr>
            <a:srgbClr val="A4A3A4"/>
          </p15:clr>
        </p15:guide>
        <p15:guide id="5" orient="horz" pos="1098">
          <p15:clr>
            <a:srgbClr val="A4A3A4"/>
          </p15:clr>
        </p15:guide>
        <p15:guide id="6" orient="horz" pos="1701">
          <p15:clr>
            <a:srgbClr val="A4A3A4"/>
          </p15:clr>
        </p15:guide>
        <p15:guide id="7" pos="5517">
          <p15:clr>
            <a:srgbClr val="A4A3A4"/>
          </p15:clr>
        </p15:guide>
        <p15:guide id="8" pos="232">
          <p15:clr>
            <a:srgbClr val="A4A3A4"/>
          </p15:clr>
        </p15:guide>
        <p15:guide id="9" pos="298">
          <p15:clr>
            <a:srgbClr val="A4A3A4"/>
          </p15:clr>
        </p15:guide>
        <p15:guide id="10" pos="528">
          <p15:clr>
            <a:srgbClr val="A4A3A4"/>
          </p15:clr>
        </p15:guide>
        <p15:guide id="11" pos="723">
          <p15:clr>
            <a:srgbClr val="A4A3A4"/>
          </p15:clr>
        </p15:guide>
        <p15:guide id="12" pos="10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1" clrIdx="0"/>
  <p:cmAuthor id="1" name="Scelsi, Darcy" initials="SD" lastIdx="1" clrIdx="1">
    <p:extLst>
      <p:ext uri="{19B8F6BF-5375-455C-9EA6-DF929625EA0E}">
        <p15:presenceInfo xmlns:p15="http://schemas.microsoft.com/office/powerpoint/2012/main" xmlns="" userId="S-1-5-21-4027829005-1107895287-290554039-24582" providerId="AD"/>
      </p:ext>
    </p:extLst>
  </p:cmAuthor>
  <p:cmAuthor id="2" name="ELANGO" initials="ELA" lastIdx="2" clrIdx="2"/>
  <p:cmAuthor id="3" name="laser" initials="laser" lastIdx="2" clrIdx="3"/>
  <p:cmAuthor id="4" name="Ann Borman" initials="AB" lastIdx="3" clrIdx="4">
    <p:extLst>
      <p:ext uri="{19B8F6BF-5375-455C-9EA6-DF929625EA0E}">
        <p15:presenceInfo xmlns:p15="http://schemas.microsoft.com/office/powerpoint/2012/main" xmlns="" userId="64b9a9a8dd4b28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245"/>
    <a:srgbClr val="FF0000"/>
    <a:srgbClr val="006600"/>
    <a:srgbClr val="000000"/>
    <a:srgbClr val="FF3300"/>
    <a:srgbClr val="FFE5CD"/>
    <a:srgbClr val="B6D5AB"/>
    <a:srgbClr val="EA0000"/>
    <a:srgbClr val="77933C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26" autoAdjust="0"/>
    <p:restoredTop sz="94705" autoAdjust="0"/>
  </p:normalViewPr>
  <p:slideViewPr>
    <p:cSldViewPr>
      <p:cViewPr varScale="1">
        <p:scale>
          <a:sx n="119" d="100"/>
          <a:sy n="119" d="100"/>
        </p:scale>
        <p:origin x="-684" y="-102"/>
      </p:cViewPr>
      <p:guideLst>
        <p:guide orient="horz" pos="2160"/>
        <p:guide orient="horz" pos="1920"/>
        <p:guide orient="horz" pos="704"/>
        <p:guide orient="horz" pos="1098"/>
        <p:guide orient="horz" pos="1701"/>
        <p:guide pos="2880"/>
        <p:guide pos="5517"/>
        <p:guide pos="232"/>
        <p:guide pos="298"/>
        <p:guide pos="528"/>
        <p:guide pos="723"/>
        <p:guide pos="1051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174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F03EE-1FBA-4CD6-A9B1-250AC4FFD3B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47" y="6382895"/>
            <a:ext cx="1327543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33" y="6369050"/>
            <a:ext cx="132435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6600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1354518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8-2 </a:t>
            </a:r>
            <a:r>
              <a:rPr lang="en-IN" sz="4000" dirty="0">
                <a:solidFill>
                  <a:schemeClr val="bg1"/>
                </a:solidFill>
              </a:rPr>
              <a:t>Preparing a Post-Closing</a:t>
            </a:r>
            <a:br>
              <a:rPr lang="en-IN" sz="4000" dirty="0">
                <a:solidFill>
                  <a:schemeClr val="bg1"/>
                </a:solidFill>
              </a:rPr>
            </a:br>
            <a:r>
              <a:rPr lang="en-IN" sz="4000" dirty="0">
                <a:solidFill>
                  <a:schemeClr val="bg1"/>
                </a:solidFill>
              </a:rPr>
              <a:t>	Trial Balance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515888"/>
            <a:ext cx="452689" cy="2827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Learning Objectives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399" y="2582779"/>
            <a:ext cx="6280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Prepare a post-closing trial balance.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8300" y="715537"/>
            <a:ext cx="838993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8-2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57159" y="1625371"/>
            <a:ext cx="8033657" cy="965429"/>
          </a:xfrm>
        </p:spPr>
        <p:txBody>
          <a:bodyPr vert="horz" lIns="91440" tIns="45720" rIns="91440" bIns="45720" rtlCol="0">
            <a:normAutofit/>
          </a:bodyPr>
          <a:lstStyle/>
          <a:p>
            <a:pPr marL="385763" marR="0" indent="-3857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3.	</a:t>
            </a:r>
            <a:r>
              <a:rPr lang="en-US" dirty="0"/>
              <a:t>Why are temporary accounts omitted from a post-closing trial balance?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42211" y="3039979"/>
            <a:ext cx="7315200" cy="1151021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Because they are closed and have zero balances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9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8-2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8300" y="715537"/>
            <a:ext cx="838993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8-2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0375" y="1624263"/>
            <a:ext cx="8033657" cy="814137"/>
          </a:xfrm>
        </p:spPr>
        <p:txBody>
          <a:bodyPr vert="horz" lIns="91440" tIns="45720" rIns="91440" bIns="45720" rtlCol="0">
            <a:normAutofit/>
          </a:bodyPr>
          <a:lstStyle/>
          <a:p>
            <a:pPr marL="385763" marR="0" indent="-3857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4.	</a:t>
            </a:r>
            <a:r>
              <a:rPr lang="en-US" dirty="0"/>
              <a:t>What are the steps in the accounting cycle?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8200" y="2819400"/>
            <a:ext cx="7315200" cy="3284621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	Analyze transactions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	Journalize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	Post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4.	Prepare work sheet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5.	Journalize and post adjusting entries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6.	Prepare financial statements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7.	Journalize and post closing entries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8.	Prepare post-closing trial balance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178842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10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8-2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73147"/>
            <a:ext cx="7886700" cy="752474"/>
          </a:xfrm>
        </p:spPr>
        <p:txBody>
          <a:bodyPr>
            <a:noAutofit/>
          </a:bodyPr>
          <a:lstStyle/>
          <a:p>
            <a:r>
              <a:rPr lang="en-US" sz="3000" dirty="0"/>
              <a:t>General Ledger Accounts after </a:t>
            </a:r>
            <a:br>
              <a:rPr lang="en-US" sz="3000" dirty="0"/>
            </a:br>
            <a:r>
              <a:rPr lang="en-US" sz="3000" dirty="0"/>
              <a:t>Closing Entries Are Posted</a:t>
            </a:r>
          </a:p>
        </p:txBody>
      </p:sp>
      <p:pic>
        <p:nvPicPr>
          <p:cNvPr id="13" name="Picture 12" descr="C21SE_GJ-008-Page 223General Led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68116"/>
            <a:ext cx="3426762" cy="3886200"/>
          </a:xfrm>
          <a:prstGeom prst="rect">
            <a:avLst/>
          </a:prstGeom>
        </p:spPr>
      </p:pic>
      <p:pic>
        <p:nvPicPr>
          <p:cNvPr id="14" name="Picture 13" descr="C21SE_GJ-008-Page 224-General Ledger.jpg"/>
          <p:cNvPicPr>
            <a:picLocks noChangeAspect="1"/>
          </p:cNvPicPr>
          <p:nvPr/>
        </p:nvPicPr>
        <p:blipFill>
          <a:blip r:embed="rId3" cstate="print"/>
          <a:srcRect r="3120" b="14322"/>
          <a:stretch>
            <a:fillRect/>
          </a:stretch>
        </p:blipFill>
        <p:spPr>
          <a:xfrm>
            <a:off x="4572000" y="1568116"/>
            <a:ext cx="3617297" cy="48793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19" name="Flowchart: Delay 18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8-2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2979"/>
            <a:ext cx="7886700" cy="744621"/>
          </a:xfrm>
        </p:spPr>
        <p:txBody>
          <a:bodyPr>
            <a:noAutofit/>
          </a:bodyPr>
          <a:lstStyle/>
          <a:p>
            <a:r>
              <a:rPr lang="en-US" sz="3000" dirty="0"/>
              <a:t>General Ledger Accounts after </a:t>
            </a:r>
            <a:br>
              <a:rPr lang="en-US" sz="3000" dirty="0"/>
            </a:br>
            <a:r>
              <a:rPr lang="en-US" sz="3000" dirty="0"/>
              <a:t>Closing Entries Are Posted</a:t>
            </a:r>
          </a:p>
        </p:txBody>
      </p:sp>
      <p:pic>
        <p:nvPicPr>
          <p:cNvPr id="19" name="Picture 18" descr="C21SE_GJ-008-Page 224-General Ledger.jpg"/>
          <p:cNvPicPr>
            <a:picLocks noChangeAspect="1"/>
          </p:cNvPicPr>
          <p:nvPr/>
        </p:nvPicPr>
        <p:blipFill>
          <a:blip r:embed="rId2" cstate="print"/>
          <a:srcRect l="13261" t="85933"/>
          <a:stretch>
            <a:fillRect/>
          </a:stretch>
        </p:blipFill>
        <p:spPr>
          <a:xfrm>
            <a:off x="457200" y="2133600"/>
            <a:ext cx="3208511" cy="769712"/>
          </a:xfrm>
          <a:prstGeom prst="rect">
            <a:avLst/>
          </a:prstGeom>
        </p:spPr>
      </p:pic>
      <p:pic>
        <p:nvPicPr>
          <p:cNvPr id="20" name="Picture 19" descr="C21SE_GJ-008-Page 225-General Ledger.jpg"/>
          <p:cNvPicPr>
            <a:picLocks noChangeAspect="1"/>
          </p:cNvPicPr>
          <p:nvPr/>
        </p:nvPicPr>
        <p:blipFill>
          <a:blip r:embed="rId3" cstate="print"/>
          <a:srcRect l="7064" t="53021"/>
          <a:stretch>
            <a:fillRect/>
          </a:stretch>
        </p:blipFill>
        <p:spPr>
          <a:xfrm>
            <a:off x="4583315" y="2137051"/>
            <a:ext cx="3460818" cy="2341196"/>
          </a:xfrm>
          <a:prstGeom prst="rect">
            <a:avLst/>
          </a:prstGeom>
        </p:spPr>
      </p:pic>
      <p:pic>
        <p:nvPicPr>
          <p:cNvPr id="22" name="Picture 21" descr="C21SE_GJ-008-Page 225-General Ledger.jpg"/>
          <p:cNvPicPr>
            <a:picLocks noChangeAspect="1"/>
          </p:cNvPicPr>
          <p:nvPr/>
        </p:nvPicPr>
        <p:blipFill>
          <a:blip r:embed="rId4" cstate="print"/>
          <a:srcRect r="6279" b="47507"/>
          <a:stretch>
            <a:fillRect/>
          </a:stretch>
        </p:blipFill>
        <p:spPr>
          <a:xfrm>
            <a:off x="556752" y="2866486"/>
            <a:ext cx="3476321" cy="260543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C21SE_GJ-008-Page 226-General Ledg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4423052"/>
            <a:ext cx="3352800" cy="165763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32" name="Flowchart: Delay 31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8-2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1737"/>
            <a:ext cx="7886700" cy="672105"/>
          </a:xfrm>
        </p:spPr>
        <p:txBody>
          <a:bodyPr/>
          <a:lstStyle/>
          <a:p>
            <a:r>
              <a:rPr lang="en-US" sz="3000" dirty="0"/>
              <a:t>Post-Closing Trial Balance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type="body" sz="quarter" idx="15"/>
          </p:nvPr>
        </p:nvSpPr>
        <p:spPr>
          <a:xfrm>
            <a:off x="469453" y="1708484"/>
            <a:ext cx="8033657" cy="3732692"/>
          </a:xfrm>
        </p:spPr>
        <p:txBody>
          <a:bodyPr/>
          <a:lstStyle/>
          <a:p>
            <a:pPr marL="360363" indent="-360363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A trial balance prepared after the closing entries are posted is called a </a:t>
            </a:r>
            <a:r>
              <a:rPr lang="en-US" b="1" dirty="0">
                <a:solidFill>
                  <a:srgbClr val="0070C0"/>
                </a:solidFill>
              </a:rPr>
              <a:t>post-closing trial balance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15" name="Flowchart: Delay 1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8-2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5747"/>
            <a:ext cx="7886700" cy="672105"/>
          </a:xfrm>
        </p:spPr>
        <p:txBody>
          <a:bodyPr/>
          <a:lstStyle/>
          <a:p>
            <a:r>
              <a:rPr lang="en-US" sz="3000" dirty="0"/>
              <a:t>Post-Closing Trial Balance</a:t>
            </a:r>
          </a:p>
        </p:txBody>
      </p:sp>
      <p:pic>
        <p:nvPicPr>
          <p:cNvPr id="120" name="Picture 119" descr="Chapter 8_Page 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7432" y="1752600"/>
            <a:ext cx="6400800" cy="4061804"/>
          </a:xfrm>
          <a:prstGeom prst="rect">
            <a:avLst/>
          </a:prstGeom>
        </p:spPr>
      </p:pic>
      <p:grpSp>
        <p:nvGrpSpPr>
          <p:cNvPr id="121" name="Group 120"/>
          <p:cNvGrpSpPr/>
          <p:nvPr/>
        </p:nvGrpSpPr>
        <p:grpSpPr>
          <a:xfrm>
            <a:off x="7479632" y="4992622"/>
            <a:ext cx="1535293" cy="652190"/>
            <a:chOff x="4560471" y="4000500"/>
            <a:chExt cx="1792565" cy="737175"/>
          </a:xfrm>
        </p:grpSpPr>
        <p:sp>
          <p:nvSpPr>
            <p:cNvPr id="122" name="Rectangle 121"/>
            <p:cNvSpPr/>
            <p:nvPr/>
          </p:nvSpPr>
          <p:spPr>
            <a:xfrm>
              <a:off x="5474871" y="4076700"/>
              <a:ext cx="878165" cy="660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Single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Rule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3" name="Group 22"/>
            <p:cNvGrpSpPr/>
            <p:nvPr/>
          </p:nvGrpSpPr>
          <p:grpSpPr>
            <a:xfrm>
              <a:off x="4560471" y="4000500"/>
              <a:ext cx="975360" cy="525780"/>
              <a:chOff x="598071" y="2857500"/>
              <a:chExt cx="975360" cy="525780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 flipH="1" flipV="1">
                <a:off x="598071" y="2857500"/>
                <a:ext cx="838200" cy="381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25" name="Rectangle 7"/>
              <p:cNvSpPr>
                <a:spLocks noChangeArrowheads="1"/>
              </p:cNvSpPr>
              <p:nvPr/>
            </p:nvSpPr>
            <p:spPr bwMode="auto">
              <a:xfrm>
                <a:off x="1207671" y="301752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6641432" y="5183565"/>
            <a:ext cx="2030549" cy="1092267"/>
            <a:chOff x="7086442" y="3966270"/>
            <a:chExt cx="2030549" cy="1092267"/>
          </a:xfrm>
        </p:grpSpPr>
        <p:cxnSp>
          <p:nvCxnSpPr>
            <p:cNvPr id="127" name="Straight Arrow Connector 126"/>
            <p:cNvCxnSpPr/>
            <p:nvPr/>
          </p:nvCxnSpPr>
          <p:spPr>
            <a:xfrm flipH="1" flipV="1">
              <a:off x="7086442" y="3966270"/>
              <a:ext cx="381000" cy="889575"/>
            </a:xfrm>
            <a:prstGeom prst="straightConnector1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128" name="Group 36"/>
            <p:cNvGrpSpPr/>
            <p:nvPr/>
          </p:nvGrpSpPr>
          <p:grpSpPr>
            <a:xfrm>
              <a:off x="7238842" y="4692777"/>
              <a:ext cx="1878149" cy="365760"/>
              <a:chOff x="4234657" y="4142232"/>
              <a:chExt cx="1878149" cy="365760"/>
            </a:xfrm>
          </p:grpSpPr>
          <p:sp>
            <p:nvSpPr>
              <p:cNvPr id="129" name="Rectangle 7"/>
              <p:cNvSpPr>
                <a:spLocks noChangeArrowheads="1"/>
              </p:cNvSpPr>
              <p:nvPr/>
            </p:nvSpPr>
            <p:spPr bwMode="auto">
              <a:xfrm>
                <a:off x="4234657" y="4142232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7</a:t>
                </a: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4652150" y="4159437"/>
                <a:ext cx="14606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Record Totals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4584032" y="1371600"/>
            <a:ext cx="1295400" cy="685800"/>
            <a:chOff x="4484272" y="4305300"/>
            <a:chExt cx="1295400" cy="685800"/>
          </a:xfrm>
        </p:grpSpPr>
        <p:sp>
          <p:nvSpPr>
            <p:cNvPr id="132" name="Rectangle 131"/>
            <p:cNvSpPr/>
            <p:nvPr/>
          </p:nvSpPr>
          <p:spPr>
            <a:xfrm>
              <a:off x="4484272" y="4305300"/>
              <a:ext cx="94609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Heading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3" name="Group 22"/>
            <p:cNvGrpSpPr/>
            <p:nvPr/>
          </p:nvGrpSpPr>
          <p:grpSpPr>
            <a:xfrm>
              <a:off x="5322472" y="4320540"/>
              <a:ext cx="457200" cy="670560"/>
              <a:chOff x="1360072" y="3177540"/>
              <a:chExt cx="457200" cy="670560"/>
            </a:xfrm>
          </p:grpSpPr>
          <p:cxnSp>
            <p:nvCxnSpPr>
              <p:cNvPr id="134" name="Straight Arrow Connector 133"/>
              <p:cNvCxnSpPr/>
              <p:nvPr/>
            </p:nvCxnSpPr>
            <p:spPr>
              <a:xfrm flipH="1">
                <a:off x="1360072" y="3314700"/>
                <a:ext cx="304800" cy="5334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35" name="Rectangle 7"/>
              <p:cNvSpPr>
                <a:spLocks noChangeArrowheads="1"/>
              </p:cNvSpPr>
              <p:nvPr/>
            </p:nvSpPr>
            <p:spPr bwMode="auto">
              <a:xfrm>
                <a:off x="1451512" y="317754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240632" y="5105400"/>
            <a:ext cx="1371600" cy="609600"/>
            <a:chOff x="3692945" y="4267200"/>
            <a:chExt cx="1371600" cy="609600"/>
          </a:xfrm>
        </p:grpSpPr>
        <p:grpSp>
          <p:nvGrpSpPr>
            <p:cNvPr id="137" name="Group 22"/>
            <p:cNvGrpSpPr/>
            <p:nvPr/>
          </p:nvGrpSpPr>
          <p:grpSpPr>
            <a:xfrm>
              <a:off x="4358640" y="4267200"/>
              <a:ext cx="705905" cy="609600"/>
              <a:chOff x="396240" y="3124200"/>
              <a:chExt cx="705905" cy="609600"/>
            </a:xfrm>
          </p:grpSpPr>
          <p:cxnSp>
            <p:nvCxnSpPr>
              <p:cNvPr id="139" name="Straight Arrow Connector 138"/>
              <p:cNvCxnSpPr/>
              <p:nvPr/>
            </p:nvCxnSpPr>
            <p:spPr>
              <a:xfrm flipV="1">
                <a:off x="548640" y="3124200"/>
                <a:ext cx="553505" cy="4572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40" name="Rectangle 7"/>
              <p:cNvSpPr>
                <a:spLocks noChangeArrowheads="1"/>
              </p:cNvSpPr>
              <p:nvPr/>
            </p:nvSpPr>
            <p:spPr bwMode="auto">
              <a:xfrm>
                <a:off x="396240" y="336804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6</a:t>
                </a:r>
              </a:p>
            </p:txBody>
          </p:sp>
        </p:grpSp>
        <p:sp>
          <p:nvSpPr>
            <p:cNvPr id="138" name="Rectangle 137"/>
            <p:cNvSpPr/>
            <p:nvPr/>
          </p:nvSpPr>
          <p:spPr>
            <a:xfrm>
              <a:off x="3692945" y="4538246"/>
              <a:ext cx="7425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Totals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505200" y="5257800"/>
            <a:ext cx="2907632" cy="1018032"/>
            <a:chOff x="3127408" y="3482947"/>
            <a:chExt cx="2907632" cy="1018032"/>
          </a:xfrm>
        </p:grpSpPr>
        <p:grpSp>
          <p:nvGrpSpPr>
            <p:cNvPr id="142" name="Group 22"/>
            <p:cNvGrpSpPr/>
            <p:nvPr/>
          </p:nvGrpSpPr>
          <p:grpSpPr>
            <a:xfrm>
              <a:off x="4358640" y="3482947"/>
              <a:ext cx="1676400" cy="997613"/>
              <a:chOff x="396240" y="2339947"/>
              <a:chExt cx="1676400" cy="997613"/>
            </a:xfrm>
          </p:grpSpPr>
          <p:cxnSp>
            <p:nvCxnSpPr>
              <p:cNvPr id="144" name="Straight Arrow Connector 143"/>
              <p:cNvCxnSpPr/>
              <p:nvPr/>
            </p:nvCxnSpPr>
            <p:spPr>
              <a:xfrm flipV="1">
                <a:off x="548640" y="2339947"/>
                <a:ext cx="1524000" cy="78425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45" name="Rectangle 7"/>
              <p:cNvSpPr>
                <a:spLocks noChangeArrowheads="1"/>
              </p:cNvSpPr>
              <p:nvPr/>
            </p:nvSpPr>
            <p:spPr bwMode="auto">
              <a:xfrm>
                <a:off x="396240" y="29718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8</a:t>
                </a:r>
              </a:p>
            </p:txBody>
          </p:sp>
        </p:grpSp>
        <p:sp>
          <p:nvSpPr>
            <p:cNvPr id="143" name="Rectangle 142"/>
            <p:cNvSpPr/>
            <p:nvPr/>
          </p:nvSpPr>
          <p:spPr>
            <a:xfrm>
              <a:off x="3127408" y="4162425"/>
              <a:ext cx="130997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Double Rule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243051" y="3048000"/>
            <a:ext cx="1140581" cy="1920240"/>
            <a:chOff x="307219" y="3124200"/>
            <a:chExt cx="1140581" cy="1920240"/>
          </a:xfrm>
        </p:grpSpPr>
        <p:grpSp>
          <p:nvGrpSpPr>
            <p:cNvPr id="147" name="Group 95"/>
            <p:cNvGrpSpPr/>
            <p:nvPr/>
          </p:nvGrpSpPr>
          <p:grpSpPr>
            <a:xfrm>
              <a:off x="307219" y="3130737"/>
              <a:ext cx="942461" cy="892623"/>
              <a:chOff x="4870110" y="4184262"/>
              <a:chExt cx="942461" cy="892623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4870110" y="4184262"/>
                <a:ext cx="9252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Account</a:t>
                </a:r>
                <a:b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</a:b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Titles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50" name="Group 22"/>
              <p:cNvGrpSpPr/>
              <p:nvPr/>
            </p:nvGrpSpPr>
            <p:grpSpPr>
              <a:xfrm>
                <a:off x="5020091" y="4711125"/>
                <a:ext cx="792480" cy="365760"/>
                <a:chOff x="1057691" y="3568125"/>
                <a:chExt cx="792480" cy="365760"/>
              </a:xfrm>
            </p:grpSpPr>
            <p:cxnSp>
              <p:nvCxnSpPr>
                <p:cNvPr id="151" name="Straight Arrow Connector 150"/>
                <p:cNvCxnSpPr/>
                <p:nvPr/>
              </p:nvCxnSpPr>
              <p:spPr>
                <a:xfrm>
                  <a:off x="1210091" y="3768210"/>
                  <a:ext cx="640080" cy="13275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00B0F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152" name="Rectangle 7"/>
                <p:cNvSpPr>
                  <a:spLocks noChangeArrowheads="1"/>
                </p:cNvSpPr>
                <p:nvPr/>
              </p:nvSpPr>
              <p:spPr bwMode="auto">
                <a:xfrm>
                  <a:off x="1057691" y="3568125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2</a:t>
                  </a:r>
                </a:p>
              </p:txBody>
            </p:sp>
          </p:grpSp>
        </p:grpSp>
        <p:sp>
          <p:nvSpPr>
            <p:cNvPr id="148" name="Left Bracket 147"/>
            <p:cNvSpPr/>
            <p:nvPr/>
          </p:nvSpPr>
          <p:spPr>
            <a:xfrm>
              <a:off x="1295400" y="3124200"/>
              <a:ext cx="152400" cy="1920240"/>
            </a:xfrm>
            <a:prstGeom prst="leftBracke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1295400" y="5105400"/>
            <a:ext cx="4355432" cy="1170432"/>
            <a:chOff x="3127408" y="3200400"/>
            <a:chExt cx="4355432" cy="1170432"/>
          </a:xfrm>
        </p:grpSpPr>
        <p:grpSp>
          <p:nvGrpSpPr>
            <p:cNvPr id="154" name="Group 22"/>
            <p:cNvGrpSpPr/>
            <p:nvPr/>
          </p:nvGrpSpPr>
          <p:grpSpPr>
            <a:xfrm>
              <a:off x="4678680" y="3200400"/>
              <a:ext cx="2804160" cy="1170432"/>
              <a:chOff x="716280" y="2057400"/>
              <a:chExt cx="2804160" cy="1170432"/>
            </a:xfrm>
          </p:grpSpPr>
          <p:cxnSp>
            <p:nvCxnSpPr>
              <p:cNvPr id="156" name="Straight Arrow Connector 155"/>
              <p:cNvCxnSpPr/>
              <p:nvPr/>
            </p:nvCxnSpPr>
            <p:spPr>
              <a:xfrm flipV="1">
                <a:off x="853440" y="2057400"/>
                <a:ext cx="2667000" cy="990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57" name="Rectangle 7"/>
              <p:cNvSpPr>
                <a:spLocks noChangeArrowheads="1"/>
              </p:cNvSpPr>
              <p:nvPr/>
            </p:nvSpPr>
            <p:spPr bwMode="auto">
              <a:xfrm>
                <a:off x="716280" y="2862072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</p:grpSp>
        <p:sp>
          <p:nvSpPr>
            <p:cNvPr id="155" name="Rectangle 154"/>
            <p:cNvSpPr/>
            <p:nvPr/>
          </p:nvSpPr>
          <p:spPr>
            <a:xfrm>
              <a:off x="3127408" y="4004846"/>
              <a:ext cx="16433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76B9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Compare Totals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699088" y="3048000"/>
            <a:ext cx="1216312" cy="1828800"/>
            <a:chOff x="7763256" y="3124200"/>
            <a:chExt cx="1216312" cy="1828800"/>
          </a:xfrm>
        </p:grpSpPr>
        <p:grpSp>
          <p:nvGrpSpPr>
            <p:cNvPr id="159" name="Group 37"/>
            <p:cNvGrpSpPr/>
            <p:nvPr/>
          </p:nvGrpSpPr>
          <p:grpSpPr>
            <a:xfrm>
              <a:off x="7924800" y="3124200"/>
              <a:ext cx="1054768" cy="890016"/>
              <a:chOff x="4484272" y="3535680"/>
              <a:chExt cx="1054768" cy="890016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4484272" y="3535680"/>
                <a:ext cx="105476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Account </a:t>
                </a:r>
                <a:b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</a:b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76B9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Balances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62" name="Group 22"/>
              <p:cNvGrpSpPr/>
              <p:nvPr/>
            </p:nvGrpSpPr>
            <p:grpSpPr>
              <a:xfrm>
                <a:off x="4484272" y="4059936"/>
                <a:ext cx="746760" cy="365760"/>
                <a:chOff x="521872" y="2916936"/>
                <a:chExt cx="746760" cy="365760"/>
              </a:xfrm>
            </p:grpSpPr>
            <p:cxnSp>
              <p:nvCxnSpPr>
                <p:cNvPr id="163" name="Straight Arrow Connector 40"/>
                <p:cNvCxnSpPr/>
                <p:nvPr/>
              </p:nvCxnSpPr>
              <p:spPr>
                <a:xfrm flipH="1">
                  <a:off x="521872" y="3137916"/>
                  <a:ext cx="533400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00B0F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164" name="Rectangle 7"/>
                <p:cNvSpPr>
                  <a:spLocks noChangeArrowheads="1"/>
                </p:cNvSpPr>
                <p:nvPr/>
              </p:nvSpPr>
              <p:spPr bwMode="auto">
                <a:xfrm>
                  <a:off x="902872" y="2916936"/>
                  <a:ext cx="365760" cy="3657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80000">
                      <a:srgbClr val="C0504D">
                        <a:shade val="93000"/>
                        <a:satMod val="130000"/>
                      </a:srgbClr>
                    </a:gs>
                    <a:gs pos="100000">
                      <a:srgbClr val="C0504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lIns="0" tIns="0" rIns="0" bIns="0" rtlCol="0" anchor="ctr" anchorCtr="1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3</a:t>
                  </a:r>
                </a:p>
              </p:txBody>
            </p:sp>
          </p:grpSp>
        </p:grpSp>
        <p:sp>
          <p:nvSpPr>
            <p:cNvPr id="160" name="Left Bracket 159"/>
            <p:cNvSpPr/>
            <p:nvPr/>
          </p:nvSpPr>
          <p:spPr>
            <a:xfrm flipH="1">
              <a:off x="7763256" y="3124200"/>
              <a:ext cx="152400" cy="1828800"/>
            </a:xfrm>
            <a:prstGeom prst="leftBracke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5" name="TextBox 16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167" name="Flowchart: Delay 16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8-2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1737"/>
            <a:ext cx="7886700" cy="672105"/>
          </a:xfrm>
        </p:spPr>
        <p:txBody>
          <a:bodyPr/>
          <a:lstStyle/>
          <a:p>
            <a:r>
              <a:rPr lang="en-US" sz="3000" dirty="0"/>
              <a:t>Accounting Cycle for a Service Business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type="body" sz="quarter" idx="15"/>
          </p:nvPr>
        </p:nvSpPr>
        <p:spPr>
          <a:xfrm>
            <a:off x="453411" y="1697561"/>
            <a:ext cx="8033657" cy="1353614"/>
          </a:xfrm>
        </p:spPr>
        <p:txBody>
          <a:bodyPr/>
          <a:lstStyle/>
          <a:p>
            <a:pPr marL="360363" indent="-360363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The series of accounting activities included in </a:t>
            </a:r>
            <a:br>
              <a:rPr lang="en-US" dirty="0"/>
            </a:br>
            <a:r>
              <a:rPr lang="en-US" dirty="0"/>
              <a:t>recording financial information for a fiscal period </a:t>
            </a:r>
            <a:br>
              <a:rPr lang="en-US" dirty="0"/>
            </a:br>
            <a:r>
              <a:rPr lang="en-US" dirty="0"/>
              <a:t>is called an </a:t>
            </a:r>
            <a:r>
              <a:rPr lang="en-US" b="1" dirty="0">
                <a:solidFill>
                  <a:srgbClr val="0070C0"/>
                </a:solidFill>
              </a:rPr>
              <a:t>accounting cycle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8-2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Chapter 8_Page 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" y="1653138"/>
            <a:ext cx="4663440" cy="4663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1737"/>
            <a:ext cx="7886700" cy="672105"/>
          </a:xfrm>
        </p:spPr>
        <p:txBody>
          <a:bodyPr/>
          <a:lstStyle/>
          <a:p>
            <a:r>
              <a:rPr lang="en-US" sz="3000" dirty="0"/>
              <a:t>Accounting Cycle for a Service Business</a:t>
            </a: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3515360" y="2211938"/>
            <a:ext cx="345440" cy="34544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3134360" y="3507338"/>
            <a:ext cx="345440" cy="34544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4" name="Rectangle 9"/>
          <p:cNvSpPr>
            <a:spLocks noChangeArrowheads="1"/>
          </p:cNvSpPr>
          <p:nvPr/>
        </p:nvSpPr>
        <p:spPr bwMode="auto">
          <a:xfrm>
            <a:off x="4368800" y="4360778"/>
            <a:ext cx="345440" cy="34544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3286760" y="5198978"/>
            <a:ext cx="345440" cy="34544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1610360" y="4269338"/>
            <a:ext cx="345440" cy="34544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2524760" y="1983338"/>
            <a:ext cx="345440" cy="34544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772160" y="3735938"/>
            <a:ext cx="345440" cy="34544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1457960" y="2364338"/>
            <a:ext cx="345440" cy="34544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5498432" y="5266154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8.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Prepare post-closing trial balance</a:t>
            </a: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498432" y="4589879"/>
            <a:ext cx="32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7.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Journalize and post closing entries</a:t>
            </a: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5498432" y="3923129"/>
            <a:ext cx="3200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6.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Prepare financial statements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5498432" y="3253204"/>
            <a:ext cx="32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5.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Journalize and post adjusting entries</a:t>
            </a: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5498432" y="2891254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4.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Prepare work sheet</a:t>
            </a:r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auto">
          <a:xfrm>
            <a:off x="5498432" y="2519779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Post</a:t>
            </a:r>
          </a:p>
        </p:txBody>
      </p:sp>
      <p:sp>
        <p:nvSpPr>
          <p:cNvPr id="66" name="Rectangle 26"/>
          <p:cNvSpPr>
            <a:spLocks noChangeArrowheads="1"/>
          </p:cNvSpPr>
          <p:nvPr/>
        </p:nvSpPr>
        <p:spPr bwMode="auto">
          <a:xfrm>
            <a:off x="5498432" y="2157829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	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Journalize</a:t>
            </a:r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5498432" y="1792704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1.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Analyze transactions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70" name="Flowchart: Delay 69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8-2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 autoUpdateAnimBg="0"/>
      <p:bldP spid="53" grpId="0" animBg="1" autoUpdateAnimBg="0"/>
      <p:bldP spid="54" grpId="0" animBg="1" autoUpdateAnimBg="0"/>
      <p:bldP spid="55" grpId="0" animBg="1" autoUpdateAnimBg="0"/>
      <p:bldP spid="56" grpId="0" animBg="1" autoUpdateAnimBg="0"/>
      <p:bldP spid="57" grpId="0" animBg="1" autoUpdateAnimBg="0"/>
      <p:bldP spid="58" grpId="0" animBg="1" autoUpdateAnimBg="0"/>
      <p:bldP spid="59" grpId="0" animBg="1" autoUpdateAnimBg="0"/>
      <p:bldP spid="60" grpId="0" autoUpdateAnimBg="0"/>
      <p:bldP spid="61" grpId="0" autoUpdateAnimBg="0"/>
      <p:bldP spid="62" grpId="0" autoUpdateAnimBg="0"/>
      <p:bldP spid="63" grpId="0" autoUpdateAnimBg="0"/>
      <p:bldP spid="64" grpId="0" autoUpdateAnimBg="0"/>
      <p:bldP spid="65" grpId="0" autoUpdateAnimBg="0"/>
      <p:bldP spid="66" grpId="0" autoUpdateAnimBg="0"/>
      <p:bldP spid="6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715537"/>
            <a:ext cx="838993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8-2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57159" y="1624263"/>
            <a:ext cx="8033657" cy="1271337"/>
          </a:xfrm>
        </p:spPr>
        <p:txBody>
          <a:bodyPr vert="horz" lIns="91440" tIns="45720" rIns="91440" bIns="45720" rtlCol="0">
            <a:normAutofit/>
          </a:bodyPr>
          <a:lstStyle/>
          <a:p>
            <a:pPr marL="385763" marR="0" indent="-3857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1.	</a:t>
            </a:r>
            <a:r>
              <a:rPr lang="en-US" dirty="0"/>
              <a:t>Why are lines drawn in both the Balance Debit and Balance Credit columns when an account has a zero balance?</a:t>
            </a:r>
          </a:p>
        </p:txBody>
      </p:sp>
      <p:sp>
        <p:nvSpPr>
          <p:cNvPr id="14" name="Content Placeholder 7"/>
          <p:cNvSpPr txBox="1">
            <a:spLocks/>
          </p:cNvSpPr>
          <p:nvPr/>
        </p:nvSpPr>
        <p:spPr>
          <a:xfrm>
            <a:off x="838200" y="3039979"/>
            <a:ext cx="7843838" cy="1295399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 assure a reader that a balance has not been omitted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  <p:sp>
        <p:nvSpPr>
          <p:cNvPr id="17" name="Flowchart: Delay 1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8-2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8300" y="715537"/>
            <a:ext cx="8389938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8-2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57159" y="1621361"/>
            <a:ext cx="8033657" cy="893239"/>
          </a:xfrm>
        </p:spPr>
        <p:txBody>
          <a:bodyPr vert="horz" lIns="91440" tIns="45720" rIns="91440" bIns="45720" rtlCol="0">
            <a:normAutofit/>
          </a:bodyPr>
          <a:lstStyle/>
          <a:p>
            <a:pPr marL="385763" marR="0" indent="-3857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2.	</a:t>
            </a:r>
            <a:r>
              <a:rPr lang="en-US" dirty="0"/>
              <a:t>Which accounts go on the post-closing trial balance?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42211" y="3039979"/>
            <a:ext cx="7315200" cy="1142999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Only those with balances (permanent accounts)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8-2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205</Words>
  <Application>Microsoft Macintosh PowerPoint</Application>
  <PresentationFormat>On-screen Show (4:3)</PresentationFormat>
  <Paragraphs>93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LESSON 8-2 Preparing a Post-Closing  Trial Balance</vt:lpstr>
      <vt:lpstr>General Ledger Accounts after  Closing Entries Are Posted</vt:lpstr>
      <vt:lpstr>General Ledger Accounts after  Closing Entries Are Posted</vt:lpstr>
      <vt:lpstr>Post-Closing Trial Balance</vt:lpstr>
      <vt:lpstr>Post-Closing Trial Balance</vt:lpstr>
      <vt:lpstr>Accounting Cycle for a Service Business</vt:lpstr>
      <vt:lpstr>Accounting Cycle for a Service Business</vt:lpstr>
      <vt:lpstr>Lesson 8-2 Audit Your Understanding</vt:lpstr>
      <vt:lpstr>Lesson 8-2 Audit Your Understanding</vt:lpstr>
      <vt:lpstr>Lesson 8-2 Audit Your Understanding</vt:lpstr>
      <vt:lpstr>Lesson 8-2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267</cp:revision>
  <dcterms:created xsi:type="dcterms:W3CDTF">2012-07-02T15:51:50Z</dcterms:created>
  <dcterms:modified xsi:type="dcterms:W3CDTF">2018-02-02T12:59:36Z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