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6"/>
  </p:notesMasterIdLst>
  <p:sldIdLst>
    <p:sldId id="336" r:id="rId3"/>
    <p:sldId id="259" r:id="rId4"/>
    <p:sldId id="365" r:id="rId5"/>
    <p:sldId id="398" r:id="rId6"/>
    <p:sldId id="399" r:id="rId7"/>
    <p:sldId id="366" r:id="rId8"/>
    <p:sldId id="367" r:id="rId9"/>
    <p:sldId id="368" r:id="rId10"/>
    <p:sldId id="341" r:id="rId11"/>
    <p:sldId id="342" r:id="rId12"/>
    <p:sldId id="343" r:id="rId13"/>
    <p:sldId id="344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103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orient="horz" pos="513">
          <p15:clr>
            <a:srgbClr val="A4A3A4"/>
          </p15:clr>
        </p15:guide>
        <p15:guide id="7" pos="300">
          <p15:clr>
            <a:srgbClr val="A4A3A4"/>
          </p15:clr>
        </p15:guide>
        <p15:guide id="8" pos="528">
          <p15:clr>
            <a:srgbClr val="A4A3A4"/>
          </p15:clr>
        </p15:guide>
        <p15:guide id="9" pos="719">
          <p15:clr>
            <a:srgbClr val="A4A3A4"/>
          </p15:clr>
        </p15:guide>
        <p15:guide id="10" pos="1047">
          <p15:clr>
            <a:srgbClr val="A4A3A4"/>
          </p15:clr>
        </p15:guide>
        <p15:guide id="11" pos="55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854" autoAdjust="0"/>
    <p:restoredTop sz="94705" autoAdjust="0"/>
  </p:normalViewPr>
  <p:slideViewPr>
    <p:cSldViewPr>
      <p:cViewPr varScale="1">
        <p:scale>
          <a:sx n="119" d="100"/>
          <a:sy n="119" d="100"/>
        </p:scale>
        <p:origin x="-948" y="-102"/>
      </p:cViewPr>
      <p:guideLst>
        <p:guide orient="horz" pos="2160"/>
        <p:guide orient="horz" pos="1922"/>
        <p:guide orient="horz" pos="1103"/>
        <p:guide orient="horz" pos="703"/>
        <p:guide orient="horz" pos="513"/>
        <p:guide pos="2880"/>
        <p:guide pos="300"/>
        <p:guide pos="528"/>
        <p:guide pos="719"/>
        <p:guide pos="1047"/>
        <p:guide pos="5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03EE-1FBA-4CD6-A9B1-250AC4FFD3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91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75400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30793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354518"/>
          </a:xfrm>
        </p:spPr>
        <p:txBody>
          <a:bodyPr/>
          <a:lstStyle/>
          <a:p>
            <a:pPr algn="l">
              <a:tabLst>
                <a:tab pos="87471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9-1 </a:t>
            </a:r>
            <a:r>
              <a:rPr lang="en-IN" sz="4000" dirty="0">
                <a:solidFill>
                  <a:schemeClr val="bg1"/>
                </a:solidFill>
              </a:rPr>
              <a:t>Subsidiary Ledgers </a:t>
            </a:r>
            <a:r>
              <a:rPr lang="en-IN" sz="4000" dirty="0" smtClean="0">
                <a:solidFill>
                  <a:schemeClr val="bg1"/>
                </a:solidFill>
              </a:rPr>
              <a:t>and 	Controlling </a:t>
            </a:r>
            <a:r>
              <a:rPr lang="en-IN" sz="4000" dirty="0">
                <a:solidFill>
                  <a:schemeClr val="bg1"/>
                </a:solidFill>
              </a:rPr>
              <a:t>Accounts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262132"/>
            <a:ext cx="914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9191" y="2566164"/>
            <a:ext cx="72106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Distinguish among service, retail merchandising, and wholesale merchandising businesses.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Identify differences between a sole proprietorship and a corporation.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Explain the relationship between a subsidiary ledger and a controlling account.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9949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39723"/>
            <a:ext cx="8033657" cy="1027277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What allows a corporation to own property, incur liabilities, and enter into contracts in its own name?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6002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corporation, through the rights granted in its charter, has the legal rights of a person.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9949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39723"/>
            <a:ext cx="8033657" cy="1027277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What is the principal difference between the accounting records of proprietorships and corporations?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2057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Proprietorships have a single capital and drawing account for the owner. A corporation has separate capital accounts for the stock issued and for the earnings kept in the business.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39093"/>
            <a:ext cx="8033657" cy="1412082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/>
              <a:t>What is the relationship between a controlling account and a subsidiary ledger?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9949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9-1 </a:t>
            </a:r>
            <a:r>
              <a:rPr lang="en-US" sz="3200" dirty="0"/>
              <a:t>Audit Your Understanding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0"/>
            <a:ext cx="7315200" cy="1676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sum of the subsidiary ledger accounts is equal to the balance in the general ledger controlling account.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9949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1000" y="1650967"/>
            <a:ext cx="8033657" cy="3732692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5.	</a:t>
            </a:r>
            <a:r>
              <a:rPr lang="en-US" dirty="0"/>
              <a:t>What column on a general ledger form is not on an accounts payable ledger form?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1"/>
            <a:ext cx="7315200" cy="990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Debit Balance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dirty="0"/>
              <a:t>Merchandising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715293"/>
            <a:ext cx="8306352" cy="3732692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Goods that a business purchases to sell are called </a:t>
            </a:r>
            <a:r>
              <a:rPr lang="en-US" b="1" dirty="0">
                <a:solidFill>
                  <a:srgbClr val="0070C0"/>
                </a:solidFill>
              </a:rPr>
              <a:t>merchandise</a:t>
            </a:r>
            <a:r>
              <a:rPr lang="en-US" dirty="0"/>
              <a:t>.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business that purchases and resells goods is called a </a:t>
            </a:r>
            <a:r>
              <a:rPr lang="en-US" b="1" dirty="0">
                <a:solidFill>
                  <a:srgbClr val="0070C0"/>
                </a:solidFill>
              </a:rPr>
              <a:t>merchandising business</a:t>
            </a:r>
            <a:r>
              <a:rPr lang="en-US" dirty="0"/>
              <a:t>.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merchandising business that sells to those who use </a:t>
            </a:r>
            <a:br>
              <a:rPr lang="en-US" dirty="0"/>
            </a:br>
            <a:r>
              <a:rPr lang="en-US" dirty="0"/>
              <a:t>or consume the goods is called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retail </a:t>
            </a:r>
            <a:r>
              <a:rPr lang="en-US" b="1" dirty="0">
                <a:solidFill>
                  <a:srgbClr val="0070C0"/>
                </a:solidFill>
              </a:rPr>
              <a:t>merchandising business</a:t>
            </a:r>
            <a:r>
              <a:rPr lang="en-US" dirty="0"/>
              <a:t>.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wholesale merchandising business </a:t>
            </a:r>
            <a:r>
              <a:rPr lang="en-US" dirty="0"/>
              <a:t>buys and resells merchandise primarily to other merchandising businesses.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Forming a 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715923"/>
            <a:ext cx="8033657" cy="3732692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corporation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is an organization with the legal rights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of a person which many persons or other corporations may own.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assets or other financial resources available to a business are called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capital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5470" y="57912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Continued on next slide.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2" name="Flowchart: Delay 1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3595"/>
            <a:ext cx="7886700" cy="67210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Forming a 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715923"/>
            <a:ext cx="8306352" cy="3732692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Each unit of ownership in a corporation is called a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share of stock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owner of one or more shares of stock is called a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stockholder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total shares of ownership in a corporation are called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capital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stock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6359" y="57912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Continued on next slide.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4459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Continued from previous slide.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493595"/>
            <a:ext cx="7886700" cy="67210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Forming a 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676400"/>
            <a:ext cx="8283681" cy="3732692"/>
          </a:xfrm>
        </p:spPr>
        <p:txBody>
          <a:bodyPr>
            <a:normAutofit/>
          </a:bodyPr>
          <a:lstStyle/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articles of incorporation</a:t>
            </a:r>
            <a:r>
              <a:rPr lang="en-US" dirty="0"/>
              <a:t>, a legal document that identifies basic characteristics of a corporation, is a </a:t>
            </a:r>
            <a:br>
              <a:rPr lang="en-US" dirty="0"/>
            </a:br>
            <a:r>
              <a:rPr lang="en-US" dirty="0"/>
              <a:t>part of the application submitted to a state to become </a:t>
            </a:r>
            <a:br>
              <a:rPr lang="en-US" dirty="0"/>
            </a:br>
            <a:r>
              <a:rPr lang="en-US" dirty="0"/>
              <a:t>a corporation. </a:t>
            </a:r>
          </a:p>
          <a:p>
            <a:pPr marL="377825" indent="-377825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state approves the formation of a corporation by </a:t>
            </a:r>
            <a:br>
              <a:rPr lang="en-US" dirty="0"/>
            </a:br>
            <a:r>
              <a:rPr lang="en-US" dirty="0"/>
              <a:t>issuing a </a:t>
            </a:r>
            <a:r>
              <a:rPr lang="en-US" b="1" dirty="0">
                <a:solidFill>
                  <a:srgbClr val="0070C0"/>
                </a:solidFill>
              </a:rPr>
              <a:t>charter</a:t>
            </a:r>
            <a:r>
              <a:rPr lang="en-US" dirty="0"/>
              <a:t>, the legal right for a business to </a:t>
            </a:r>
            <a:br>
              <a:rPr lang="en-US" dirty="0"/>
            </a:br>
            <a:r>
              <a:rPr lang="en-US" dirty="0"/>
              <a:t>conduct operations as a corporation.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84459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Continued from previous slide.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556"/>
            <a:ext cx="7886700" cy="750887"/>
          </a:xfrm>
        </p:spPr>
        <p:txBody>
          <a:bodyPr>
            <a:noAutofit/>
          </a:bodyPr>
          <a:lstStyle/>
          <a:p>
            <a:r>
              <a:rPr lang="en-US" dirty="0"/>
              <a:t>Subsidiary Ledgers and </a:t>
            </a:r>
            <a:br>
              <a:rPr lang="en-US" dirty="0"/>
            </a:br>
            <a:r>
              <a:rPr lang="en-US" dirty="0"/>
              <a:t>Controlling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1886" y="1746151"/>
            <a:ext cx="8291238" cy="3732692"/>
          </a:xfrm>
        </p:spPr>
        <p:txBody>
          <a:bodyPr>
            <a:normAutofit fontScale="92500" lnSpcReduction="10000"/>
          </a:bodyPr>
          <a:lstStyle/>
          <a:p>
            <a:pPr marL="377825" indent="-377825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business from which merchandise, supplies, or other assets are purchased is called a </a:t>
            </a:r>
            <a:r>
              <a:rPr lang="en-US" b="1" dirty="0">
                <a:solidFill>
                  <a:srgbClr val="0070C0"/>
                </a:solidFill>
              </a:rPr>
              <a:t>vendor</a:t>
            </a:r>
            <a:r>
              <a:rPr lang="en-US" dirty="0"/>
              <a:t>. </a:t>
            </a:r>
          </a:p>
          <a:p>
            <a:pPr marL="377825" indent="-377825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ledger that is summarized in a single general ledger account is called a </a:t>
            </a:r>
            <a:r>
              <a:rPr lang="en-US" b="1" dirty="0">
                <a:solidFill>
                  <a:srgbClr val="0070C0"/>
                </a:solidFill>
              </a:rPr>
              <a:t>subsidiary ledger</a:t>
            </a:r>
            <a:r>
              <a:rPr lang="en-US" dirty="0"/>
              <a:t>. </a:t>
            </a:r>
          </a:p>
          <a:p>
            <a:pPr marL="377825" indent="-377825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Accountants often refer to a subsidiary ledger as a </a:t>
            </a:r>
            <a:r>
              <a:rPr lang="en-US" i="1" dirty="0" err="1">
                <a:solidFill>
                  <a:srgbClr val="0070C0"/>
                </a:solidFill>
              </a:rPr>
              <a:t>subledger</a:t>
            </a:r>
            <a:r>
              <a:rPr lang="en-US" dirty="0"/>
              <a:t>. </a:t>
            </a:r>
          </a:p>
          <a:p>
            <a:pPr marL="377825" indent="-377825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subsidiary ledger containing vendor accounts is called an </a:t>
            </a:r>
            <a:r>
              <a:rPr lang="en-US" b="1" dirty="0">
                <a:solidFill>
                  <a:srgbClr val="0070C0"/>
                </a:solidFill>
              </a:rPr>
              <a:t>accounts payable ledger</a:t>
            </a:r>
            <a:r>
              <a:rPr lang="en-US" dirty="0"/>
              <a:t>. </a:t>
            </a:r>
          </a:p>
          <a:p>
            <a:pPr marL="377825" indent="-377825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An account in a general ledger that summarizes all accounts in a subsidiary ledger is called a </a:t>
            </a:r>
            <a:r>
              <a:rPr lang="en-US" b="1" dirty="0">
                <a:solidFill>
                  <a:srgbClr val="0070C0"/>
                </a:solidFill>
              </a:rPr>
              <a:t>controlling account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28875"/>
          </a:xfrm>
        </p:spPr>
        <p:txBody>
          <a:bodyPr>
            <a:noAutofit/>
          </a:bodyPr>
          <a:lstStyle/>
          <a:p>
            <a:r>
              <a:rPr lang="en-US" dirty="0"/>
              <a:t>Subsidiary Ledgers and </a:t>
            </a:r>
            <a:br>
              <a:rPr lang="en-US" dirty="0"/>
            </a:br>
            <a:r>
              <a:rPr lang="en-US" dirty="0"/>
              <a:t>Controlling Accounts</a:t>
            </a:r>
          </a:p>
        </p:txBody>
      </p:sp>
      <p:pic>
        <p:nvPicPr>
          <p:cNvPr id="13" name="Picture 12" descr="C21-SE-MC-009-Page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920" y="1858031"/>
            <a:ext cx="7315200" cy="397213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520" y="2182092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5695"/>
            <a:ext cx="7886700" cy="672105"/>
          </a:xfrm>
        </p:spPr>
        <p:txBody>
          <a:bodyPr/>
          <a:lstStyle/>
          <a:p>
            <a:r>
              <a:rPr lang="en-US" dirty="0"/>
              <a:t>Subsidiary Ledger Form</a:t>
            </a:r>
          </a:p>
        </p:txBody>
      </p:sp>
      <p:pic>
        <p:nvPicPr>
          <p:cNvPr id="95" name="Picture 94" descr="C21-SE-MC-009-Page247.jpg"/>
          <p:cNvPicPr>
            <a:picLocks noChangeAspect="1"/>
          </p:cNvPicPr>
          <p:nvPr/>
        </p:nvPicPr>
        <p:blipFill>
          <a:blip r:embed="rId2" cstate="print"/>
          <a:srcRect l="16679" t="22504"/>
          <a:stretch>
            <a:fillRect/>
          </a:stretch>
        </p:blipFill>
        <p:spPr>
          <a:xfrm>
            <a:off x="1787316" y="2743200"/>
            <a:ext cx="6400800" cy="3209105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558591" y="3200400"/>
            <a:ext cx="5486400" cy="1981200"/>
            <a:chOff x="990600" y="3429000"/>
            <a:chExt cx="5486400" cy="1981200"/>
          </a:xfrm>
        </p:grpSpPr>
        <p:grpSp>
          <p:nvGrpSpPr>
            <p:cNvPr id="97" name="Group 42"/>
            <p:cNvGrpSpPr/>
            <p:nvPr/>
          </p:nvGrpSpPr>
          <p:grpSpPr>
            <a:xfrm>
              <a:off x="2133600" y="3429000"/>
              <a:ext cx="4343400" cy="1981200"/>
              <a:chOff x="1752600" y="3429000"/>
              <a:chExt cx="4648200" cy="19812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752600" y="3429000"/>
                <a:ext cx="4648200" cy="3048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752600" y="5105400"/>
                <a:ext cx="4648200" cy="3048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90600" y="403860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Same column headings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2391" y="2133600"/>
            <a:ext cx="1524000" cy="1447800"/>
            <a:chOff x="914400" y="2362200"/>
            <a:chExt cx="1524000" cy="1447800"/>
          </a:xfrm>
        </p:grpSpPr>
        <p:grpSp>
          <p:nvGrpSpPr>
            <p:cNvPr id="102" name="Group 24"/>
            <p:cNvGrpSpPr/>
            <p:nvPr/>
          </p:nvGrpSpPr>
          <p:grpSpPr>
            <a:xfrm>
              <a:off x="1552575" y="2362200"/>
              <a:ext cx="885825" cy="1447800"/>
              <a:chOff x="1066800" y="2819400"/>
              <a:chExt cx="885825" cy="1447800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>
                <a:off x="1249680" y="2895600"/>
                <a:ext cx="702945" cy="1371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5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914400" y="2362200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777791" y="1600200"/>
            <a:ext cx="2209800" cy="1371600"/>
            <a:chOff x="2209800" y="1828800"/>
            <a:chExt cx="2209800" cy="1371600"/>
          </a:xfrm>
        </p:grpSpPr>
        <p:grpSp>
          <p:nvGrpSpPr>
            <p:cNvPr id="107" name="Group 17"/>
            <p:cNvGrpSpPr/>
            <p:nvPr/>
          </p:nvGrpSpPr>
          <p:grpSpPr>
            <a:xfrm>
              <a:off x="2209800" y="1828800"/>
              <a:ext cx="914400" cy="1371600"/>
              <a:chOff x="1066800" y="2819400"/>
              <a:chExt cx="914400" cy="1371600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>
                <a:off x="1249680" y="2895600"/>
                <a:ext cx="731520" cy="1295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2590800" y="1828800"/>
              <a:ext cx="1828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 Name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692691" y="1600200"/>
            <a:ext cx="2019300" cy="1295400"/>
            <a:chOff x="7124700" y="1828800"/>
            <a:chExt cx="2019300" cy="1295400"/>
          </a:xfrm>
        </p:grpSpPr>
        <p:grpSp>
          <p:nvGrpSpPr>
            <p:cNvPr id="112" name="Group 111"/>
            <p:cNvGrpSpPr/>
            <p:nvPr/>
          </p:nvGrpSpPr>
          <p:grpSpPr>
            <a:xfrm>
              <a:off x="7124700" y="1828800"/>
              <a:ext cx="365760" cy="1295400"/>
              <a:chOff x="1066800" y="2819400"/>
              <a:chExt cx="365760" cy="1295400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>
                <a:off x="1249680" y="2895600"/>
                <a:ext cx="7620" cy="121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5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7467600" y="1828800"/>
              <a:ext cx="1676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Number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844591" y="2133600"/>
            <a:ext cx="1600072" cy="1371600"/>
            <a:chOff x="3276600" y="2362200"/>
            <a:chExt cx="1600072" cy="1371600"/>
          </a:xfrm>
        </p:grpSpPr>
        <p:grpSp>
          <p:nvGrpSpPr>
            <p:cNvPr id="117" name="Group 27"/>
            <p:cNvGrpSpPr/>
            <p:nvPr/>
          </p:nvGrpSpPr>
          <p:grpSpPr>
            <a:xfrm>
              <a:off x="3276600" y="2362200"/>
              <a:ext cx="685800" cy="1371600"/>
              <a:chOff x="746760" y="2819400"/>
              <a:chExt cx="685800" cy="1371600"/>
            </a:xfrm>
          </p:grpSpPr>
          <p:cxnSp>
            <p:nvCxnSpPr>
              <p:cNvPr id="119" name="Straight Arrow Connector 118"/>
              <p:cNvCxnSpPr/>
              <p:nvPr/>
            </p:nvCxnSpPr>
            <p:spPr>
              <a:xfrm flipH="1">
                <a:off x="746760" y="2895600"/>
                <a:ext cx="502920" cy="1295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0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18" name="Rectangle 117"/>
            <p:cNvSpPr/>
            <p:nvPr/>
          </p:nvSpPr>
          <p:spPr>
            <a:xfrm>
              <a:off x="3953021" y="2362200"/>
              <a:ext cx="9236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Balance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035591" y="2743200"/>
            <a:ext cx="1828800" cy="762000"/>
            <a:chOff x="7467600" y="2971800"/>
            <a:chExt cx="1828800" cy="762000"/>
          </a:xfrm>
        </p:grpSpPr>
        <p:grpSp>
          <p:nvGrpSpPr>
            <p:cNvPr id="122" name="Group 33"/>
            <p:cNvGrpSpPr/>
            <p:nvPr/>
          </p:nvGrpSpPr>
          <p:grpSpPr>
            <a:xfrm>
              <a:off x="7467600" y="2971800"/>
              <a:ext cx="670560" cy="762000"/>
              <a:chOff x="762000" y="2819400"/>
              <a:chExt cx="670560" cy="7620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H="1">
                <a:off x="762000" y="2971800"/>
                <a:ext cx="457200" cy="609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5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8153400" y="2971800"/>
              <a:ext cx="1143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Balance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216191" y="2133600"/>
            <a:ext cx="2743200" cy="1447800"/>
            <a:chOff x="4648200" y="2362200"/>
            <a:chExt cx="2743200" cy="1447800"/>
          </a:xfrm>
        </p:grpSpPr>
        <p:grpSp>
          <p:nvGrpSpPr>
            <p:cNvPr id="127" name="Group 30"/>
            <p:cNvGrpSpPr/>
            <p:nvPr/>
          </p:nvGrpSpPr>
          <p:grpSpPr>
            <a:xfrm>
              <a:off x="4648200" y="2362200"/>
              <a:ext cx="914400" cy="1447800"/>
              <a:chOff x="518160" y="2819400"/>
              <a:chExt cx="914400" cy="1447800"/>
            </a:xfrm>
          </p:grpSpPr>
          <p:cxnSp>
            <p:nvCxnSpPr>
              <p:cNvPr id="129" name="Straight Arrow Connector 128"/>
              <p:cNvCxnSpPr/>
              <p:nvPr/>
            </p:nvCxnSpPr>
            <p:spPr>
              <a:xfrm flipH="1">
                <a:off x="518160" y="2895600"/>
                <a:ext cx="731520" cy="1371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0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5562600" y="2362200"/>
              <a:ext cx="1828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Check Mark</a:t>
              </a: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33" name="Flowchart: Delay 13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949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39093"/>
            <a:ext cx="8389479" cy="951707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What is the primary difference between retail and wholesale merchandising businesses?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23622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retail merchandising business sells to those who use or consume the goods. A wholesale merchandising business buys and resells merchandise primarily to other merchandising businesses.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5475</TotalTime>
  <Words>406</Words>
  <Application>Microsoft Macintosh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LESSON 9-1 Subsidiary Ledgers and  Controlling Accounts</vt:lpstr>
      <vt:lpstr>Merchandising Businesses</vt:lpstr>
      <vt:lpstr>Forming a Corporation</vt:lpstr>
      <vt:lpstr>Forming a Corporation</vt:lpstr>
      <vt:lpstr>Forming a Corporation</vt:lpstr>
      <vt:lpstr>Subsidiary Ledgers and  Controlling Accounts</vt:lpstr>
      <vt:lpstr>Subsidiary Ledgers and  Controlling Accounts</vt:lpstr>
      <vt:lpstr>Subsidiary Ledger Form</vt:lpstr>
      <vt:lpstr>Lesson 9-1 Audit Your Understanding</vt:lpstr>
      <vt:lpstr>Lesson 9-1 Audit Your Understanding</vt:lpstr>
      <vt:lpstr>Lesson 9-1 Audit Your Understanding</vt:lpstr>
      <vt:lpstr>Lesson 9-1 Audit Your Understanding</vt:lpstr>
      <vt:lpstr>Lesson 9-1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292</cp:revision>
  <dcterms:created xsi:type="dcterms:W3CDTF">2012-07-02T15:51:50Z</dcterms:created>
  <dcterms:modified xsi:type="dcterms:W3CDTF">2018-01-31T10:04:55Z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