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56" r:id="rId2"/>
  </p:sldMasterIdLst>
  <p:notesMasterIdLst>
    <p:notesMasterId r:id="rId20"/>
  </p:notesMasterIdLst>
  <p:sldIdLst>
    <p:sldId id="339" r:id="rId3"/>
    <p:sldId id="382" r:id="rId4"/>
    <p:sldId id="383" r:id="rId5"/>
    <p:sldId id="384" r:id="rId6"/>
    <p:sldId id="385" r:id="rId7"/>
    <p:sldId id="386" r:id="rId8"/>
    <p:sldId id="387" r:id="rId9"/>
    <p:sldId id="388" r:id="rId10"/>
    <p:sldId id="389" r:id="rId11"/>
    <p:sldId id="390" r:id="rId12"/>
    <p:sldId id="391" r:id="rId13"/>
    <p:sldId id="356" r:id="rId14"/>
    <p:sldId id="357" r:id="rId15"/>
    <p:sldId id="358" r:id="rId16"/>
    <p:sldId id="359" r:id="rId17"/>
    <p:sldId id="360" r:id="rId18"/>
    <p:sldId id="3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922">
          <p15:clr>
            <a:srgbClr val="A4A3A4"/>
          </p15:clr>
        </p15:guide>
        <p15:guide id="4" orient="horz" pos="1680">
          <p15:clr>
            <a:srgbClr val="A4A3A4"/>
          </p15:clr>
        </p15:guide>
        <p15:guide id="5" orient="horz" pos="1103">
          <p15:clr>
            <a:srgbClr val="A4A3A4"/>
          </p15:clr>
        </p15:guide>
        <p15:guide id="6" orient="horz" pos="703">
          <p15:clr>
            <a:srgbClr val="A4A3A4"/>
          </p15:clr>
        </p15:guide>
        <p15:guide id="7" pos="300">
          <p15:clr>
            <a:srgbClr val="A4A3A4"/>
          </p15:clr>
        </p15:guide>
        <p15:guide id="8" pos="528">
          <p15:clr>
            <a:srgbClr val="A4A3A4"/>
          </p15:clr>
        </p15:guide>
        <p15:guide id="9" pos="718">
          <p15:clr>
            <a:srgbClr val="A4A3A4"/>
          </p15:clr>
        </p15:guide>
        <p15:guide id="10" pos="1051">
          <p15:clr>
            <a:srgbClr val="A4A3A4"/>
          </p15:clr>
        </p15:guide>
        <p15:guide id="11" pos="55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 User" initials="CU"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6D5AB"/>
    <a:srgbClr val="EA0000"/>
    <a:srgbClr val="77933C"/>
    <a:srgbClr val="FF3300"/>
    <a:srgbClr val="FF0000"/>
    <a:srgbClr val="CC0000"/>
    <a:srgbClr val="73BEF1"/>
    <a:srgbClr val="1376B9"/>
    <a:srgbClr val="1312B9"/>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6899" autoAdjust="0"/>
    <p:restoredTop sz="94686" autoAdjust="0"/>
  </p:normalViewPr>
  <p:slideViewPr>
    <p:cSldViewPr>
      <p:cViewPr varScale="1">
        <p:scale>
          <a:sx n="126" d="100"/>
          <a:sy n="126" d="100"/>
        </p:scale>
        <p:origin x="-690" y="-90"/>
      </p:cViewPr>
      <p:guideLst>
        <p:guide orient="horz" pos="2160"/>
        <p:guide orient="horz" pos="1922"/>
        <p:guide orient="horz" pos="1680"/>
        <p:guide orient="horz" pos="1103"/>
        <p:guide orient="horz" pos="703"/>
        <p:guide pos="2880"/>
        <p:guide pos="300"/>
        <p:guide pos="528"/>
        <p:guide pos="718"/>
        <p:guide pos="1051"/>
        <p:guide pos="5518"/>
      </p:guideLst>
    </p:cSldViewPr>
  </p:slideViewPr>
  <p:outlineViewPr>
    <p:cViewPr>
      <p:scale>
        <a:sx n="33" d="100"/>
        <a:sy n="33" d="100"/>
      </p:scale>
      <p:origin x="0" y="7368"/>
    </p:cViewPr>
  </p:outlin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02248-3E8E-4013-A492-EE2D20E1DA6B}" type="datetimeFigureOut">
              <a:rPr lang="en-US" smtClean="0"/>
              <a:pPr/>
              <a:t>2/2/2018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F03EE-1FBA-4CD6-A9B1-250AC4FFD3B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8650" y="2291187"/>
            <a:ext cx="7886700" cy="684026"/>
          </a:xfrm>
        </p:spPr>
        <p:txBody>
          <a:bodyPr/>
          <a:lstStyle/>
          <a:p>
            <a:r>
              <a:rPr lang="en-US"/>
              <a:t>Click to edit Master title style</a:t>
            </a:r>
          </a:p>
        </p:txBody>
      </p:sp>
      <p:sp>
        <p:nvSpPr>
          <p:cNvPr id="3" name="Text Placeholder 2"/>
          <p:cNvSpPr>
            <a:spLocks noGrp="1"/>
          </p:cNvSpPr>
          <p:nvPr>
            <p:ph type="body" sz="quarter" idx="10" hasCustomPrompt="1"/>
          </p:nvPr>
        </p:nvSpPr>
        <p:spPr>
          <a:xfrm>
            <a:off x="3650457" y="3619988"/>
            <a:ext cx="1843088" cy="597477"/>
          </a:xfrm>
        </p:spPr>
        <p:txBody>
          <a:bodyPr>
            <a:normAutofit/>
          </a:bodyPr>
          <a:lstStyle>
            <a:lvl1pPr marL="0" indent="0" algn="ctr">
              <a:buNone/>
              <a:defRPr sz="2000" b="0" i="0">
                <a:solidFill>
                  <a:srgbClr val="004A78"/>
                </a:solidFill>
                <a:latin typeface="Arial" charset="0"/>
                <a:ea typeface="Arial" charset="0"/>
                <a:cs typeface="Arial" charset="0"/>
              </a:defRPr>
            </a:lvl1pPr>
          </a:lstStyle>
          <a:p>
            <a:pPr lvl="0"/>
            <a:r>
              <a:rPr lang="en-US" dirty="0"/>
              <a:t>Click to edit date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6747" y="6382895"/>
            <a:ext cx="1327543" cy="296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6527322"/>
            <a:ext cx="91440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10000"/>
                  </a:schemeClr>
                </a:solidFill>
              </a:rPr>
              <a:t>Gilbertson, Century 21 Accounting General Journal, 11 Edition. © 2019 </a:t>
            </a:r>
            <a:r>
              <a:rPr lang="en-US" sz="1000" dirty="0" err="1">
                <a:solidFill>
                  <a:schemeClr val="bg2">
                    <a:lumMod val="10000"/>
                  </a:schemeClr>
                </a:solidFill>
              </a:rPr>
              <a:t>Cengage</a:t>
            </a:r>
            <a:r>
              <a:rPr lang="en-US" sz="1000" dirty="0">
                <a:solidFill>
                  <a:schemeClr val="bg2">
                    <a:lumMod val="10000"/>
                  </a:schemeClr>
                </a:solidFill>
              </a:rPr>
              <a:t>. All Rights Reserved. </a:t>
            </a:r>
          </a:p>
          <a:p>
            <a:pPr algn="ctr"/>
            <a:r>
              <a:rPr lang="en-US" sz="1000" dirty="0">
                <a:solidFill>
                  <a:schemeClr val="bg2">
                    <a:lumMod val="10000"/>
                  </a:schemeClr>
                </a:solidFill>
              </a:rPr>
              <a:t>May not be scanned, copied or duplicated, or posted to a publicly accessible website, in whole or in part.</a:t>
            </a:r>
          </a:p>
        </p:txBody>
      </p:sp>
    </p:spTree>
    <p:extLst>
      <p:ext uri="{BB962C8B-B14F-4D97-AF65-F5344CB8AC3E}">
        <p14:creationId xmlns:p14="http://schemas.microsoft.com/office/powerpoint/2010/main" xmlns=""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557684" y="1638300"/>
            <a:ext cx="8033657"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7" name="Footer Placeholder 4"/>
          <p:cNvSpPr>
            <a:spLocks noGrp="1"/>
          </p:cNvSpPr>
          <p:nvPr>
            <p:ph type="ftr" sz="quarter" idx="3"/>
          </p:nvPr>
        </p:nvSpPr>
        <p:spPr>
          <a:xfrm>
            <a:off x="2256219" y="6350003"/>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557684" y="1638300"/>
            <a:ext cx="8033657"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7" name="Footer Placeholder 4"/>
          <p:cNvSpPr>
            <a:spLocks noGrp="1"/>
          </p:cNvSpPr>
          <p:nvPr>
            <p:ph type="ftr" sz="quarter" idx="3"/>
          </p:nvPr>
        </p:nvSpPr>
        <p:spPr>
          <a:xfrm>
            <a:off x="2266454" y="6350003"/>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557684" y="1638300"/>
            <a:ext cx="8033657"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256219" y="6350003"/>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421642" y="2019870"/>
            <a:ext cx="6096000" cy="3380095"/>
          </a:xfrm>
        </p:spPr>
        <p:txBody>
          <a:bodyPr/>
          <a:lstStyle/>
          <a:p>
            <a:r>
              <a:rPr lang="en-US"/>
              <a:t>Click icon to add table</a:t>
            </a:r>
          </a:p>
        </p:txBody>
      </p:sp>
      <p:sp>
        <p:nvSpPr>
          <p:cNvPr id="4" name="Footer Placeholder 4"/>
          <p:cNvSpPr>
            <a:spLocks noGrp="1"/>
          </p:cNvSpPr>
          <p:nvPr>
            <p:ph type="ftr" sz="quarter" idx="3"/>
          </p:nvPr>
        </p:nvSpPr>
        <p:spPr>
          <a:xfrm>
            <a:off x="2245983" y="6350003"/>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76403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75438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39623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174875"/>
            <a:ext cx="39623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7772400" cy="11430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
        <p:nvSpPr>
          <p:cNvPr id="6" name="Text Placeholder 5"/>
          <p:cNvSpPr>
            <a:spLocks noGrp="1"/>
          </p:cNvSpPr>
          <p:nvPr>
            <p:ph type="body" sz="quarter" idx="15" hasCustomPrompt="1"/>
          </p:nvPr>
        </p:nvSpPr>
        <p:spPr>
          <a:xfrm>
            <a:off x="557684" y="1289684"/>
            <a:ext cx="8033657"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57633" y="6369050"/>
            <a:ext cx="1324359" cy="296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userDrawn="1"/>
        </p:nvSpPr>
        <p:spPr>
          <a:xfrm>
            <a:off x="0" y="6527322"/>
            <a:ext cx="914400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2">
                    <a:lumMod val="10000"/>
                  </a:schemeClr>
                </a:solidFill>
              </a:rPr>
              <a:t>Gilbertson, Century 21 Accounting General Journal, 11 Edition. © 2019 </a:t>
            </a:r>
            <a:r>
              <a:rPr lang="en-US" sz="1000" dirty="0" err="1">
                <a:solidFill>
                  <a:schemeClr val="bg2">
                    <a:lumMod val="10000"/>
                  </a:schemeClr>
                </a:solidFill>
              </a:rPr>
              <a:t>Cengage</a:t>
            </a:r>
            <a:r>
              <a:rPr lang="en-US" sz="1000" dirty="0">
                <a:solidFill>
                  <a:schemeClr val="bg2">
                    <a:lumMod val="10000"/>
                  </a:schemeClr>
                </a:solidFill>
              </a:rPr>
              <a:t>. All Rights Reserved. </a:t>
            </a:r>
          </a:p>
          <a:p>
            <a:pPr algn="ctr"/>
            <a:r>
              <a:rPr lang="en-US" sz="1000" dirty="0">
                <a:solidFill>
                  <a:schemeClr val="bg2">
                    <a:lumMod val="10000"/>
                  </a:schemeClr>
                </a:solidFill>
              </a:rPr>
              <a:t>May not be scanned, copied or duplicated, or posted to a publicly accessible website, in whole or in part.</a:t>
            </a:r>
          </a:p>
        </p:txBody>
      </p:sp>
    </p:spTree>
    <p:extLst>
      <p:ext uri="{BB962C8B-B14F-4D97-AF65-F5344CB8AC3E}">
        <p14:creationId xmlns:p14="http://schemas.microsoft.com/office/powerpoint/2010/main" xmlns="" val="1035067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SLIDE </a:t>
            </a:r>
            <a:fld id="{FCD2455E-EC1D-45EA-B6B2-90AB88848CFD}" type="slidenum">
              <a:rPr lang="en-US" smtClean="0"/>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557682" y="1290693"/>
            <a:ext cx="8033657"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557679" y="1737343"/>
            <a:ext cx="8033657"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557681" y="3389730"/>
            <a:ext cx="8033657"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557679" y="3856204"/>
            <a:ext cx="8033657"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7" name="Footer Placeholder 4"/>
          <p:cNvSpPr>
            <a:spLocks noGrp="1"/>
          </p:cNvSpPr>
          <p:nvPr>
            <p:ph type="ftr" sz="quarter" idx="3"/>
          </p:nvPr>
        </p:nvSpPr>
        <p:spPr>
          <a:xfrm>
            <a:off x="2276690" y="6315078"/>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87936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557683" y="1579018"/>
            <a:ext cx="3813351"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557683" y="2202774"/>
            <a:ext cx="3813351"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4777988" y="1579018"/>
            <a:ext cx="3813351"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4777988" y="2202774"/>
            <a:ext cx="3813351"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3" name="Footer Placeholder 4"/>
          <p:cNvSpPr>
            <a:spLocks noGrp="1"/>
          </p:cNvSpPr>
          <p:nvPr>
            <p:ph type="ftr" sz="quarter" idx="3"/>
          </p:nvPr>
        </p:nvSpPr>
        <p:spPr>
          <a:xfrm>
            <a:off x="2256219" y="6369670"/>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175900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557683" y="1579018"/>
            <a:ext cx="2475302" cy="800219"/>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557683" y="2202774"/>
            <a:ext cx="24753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3334350" y="1579018"/>
            <a:ext cx="2475302" cy="800219"/>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3334350" y="2202774"/>
            <a:ext cx="24753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6109465" y="1579018"/>
            <a:ext cx="2475302" cy="800219"/>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6116038" y="2202774"/>
            <a:ext cx="24753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3" name="Footer Placeholder 4"/>
          <p:cNvSpPr>
            <a:spLocks noGrp="1"/>
          </p:cNvSpPr>
          <p:nvPr>
            <p:ph type="ftr" sz="quarter" idx="3"/>
          </p:nvPr>
        </p:nvSpPr>
        <p:spPr>
          <a:xfrm>
            <a:off x="2256219" y="6369670"/>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137718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557684" y="1289687"/>
            <a:ext cx="8033657"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555173" y="4846655"/>
            <a:ext cx="8033657"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Placeholder 4"/>
          <p:cNvSpPr>
            <a:spLocks noGrp="1"/>
          </p:cNvSpPr>
          <p:nvPr>
            <p:ph type="ftr" sz="quarter" idx="3"/>
          </p:nvPr>
        </p:nvSpPr>
        <p:spPr>
          <a:xfrm>
            <a:off x="2235747" y="6315078"/>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1474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549838" y="1619557"/>
            <a:ext cx="4857750" cy="4259263"/>
          </a:xfrm>
        </p:spPr>
        <p:txBody>
          <a:bodyPr/>
          <a:lstStyle/>
          <a:p>
            <a:r>
              <a:rPr lang="en-US"/>
              <a:t>Drag picture to placeholder or click icon to add</a:t>
            </a:r>
          </a:p>
        </p:txBody>
      </p:sp>
      <p:sp>
        <p:nvSpPr>
          <p:cNvPr id="10" name="Text Placeholder 9"/>
          <p:cNvSpPr>
            <a:spLocks noGrp="1"/>
          </p:cNvSpPr>
          <p:nvPr>
            <p:ph type="body" sz="quarter" idx="11" hasCustomPrompt="1"/>
          </p:nvPr>
        </p:nvSpPr>
        <p:spPr>
          <a:xfrm>
            <a:off x="5609230" y="4070657"/>
            <a:ext cx="2982305"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7" name="Footer Placeholder 4"/>
          <p:cNvSpPr>
            <a:spLocks noGrp="1"/>
          </p:cNvSpPr>
          <p:nvPr>
            <p:ph type="ftr" sz="quarter" idx="3"/>
          </p:nvPr>
        </p:nvSpPr>
        <p:spPr>
          <a:xfrm>
            <a:off x="2308605" y="6315078"/>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8711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8650" y="3096125"/>
            <a:ext cx="7886700" cy="672105"/>
          </a:xfrm>
        </p:spPr>
        <p:txBody>
          <a:bodyPr/>
          <a:lstStyle/>
          <a:p>
            <a:r>
              <a:rPr lang="en-US"/>
              <a:t>Click to edit Master title style</a:t>
            </a:r>
          </a:p>
        </p:txBody>
      </p:sp>
      <p:sp>
        <p:nvSpPr>
          <p:cNvPr id="6" name="Text Placeholder 5"/>
          <p:cNvSpPr>
            <a:spLocks noGrp="1"/>
          </p:cNvSpPr>
          <p:nvPr>
            <p:ph type="body" sz="quarter" idx="11" hasCustomPrompt="1"/>
          </p:nvPr>
        </p:nvSpPr>
        <p:spPr>
          <a:xfrm>
            <a:off x="955931" y="2193424"/>
            <a:ext cx="7232139"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pic>
        <p:nvPicPr>
          <p:cNvPr id="8" name="Picture 7"/>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18647" y="6356350"/>
            <a:ext cx="1274569" cy="383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4"/>
          <p:cNvSpPr>
            <a:spLocks noGrp="1"/>
          </p:cNvSpPr>
          <p:nvPr>
            <p:ph type="ftr" sz="quarter" idx="3"/>
          </p:nvPr>
        </p:nvSpPr>
        <p:spPr>
          <a:xfrm>
            <a:off x="2446362" y="6356353"/>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83817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2997682" y="3112899"/>
            <a:ext cx="2473070"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2997683" y="4035477"/>
            <a:ext cx="4802013" cy="672105"/>
          </a:xfrm>
        </p:spPr>
        <p:txBody>
          <a:bodyPr/>
          <a:lstStyle>
            <a:lvl1pPr algn="l">
              <a:defRPr/>
            </a:lvl1pPr>
          </a:lstStyle>
          <a:p>
            <a:r>
              <a:rPr lang="en-US"/>
              <a:t>Click to edit Master title style</a:t>
            </a:r>
            <a:endParaRPr lang="en-US" dirty="0"/>
          </a:p>
        </p:txBody>
      </p:sp>
      <p:pic>
        <p:nvPicPr>
          <p:cNvPr id="4"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Picture Placeholder 8"/>
          <p:cNvSpPr>
            <a:spLocks noGrp="1"/>
          </p:cNvSpPr>
          <p:nvPr>
            <p:ph type="pic" sz="quarter" idx="12"/>
          </p:nvPr>
        </p:nvSpPr>
        <p:spPr>
          <a:xfrm>
            <a:off x="184549" y="314482"/>
            <a:ext cx="2507456" cy="4318000"/>
          </a:xfrm>
        </p:spPr>
        <p:txBody>
          <a:bodyPr/>
          <a:lstStyle/>
          <a:p>
            <a:r>
              <a:rPr lang="en-US"/>
              <a:t>Drag picture to placeholder or click icon to add</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18647" y="6356350"/>
            <a:ext cx="1274569" cy="383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4"/>
          <p:cNvSpPr>
            <a:spLocks noGrp="1"/>
          </p:cNvSpPr>
          <p:nvPr>
            <p:ph type="ftr" sz="quarter" idx="3"/>
          </p:nvPr>
        </p:nvSpPr>
        <p:spPr>
          <a:xfrm>
            <a:off x="2251880" y="6356353"/>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4A7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xmlns="" val="61778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672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cxnSp>
        <p:nvCxnSpPr>
          <p:cNvPr id="6" name="Straight Connector 5"/>
          <p:cNvCxnSpPr/>
          <p:nvPr userDrawn="1"/>
        </p:nvCxnSpPr>
        <p:spPr>
          <a:xfrm>
            <a:off x="0" y="1325880"/>
            <a:ext cx="8686800" cy="0"/>
          </a:xfrm>
          <a:prstGeom prst="line">
            <a:avLst/>
          </a:prstGeom>
          <a:ln w="38100">
            <a:solidFill>
              <a:srgbClr val="AAD24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sldNum="0" hd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2880"/>
            <a:ext cx="7772400" cy="114300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Wave 6"/>
          <p:cNvSpPr/>
          <p:nvPr/>
        </p:nvSpPr>
        <p:spPr>
          <a:xfrm>
            <a:off x="0" y="6400800"/>
            <a:ext cx="9144000" cy="457200"/>
          </a:xfrm>
          <a:prstGeom prst="wav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Rectangle 7"/>
          <p:cNvSpPr/>
          <p:nvPr/>
        </p:nvSpPr>
        <p:spPr>
          <a:xfrm>
            <a:off x="0" y="6583680"/>
            <a:ext cx="9144000"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1"/>
                </a:solidFill>
              </a:rPr>
              <a:t>© 2014 Cengage Learning. All Rights Reserved.</a:t>
            </a:r>
          </a:p>
        </p:txBody>
      </p:sp>
      <p:sp>
        <p:nvSpPr>
          <p:cNvPr id="6" name="Slide Number Placeholder 5"/>
          <p:cNvSpPr>
            <a:spLocks noGrp="1"/>
          </p:cNvSpPr>
          <p:nvPr>
            <p:ph type="sldNum" sz="quarter" idx="4"/>
          </p:nvPr>
        </p:nvSpPr>
        <p:spPr>
          <a:xfrm>
            <a:off x="7132320" y="6583680"/>
            <a:ext cx="1828800" cy="274320"/>
          </a:xfrm>
          <a:prstGeom prst="rect">
            <a:avLst/>
          </a:prstGeom>
          <a:solidFill>
            <a:schemeClr val="tx1"/>
          </a:solidFill>
        </p:spPr>
        <p:txBody>
          <a:bodyPr vert="horz" lIns="91440" tIns="45720" rIns="91440" bIns="45720" rtlCol="0" anchor="ctr"/>
          <a:lstStyle>
            <a:lvl1pPr algn="r">
              <a:defRPr sz="1200">
                <a:solidFill>
                  <a:schemeClr val="bg1"/>
                </a:solidFill>
              </a:defRPr>
            </a:lvl1pPr>
          </a:lstStyle>
          <a:p>
            <a:r>
              <a:rPr lang="en-US" dirty="0"/>
              <a:t>SLIDE </a:t>
            </a:r>
            <a:fld id="{FCD2455E-EC1D-45EA-B6B2-90AB88848CFD}" type="slidenum">
              <a:rPr lang="en-US" smtClean="0"/>
              <a:pPr/>
              <a:t>‹#›</a:t>
            </a:fld>
            <a:endParaRPr lang="en-US" dirty="0"/>
          </a:p>
        </p:txBody>
      </p:sp>
      <p:cxnSp>
        <p:nvCxnSpPr>
          <p:cNvPr id="12" name="Straight Connector 11"/>
          <p:cNvCxnSpPr/>
          <p:nvPr/>
        </p:nvCxnSpPr>
        <p:spPr>
          <a:xfrm>
            <a:off x="0" y="1325880"/>
            <a:ext cx="8686800" cy="0"/>
          </a:xfrm>
          <a:prstGeom prst="line">
            <a:avLst/>
          </a:prstGeom>
          <a:ln w="38100">
            <a:solidFill>
              <a:srgbClr val="AAD24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ransition>
    <p:wipe dir="r"/>
  </p:transition>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Calibri" pitchFamily="34" charset="0"/>
        <a:buChar char="●"/>
        <a:defRPr lang="en-US" sz="3200" kern="1200" dirty="0" smtClean="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Calibri"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Calibri"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9"/>
          <p:cNvSpPr>
            <a:spLocks noGrp="1"/>
          </p:cNvSpPr>
          <p:nvPr>
            <p:ph type="title"/>
          </p:nvPr>
        </p:nvSpPr>
        <p:spPr>
          <a:xfrm>
            <a:off x="737006" y="702882"/>
            <a:ext cx="8021232" cy="1354518"/>
          </a:xfrm>
        </p:spPr>
        <p:txBody>
          <a:bodyPr/>
          <a:lstStyle/>
          <a:p>
            <a:pPr algn="l">
              <a:tabLst>
                <a:tab pos="974725" algn="l"/>
              </a:tabLst>
            </a:pPr>
            <a:r>
              <a:rPr lang="en-US" sz="2000" dirty="0">
                <a:solidFill>
                  <a:schemeClr val="bg2">
                    <a:lumMod val="10000"/>
                  </a:schemeClr>
                </a:solidFill>
              </a:rPr>
              <a:t>LESSON</a:t>
            </a:r>
            <a:r>
              <a:rPr lang="en-US" dirty="0"/>
              <a:t/>
            </a:r>
            <a:br>
              <a:rPr lang="en-US" dirty="0"/>
            </a:br>
            <a:r>
              <a:rPr lang="en-US" sz="4000" dirty="0">
                <a:solidFill>
                  <a:schemeClr val="bg1"/>
                </a:solidFill>
              </a:rPr>
              <a:t>9-4  </a:t>
            </a:r>
            <a:r>
              <a:rPr lang="en-IN" sz="4000" dirty="0">
                <a:solidFill>
                  <a:schemeClr val="bg1"/>
                </a:solidFill>
              </a:rPr>
              <a:t>Accounting </a:t>
            </a:r>
            <a:r>
              <a:rPr lang="en-IN" sz="4000" dirty="0" smtClean="0">
                <a:solidFill>
                  <a:schemeClr val="bg1"/>
                </a:solidFill>
              </a:rPr>
              <a:t>for Cash 	Payments</a:t>
            </a:r>
            <a:endParaRPr lang="en-US" dirty="0">
              <a:solidFill>
                <a:schemeClr val="bg1"/>
              </a:solidFill>
            </a:endParaRPr>
          </a:p>
        </p:txBody>
      </p:sp>
      <p:sp>
        <p:nvSpPr>
          <p:cNvPr id="14" name="TextBox 13"/>
          <p:cNvSpPr txBox="1"/>
          <p:nvPr/>
        </p:nvSpPr>
        <p:spPr>
          <a:xfrm>
            <a:off x="1554858" y="2575056"/>
            <a:ext cx="7208142" cy="2400657"/>
          </a:xfrm>
          <a:prstGeom prst="rect">
            <a:avLst/>
          </a:prstGeom>
          <a:noFill/>
        </p:spPr>
        <p:txBody>
          <a:bodyPr wrap="square" rtlCol="0">
            <a:spAutoFit/>
          </a:bodyPr>
          <a:lstStyle/>
          <a:p>
            <a:pPr marL="685800" marR="0" lvl="0" indent="-685800"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LO</a:t>
            </a:r>
            <a:r>
              <a:rPr kumimoji="0" lang="en-US" sz="2400" b="1" i="0" u="none" strike="noStrike" kern="0" cap="none" spc="0" normalizeH="0" baseline="0" noProof="0" dirty="0">
                <a:ln>
                  <a:noFill/>
                </a:ln>
                <a:solidFill>
                  <a:srgbClr val="FFC245"/>
                </a:solidFill>
                <a:effectLst/>
                <a:uLnTx/>
                <a:uFillTx/>
                <a:latin typeface="Arial" pitchFamily="34" charset="0"/>
                <a:cs typeface="Arial" pitchFamily="34" charset="0"/>
              </a:rPr>
              <a:t>8</a:t>
            </a:r>
            <a:r>
              <a:rPr kumimoji="0" lang="en-US" sz="2400" b="1" i="0" u="none" strike="noStrike" kern="0" cap="none" spc="0" normalizeH="0" baseline="0" noProof="0" dirty="0">
                <a:ln>
                  <a:noFill/>
                </a:ln>
                <a:solidFill>
                  <a:srgbClr val="FF0000"/>
                </a:solidFill>
                <a:effectLst/>
                <a:uLnTx/>
                <a:uFillTx/>
                <a:latin typeface="Arial" pitchFamily="34" charset="0"/>
                <a:cs typeface="Arial" pitchFamily="34" charset="0"/>
              </a:rPr>
              <a:t> 	</a:t>
            </a:r>
            <a:r>
              <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Record cash payments using a cash </a:t>
            </a:r>
            <a:br>
              <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br>
            <a:r>
              <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payments journal.</a:t>
            </a:r>
          </a:p>
          <a:p>
            <a:pPr marL="685800" marR="0" lvl="0" indent="-685800" defTabSz="9144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LO</a:t>
            </a:r>
            <a:r>
              <a:rPr kumimoji="0" lang="en-US" sz="2400" b="1" i="0" u="none" strike="noStrike" kern="0" cap="none" spc="0" normalizeH="0" baseline="0" noProof="0" dirty="0">
                <a:ln>
                  <a:noFill/>
                </a:ln>
                <a:solidFill>
                  <a:srgbClr val="FFC245"/>
                </a:solidFill>
                <a:effectLst/>
                <a:uLnTx/>
                <a:uFillTx/>
                <a:latin typeface="Arial" pitchFamily="34" charset="0"/>
                <a:cs typeface="Arial" pitchFamily="34" charset="0"/>
              </a:rPr>
              <a:t>9</a:t>
            </a:r>
            <a:r>
              <a:rPr kumimoji="0" lang="en-U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r>
              <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Record replenishment of a petty cash fund.</a:t>
            </a:r>
          </a:p>
          <a:p>
            <a:pPr marL="685800" marR="0" lvl="0" indent="-685800" defTabSz="914400" eaLnBrk="1" fontAlgn="auto" latinLnBrk="0" hangingPunct="1">
              <a:lnSpc>
                <a:spcPct val="100000"/>
              </a:lnSpc>
              <a:spcBef>
                <a:spcPts val="0"/>
              </a:spcBef>
              <a:spcAft>
                <a:spcPts val="1200"/>
              </a:spcAft>
              <a:buClrTx/>
              <a:buSzTx/>
              <a:buFontTx/>
              <a:buNone/>
              <a:tabLst/>
              <a:defRPr/>
            </a:pPr>
            <a:endParaRPr kumimoji="0" lang="en-U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685800" marR="0" lvl="0" indent="-685800" defTabSz="914400" eaLnBrk="1" fontAlgn="auto" latinLnBrk="0" hangingPunct="1">
              <a:lnSpc>
                <a:spcPct val="100000"/>
              </a:lnSpc>
              <a:spcBef>
                <a:spcPts val="0"/>
              </a:spcBef>
              <a:spcAft>
                <a:spcPts val="1200"/>
              </a:spcAft>
              <a:buClrTx/>
              <a:buSzTx/>
              <a:buFontTx/>
              <a:buNone/>
              <a:tabLst/>
              <a:defRPr/>
            </a:pPr>
            <a:endParaRPr kumimoji="0" lang="en-US" sz="24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Rectangle 4"/>
          <p:cNvSpPr/>
          <p:nvPr/>
        </p:nvSpPr>
        <p:spPr>
          <a:xfrm>
            <a:off x="533400" y="1219200"/>
            <a:ext cx="914400" cy="419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tx2"/>
                </a:solidFill>
                <a:latin typeface="Arial" pitchFamily="34" charset="0"/>
              </a:rPr>
              <a:t>Learning Objectives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797"/>
            <a:ext cx="7886700" cy="750887"/>
          </a:xfrm>
        </p:spPr>
        <p:txBody>
          <a:bodyPr>
            <a:noAutofit/>
          </a:bodyPr>
          <a:lstStyle/>
          <a:p>
            <a:r>
              <a:rPr lang="en-US"/>
              <a:t>Cash Payments on Account without Purchases Discounts</a:t>
            </a:r>
            <a:endParaRPr lang="en-US" dirty="0"/>
          </a:p>
        </p:txBody>
      </p:sp>
      <p:pic>
        <p:nvPicPr>
          <p:cNvPr id="84" name="Picture 83" descr="C21-SE-MC-009-Page264.jpg"/>
          <p:cNvPicPr>
            <a:picLocks noChangeAspect="1"/>
          </p:cNvPicPr>
          <p:nvPr/>
        </p:nvPicPr>
        <p:blipFill>
          <a:blip r:embed="rId2" cstate="print"/>
          <a:stretch>
            <a:fillRect/>
          </a:stretch>
        </p:blipFill>
        <p:spPr>
          <a:xfrm>
            <a:off x="472314" y="3580140"/>
            <a:ext cx="8229600" cy="1615994"/>
          </a:xfrm>
          <a:prstGeom prst="rect">
            <a:avLst/>
          </a:prstGeom>
        </p:spPr>
      </p:pic>
      <p:grpSp>
        <p:nvGrpSpPr>
          <p:cNvPr id="85" name="Group 84"/>
          <p:cNvGrpSpPr/>
          <p:nvPr/>
        </p:nvGrpSpPr>
        <p:grpSpPr>
          <a:xfrm>
            <a:off x="5349114" y="1447800"/>
            <a:ext cx="2928136" cy="718066"/>
            <a:chOff x="5755849" y="1676400"/>
            <a:chExt cx="2928136" cy="718066"/>
          </a:xfrm>
        </p:grpSpPr>
        <p:grpSp>
          <p:nvGrpSpPr>
            <p:cNvPr id="86" name="Group 53"/>
            <p:cNvGrpSpPr/>
            <p:nvPr/>
          </p:nvGrpSpPr>
          <p:grpSpPr>
            <a:xfrm>
              <a:off x="5755849" y="1676400"/>
              <a:ext cx="2928136" cy="718066"/>
              <a:chOff x="5755849" y="1676400"/>
              <a:chExt cx="2928136" cy="718066"/>
            </a:xfrm>
          </p:grpSpPr>
          <p:sp>
            <p:nvSpPr>
              <p:cNvPr id="88" name="Rectangle 87"/>
              <p:cNvSpPr/>
              <p:nvPr/>
            </p:nvSpPr>
            <p:spPr>
              <a:xfrm>
                <a:off x="5812716" y="1676400"/>
                <a:ext cx="2871269"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Accounts Payable</a:t>
                </a:r>
              </a:p>
            </p:txBody>
          </p:sp>
          <p:cxnSp>
            <p:nvCxnSpPr>
              <p:cNvPr id="89" name="Straight Connector 88"/>
              <p:cNvCxnSpPr/>
              <p:nvPr/>
            </p:nvCxnSpPr>
            <p:spPr>
              <a:xfrm flipH="1">
                <a:off x="5755849" y="2028706"/>
                <a:ext cx="2743200" cy="0"/>
              </a:xfrm>
              <a:prstGeom prst="line">
                <a:avLst/>
              </a:prstGeom>
              <a:noFill/>
              <a:ln w="19050" cap="flat" cmpd="sng" algn="ctr">
                <a:solidFill>
                  <a:sysClr val="windowText" lastClr="000000"/>
                </a:solidFill>
                <a:prstDash val="solid"/>
              </a:ln>
              <a:effectLst/>
            </p:spPr>
          </p:cxnSp>
          <p:cxnSp>
            <p:nvCxnSpPr>
              <p:cNvPr id="90" name="Straight Connector 89"/>
              <p:cNvCxnSpPr/>
              <p:nvPr/>
            </p:nvCxnSpPr>
            <p:spPr>
              <a:xfrm>
                <a:off x="7127449" y="2028706"/>
                <a:ext cx="0" cy="365760"/>
              </a:xfrm>
              <a:prstGeom prst="line">
                <a:avLst/>
              </a:prstGeom>
              <a:noFill/>
              <a:ln w="19050" cap="flat" cmpd="sng" algn="ctr">
                <a:solidFill>
                  <a:sysClr val="windowText" lastClr="000000"/>
                </a:solidFill>
                <a:prstDash val="solid"/>
              </a:ln>
              <a:effectLst/>
            </p:spPr>
          </p:cxnSp>
        </p:grpSp>
        <p:sp>
          <p:nvSpPr>
            <p:cNvPr id="87" name="Rectangle 86"/>
            <p:cNvSpPr/>
            <p:nvPr/>
          </p:nvSpPr>
          <p:spPr>
            <a:xfrm>
              <a:off x="5862989" y="2025134"/>
              <a:ext cx="1264460" cy="3693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2,512.00</a:t>
              </a:r>
            </a:p>
          </p:txBody>
        </p:sp>
      </p:grpSp>
      <p:grpSp>
        <p:nvGrpSpPr>
          <p:cNvPr id="91" name="Group 90"/>
          <p:cNvGrpSpPr/>
          <p:nvPr/>
        </p:nvGrpSpPr>
        <p:grpSpPr>
          <a:xfrm>
            <a:off x="5346299" y="2286000"/>
            <a:ext cx="2871269" cy="718066"/>
            <a:chOff x="5753034" y="2667000"/>
            <a:chExt cx="2871269" cy="718066"/>
          </a:xfrm>
        </p:grpSpPr>
        <p:grpSp>
          <p:nvGrpSpPr>
            <p:cNvPr id="92" name="Group 55"/>
            <p:cNvGrpSpPr/>
            <p:nvPr/>
          </p:nvGrpSpPr>
          <p:grpSpPr>
            <a:xfrm>
              <a:off x="5753034" y="2667000"/>
              <a:ext cx="2871269" cy="718066"/>
              <a:chOff x="5753034" y="2667000"/>
              <a:chExt cx="2871269" cy="718066"/>
            </a:xfrm>
          </p:grpSpPr>
          <p:sp>
            <p:nvSpPr>
              <p:cNvPr id="94" name="Rectangle 93"/>
              <p:cNvSpPr/>
              <p:nvPr/>
            </p:nvSpPr>
            <p:spPr>
              <a:xfrm>
                <a:off x="5753034" y="2667000"/>
                <a:ext cx="2871269"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Cash</a:t>
                </a:r>
              </a:p>
            </p:txBody>
          </p:sp>
          <p:cxnSp>
            <p:nvCxnSpPr>
              <p:cNvPr id="95" name="Straight Connector 94"/>
              <p:cNvCxnSpPr/>
              <p:nvPr/>
            </p:nvCxnSpPr>
            <p:spPr>
              <a:xfrm flipH="1">
                <a:off x="5755849" y="3019306"/>
                <a:ext cx="2743200" cy="0"/>
              </a:xfrm>
              <a:prstGeom prst="line">
                <a:avLst/>
              </a:prstGeom>
              <a:noFill/>
              <a:ln w="19050" cap="flat" cmpd="sng" algn="ctr">
                <a:solidFill>
                  <a:sysClr val="windowText" lastClr="000000"/>
                </a:solidFill>
                <a:prstDash val="solid"/>
              </a:ln>
              <a:effectLst/>
            </p:spPr>
          </p:cxnSp>
          <p:cxnSp>
            <p:nvCxnSpPr>
              <p:cNvPr id="96" name="Straight Connector 95"/>
              <p:cNvCxnSpPr/>
              <p:nvPr/>
            </p:nvCxnSpPr>
            <p:spPr>
              <a:xfrm>
                <a:off x="7127449" y="3019306"/>
                <a:ext cx="0" cy="365760"/>
              </a:xfrm>
              <a:prstGeom prst="line">
                <a:avLst/>
              </a:prstGeom>
              <a:noFill/>
              <a:ln w="19050" cap="flat" cmpd="sng" algn="ctr">
                <a:solidFill>
                  <a:sysClr val="windowText" lastClr="000000"/>
                </a:solidFill>
                <a:prstDash val="solid"/>
              </a:ln>
              <a:effectLst/>
            </p:spPr>
          </p:cxnSp>
        </p:grpSp>
        <p:sp>
          <p:nvSpPr>
            <p:cNvPr id="93" name="Rectangle 92"/>
            <p:cNvSpPr/>
            <p:nvPr/>
          </p:nvSpPr>
          <p:spPr>
            <a:xfrm>
              <a:off x="7356049" y="3019306"/>
              <a:ext cx="1264460" cy="365760"/>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2,512.00</a:t>
              </a:r>
            </a:p>
          </p:txBody>
        </p:sp>
      </p:grpSp>
      <p:sp>
        <p:nvSpPr>
          <p:cNvPr id="97" name="Down Arrow 96"/>
          <p:cNvSpPr/>
          <p:nvPr/>
        </p:nvSpPr>
        <p:spPr>
          <a:xfrm>
            <a:off x="6756065" y="2667000"/>
            <a:ext cx="365760" cy="36576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98" name="Up Arrow 97"/>
          <p:cNvSpPr/>
          <p:nvPr/>
        </p:nvSpPr>
        <p:spPr>
          <a:xfrm flipV="1">
            <a:off x="5334000" y="1828800"/>
            <a:ext cx="365760" cy="365760"/>
          </a:xfrm>
          <a:prstGeom prst="up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grpSp>
        <p:nvGrpSpPr>
          <p:cNvPr id="99" name="Group 98"/>
          <p:cNvGrpSpPr/>
          <p:nvPr/>
        </p:nvGrpSpPr>
        <p:grpSpPr>
          <a:xfrm>
            <a:off x="1843914" y="4799340"/>
            <a:ext cx="2133600" cy="1419999"/>
            <a:chOff x="1066800" y="2045732"/>
            <a:chExt cx="2133600" cy="1419999"/>
          </a:xfrm>
        </p:grpSpPr>
        <p:cxnSp>
          <p:nvCxnSpPr>
            <p:cNvPr id="100" name="Straight Arrow Connector 99"/>
            <p:cNvCxnSpPr/>
            <p:nvPr/>
          </p:nvCxnSpPr>
          <p:spPr>
            <a:xfrm flipV="1">
              <a:off x="1249680" y="2045732"/>
              <a:ext cx="1264920" cy="954644"/>
            </a:xfrm>
            <a:prstGeom prst="straightConnector1">
              <a:avLst/>
            </a:prstGeom>
            <a:noFill/>
            <a:ln w="38100" cap="flat" cmpd="sng" algn="ctr">
              <a:solidFill>
                <a:srgbClr val="00B0F0"/>
              </a:solidFill>
              <a:prstDash val="solid"/>
              <a:headEnd type="none" w="med" len="med"/>
              <a:tailEnd type="triangle" w="med" len="med"/>
            </a:ln>
            <a:effectLst/>
          </p:spPr>
        </p:cxnSp>
        <p:sp>
          <p:nvSpPr>
            <p:cNvPr id="101"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3</a:t>
              </a:r>
            </a:p>
          </p:txBody>
        </p:sp>
        <p:sp>
          <p:nvSpPr>
            <p:cNvPr id="102" name="TextBox 101"/>
            <p:cNvSpPr txBox="1"/>
            <p:nvPr/>
          </p:nvSpPr>
          <p:spPr>
            <a:xfrm>
              <a:off x="1447800" y="2819400"/>
              <a:ext cx="17526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Check </a:t>
              </a:r>
              <a:b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b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Number</a:t>
              </a:r>
            </a:p>
          </p:txBody>
        </p:sp>
      </p:grpSp>
      <p:grpSp>
        <p:nvGrpSpPr>
          <p:cNvPr id="103" name="Group 102"/>
          <p:cNvGrpSpPr/>
          <p:nvPr/>
        </p:nvGrpSpPr>
        <p:grpSpPr>
          <a:xfrm>
            <a:off x="396114" y="4799340"/>
            <a:ext cx="995829" cy="1143000"/>
            <a:chOff x="1066800" y="2286000"/>
            <a:chExt cx="995829" cy="1143000"/>
          </a:xfrm>
        </p:grpSpPr>
        <p:cxnSp>
          <p:nvCxnSpPr>
            <p:cNvPr id="104" name="Straight Arrow Connector 103"/>
            <p:cNvCxnSpPr/>
            <p:nvPr/>
          </p:nvCxnSpPr>
          <p:spPr>
            <a:xfrm flipV="1">
              <a:off x="1219200" y="2286000"/>
              <a:ext cx="533400" cy="990600"/>
            </a:xfrm>
            <a:prstGeom prst="straightConnector1">
              <a:avLst/>
            </a:prstGeom>
            <a:noFill/>
            <a:ln w="38100" cap="flat" cmpd="sng" algn="ctr">
              <a:solidFill>
                <a:srgbClr val="00B0F0"/>
              </a:solidFill>
              <a:prstDash val="solid"/>
              <a:headEnd type="none" w="med" len="med"/>
              <a:tailEnd type="triangle" w="med" len="med"/>
            </a:ln>
            <a:effectLst/>
          </p:spPr>
        </p:cxnSp>
        <p:sp>
          <p:nvSpPr>
            <p:cNvPr id="105" name="Rectangle 7"/>
            <p:cNvSpPr>
              <a:spLocks noChangeArrowheads="1"/>
            </p:cNvSpPr>
            <p:nvPr/>
          </p:nvSpPr>
          <p:spPr bwMode="auto">
            <a:xfrm>
              <a:off x="1066800" y="3059668"/>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1</a:t>
              </a:r>
            </a:p>
          </p:txBody>
        </p:sp>
        <p:sp>
          <p:nvSpPr>
            <p:cNvPr id="106" name="TextBox 105"/>
            <p:cNvSpPr txBox="1"/>
            <p:nvPr/>
          </p:nvSpPr>
          <p:spPr>
            <a:xfrm>
              <a:off x="1390650" y="3059668"/>
              <a:ext cx="67197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Date</a:t>
              </a:r>
            </a:p>
          </p:txBody>
        </p:sp>
      </p:grpSp>
      <p:grpSp>
        <p:nvGrpSpPr>
          <p:cNvPr id="107" name="Group 106"/>
          <p:cNvGrpSpPr/>
          <p:nvPr/>
        </p:nvGrpSpPr>
        <p:grpSpPr>
          <a:xfrm>
            <a:off x="6065772" y="4799340"/>
            <a:ext cx="2102742" cy="1419999"/>
            <a:chOff x="-578742" y="2045732"/>
            <a:chExt cx="2102742" cy="1419999"/>
          </a:xfrm>
        </p:grpSpPr>
        <p:cxnSp>
          <p:nvCxnSpPr>
            <p:cNvPr id="108" name="Straight Arrow Connector 107"/>
            <p:cNvCxnSpPr/>
            <p:nvPr/>
          </p:nvCxnSpPr>
          <p:spPr>
            <a:xfrm flipV="1">
              <a:off x="1249680" y="2045732"/>
              <a:ext cx="274320" cy="926068"/>
            </a:xfrm>
            <a:prstGeom prst="straightConnector1">
              <a:avLst/>
            </a:prstGeom>
            <a:noFill/>
            <a:ln w="38100" cap="flat" cmpd="sng" algn="ctr">
              <a:solidFill>
                <a:srgbClr val="00B0F0"/>
              </a:solidFill>
              <a:prstDash val="solid"/>
              <a:headEnd type="none" w="med" len="med"/>
              <a:tailEnd type="triangle" w="med" len="med"/>
            </a:ln>
            <a:effectLst/>
          </p:spPr>
        </p:cxnSp>
        <p:sp>
          <p:nvSpPr>
            <p:cNvPr id="109"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5</a:t>
              </a:r>
            </a:p>
          </p:txBody>
        </p:sp>
        <p:sp>
          <p:nvSpPr>
            <p:cNvPr id="110" name="TextBox 109"/>
            <p:cNvSpPr txBox="1"/>
            <p:nvPr/>
          </p:nvSpPr>
          <p:spPr>
            <a:xfrm>
              <a:off x="-578742" y="2819400"/>
              <a:ext cx="1889886"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Total Purchase Invoice Amount</a:t>
              </a:r>
            </a:p>
          </p:txBody>
        </p:sp>
      </p:grpSp>
      <p:grpSp>
        <p:nvGrpSpPr>
          <p:cNvPr id="111" name="Group 110"/>
          <p:cNvGrpSpPr/>
          <p:nvPr/>
        </p:nvGrpSpPr>
        <p:grpSpPr>
          <a:xfrm>
            <a:off x="3459228" y="4799340"/>
            <a:ext cx="2651886" cy="1417856"/>
            <a:chOff x="-670686" y="2047875"/>
            <a:chExt cx="2651886" cy="1417856"/>
          </a:xfrm>
        </p:grpSpPr>
        <p:cxnSp>
          <p:nvCxnSpPr>
            <p:cNvPr id="112" name="Straight Arrow Connector 111"/>
            <p:cNvCxnSpPr/>
            <p:nvPr/>
          </p:nvCxnSpPr>
          <p:spPr>
            <a:xfrm flipV="1">
              <a:off x="1249680" y="2047875"/>
              <a:ext cx="731520" cy="923926"/>
            </a:xfrm>
            <a:prstGeom prst="straightConnector1">
              <a:avLst/>
            </a:prstGeom>
            <a:noFill/>
            <a:ln w="38100" cap="flat" cmpd="sng" algn="ctr">
              <a:solidFill>
                <a:srgbClr val="00B0F0"/>
              </a:solidFill>
              <a:prstDash val="solid"/>
              <a:headEnd type="none" w="med" len="med"/>
              <a:tailEnd type="triangle" w="med" len="med"/>
            </a:ln>
            <a:effectLst/>
          </p:spPr>
        </p:cxnSp>
        <p:sp>
          <p:nvSpPr>
            <p:cNvPr id="113"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4</a:t>
              </a:r>
            </a:p>
          </p:txBody>
        </p:sp>
        <p:sp>
          <p:nvSpPr>
            <p:cNvPr id="114" name="TextBox 113"/>
            <p:cNvSpPr txBox="1"/>
            <p:nvPr/>
          </p:nvSpPr>
          <p:spPr>
            <a:xfrm>
              <a:off x="-670686" y="2819400"/>
              <a:ext cx="22098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Total  Purchase</a:t>
              </a:r>
              <a:b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b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Invoice Account</a:t>
              </a:r>
            </a:p>
          </p:txBody>
        </p:sp>
      </p:grpSp>
      <p:grpSp>
        <p:nvGrpSpPr>
          <p:cNvPr id="115" name="Group 114"/>
          <p:cNvGrpSpPr/>
          <p:nvPr/>
        </p:nvGrpSpPr>
        <p:grpSpPr>
          <a:xfrm>
            <a:off x="1081914" y="3227715"/>
            <a:ext cx="2470785" cy="1419225"/>
            <a:chOff x="729615" y="2514600"/>
            <a:chExt cx="2470785" cy="1419225"/>
          </a:xfrm>
        </p:grpSpPr>
        <p:cxnSp>
          <p:nvCxnSpPr>
            <p:cNvPr id="116" name="Straight Arrow Connector 115"/>
            <p:cNvCxnSpPr/>
            <p:nvPr/>
          </p:nvCxnSpPr>
          <p:spPr>
            <a:xfrm>
              <a:off x="914400" y="2668905"/>
              <a:ext cx="272415" cy="1264920"/>
            </a:xfrm>
            <a:prstGeom prst="straightConnector1">
              <a:avLst/>
            </a:prstGeom>
            <a:noFill/>
            <a:ln w="38100" cap="flat" cmpd="sng" algn="ctr">
              <a:solidFill>
                <a:srgbClr val="00B0F0"/>
              </a:solidFill>
              <a:prstDash val="solid"/>
              <a:headEnd type="none" w="med" len="med"/>
              <a:tailEnd type="triangle" w="med" len="med"/>
            </a:ln>
            <a:effectLst/>
          </p:spPr>
        </p:cxnSp>
        <p:sp>
          <p:nvSpPr>
            <p:cNvPr id="117" name="Rectangle 7"/>
            <p:cNvSpPr>
              <a:spLocks noChangeArrowheads="1"/>
            </p:cNvSpPr>
            <p:nvPr/>
          </p:nvSpPr>
          <p:spPr bwMode="auto">
            <a:xfrm>
              <a:off x="729615" y="2514600"/>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2</a:t>
              </a:r>
            </a:p>
          </p:txBody>
        </p:sp>
        <p:sp>
          <p:nvSpPr>
            <p:cNvPr id="118" name="TextBox 117"/>
            <p:cNvSpPr txBox="1"/>
            <p:nvPr/>
          </p:nvSpPr>
          <p:spPr>
            <a:xfrm>
              <a:off x="1066800" y="2514600"/>
              <a:ext cx="2133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Vendor Name</a:t>
              </a:r>
            </a:p>
          </p:txBody>
        </p:sp>
      </p:grpSp>
      <p:sp>
        <p:nvSpPr>
          <p:cNvPr id="119" name="Rectangle 3"/>
          <p:cNvSpPr/>
          <p:nvPr/>
        </p:nvSpPr>
        <p:spPr>
          <a:xfrm>
            <a:off x="472314" y="1524000"/>
            <a:ext cx="4252086" cy="1200329"/>
          </a:xfrm>
          <a:prstGeom prst="rect">
            <a:avLst/>
          </a:prstGeom>
          <a:gradFill flip="none" rotWithShape="1">
            <a:gsLst>
              <a:gs pos="0">
                <a:sysClr val="window" lastClr="FFFFFF"/>
              </a:gs>
              <a:gs pos="50000">
                <a:srgbClr val="CCECFF"/>
              </a:gs>
              <a:gs pos="100000">
                <a:sysClr val="window" lastClr="FFFFFF"/>
              </a:gs>
            </a:gsLst>
            <a:lin ang="10800000" scaled="1"/>
            <a:tileRect/>
          </a:gradFill>
        </p:spPr>
        <p:txBody>
          <a:bodyPr vert="horz"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Arial" pitchFamily="34" charset="0"/>
                <a:cs typeface="Arial" pitchFamily="34" charset="0"/>
              </a:rPr>
              <a:t>November 21. </a:t>
            </a:r>
            <a:r>
              <a:rPr kumimoji="0" lang="en-US" b="1" i="0" u="none" strike="noStrike" kern="0" cap="none" spc="0" normalizeH="0" baseline="0" noProof="0" dirty="0">
                <a:ln>
                  <a:noFill/>
                </a:ln>
                <a:solidFill>
                  <a:sysClr val="windowText" lastClr="000000"/>
                </a:solidFill>
                <a:effectLst/>
                <a:uLnTx/>
                <a:uFillTx/>
                <a:latin typeface="Arial" pitchFamily="34" charset="0"/>
                <a:cs typeface="Arial" pitchFamily="34" charset="0"/>
              </a:rPr>
              <a:t>Wrote a check to </a:t>
            </a:r>
            <a:r>
              <a:rPr kumimoji="0" lang="en-US" b="1" i="0" u="none" strike="noStrike" kern="0" cap="none" spc="0" normalizeH="0" baseline="0" noProof="0" dirty="0" err="1">
                <a:ln>
                  <a:noFill/>
                </a:ln>
                <a:solidFill>
                  <a:sysClr val="windowText" lastClr="000000"/>
                </a:solidFill>
                <a:effectLst/>
                <a:uLnTx/>
                <a:uFillTx/>
                <a:latin typeface="Arial" pitchFamily="34" charset="0"/>
                <a:cs typeface="Arial" pitchFamily="34" charset="0"/>
              </a:rPr>
              <a:t>S&amp;R</a:t>
            </a:r>
            <a:r>
              <a:rPr kumimoji="0" lang="en-US" b="1" i="0" u="none" strike="noStrike" kern="0" cap="none" spc="0" normalizeH="0" baseline="0" noProof="0" dirty="0">
                <a:ln>
                  <a:noFill/>
                </a:ln>
                <a:solidFill>
                  <a:sysClr val="windowText" lastClr="000000"/>
                </a:solidFill>
                <a:effectLst/>
                <a:uLnTx/>
                <a:uFillTx/>
                <a:latin typeface="Arial" pitchFamily="34" charset="0"/>
                <a:cs typeface="Arial" pitchFamily="34" charset="0"/>
              </a:rPr>
              <a:t> Imports to pay on account, $2,512.00, covering Purchase Invoice No. 468. Check No. 706.</a:t>
            </a:r>
          </a:p>
        </p:txBody>
      </p:sp>
      <p:sp>
        <p:nvSpPr>
          <p:cNvPr id="120" name="TextBox 119"/>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LO8</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21" name="Slide Number Placeholder 10"/>
          <p:cNvSpPr txBox="1">
            <a:spLocks/>
          </p:cNvSpPr>
          <p:nvPr/>
        </p:nvSpPr>
        <p:spPr>
          <a:xfrm>
            <a:off x="7170357"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10</a:t>
            </a:r>
          </a:p>
        </p:txBody>
      </p:sp>
      <p:sp>
        <p:nvSpPr>
          <p:cNvPr id="122" name="Flowchart: Delay 121"/>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23" name="TextBox 122"/>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wipe(up)">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wipe(up)">
                                      <p:cBhvr>
                                        <p:cTn id="17" dur="10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up)">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wipe(up)">
                                      <p:cBhvr>
                                        <p:cTn id="27" dur="1000"/>
                                        <p:tgtEl>
                                          <p:spTgt spid="9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wipe(down)">
                                      <p:cBhvr>
                                        <p:cTn id="36" dur="500"/>
                                        <p:tgtEl>
                                          <p:spTgt spid="10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up)">
                                      <p:cBhvr>
                                        <p:cTn id="41" dur="500"/>
                                        <p:tgtEl>
                                          <p:spTgt spid="1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wipe(down)">
                                      <p:cBhvr>
                                        <p:cTn id="46" dur="500"/>
                                        <p:tgtEl>
                                          <p:spTgt spid="9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wipe(down)">
                                      <p:cBhvr>
                                        <p:cTn id="51" dur="500"/>
                                        <p:tgtEl>
                                          <p:spTgt spid="1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07"/>
                                        </p:tgtEl>
                                        <p:attrNameLst>
                                          <p:attrName>style.visibility</p:attrName>
                                        </p:attrNameLst>
                                      </p:cBhvr>
                                      <p:to>
                                        <p:strVal val="visible"/>
                                      </p:to>
                                    </p:set>
                                    <p:animEffect transition="in" filter="wipe(down)">
                                      <p:cBhvr>
                                        <p:cTn id="5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0809"/>
            <a:ext cx="7886700" cy="672105"/>
          </a:xfrm>
        </p:spPr>
        <p:txBody>
          <a:bodyPr/>
          <a:lstStyle/>
          <a:p>
            <a:r>
              <a:rPr lang="en-US" dirty="0"/>
              <a:t>Replenishing a Petty Cash Fund</a:t>
            </a:r>
          </a:p>
        </p:txBody>
      </p:sp>
      <p:pic>
        <p:nvPicPr>
          <p:cNvPr id="58" name="Picture 57" descr="C21-SE-MC-009-Page265_1.jpg"/>
          <p:cNvPicPr>
            <a:picLocks noChangeAspect="1"/>
          </p:cNvPicPr>
          <p:nvPr/>
        </p:nvPicPr>
        <p:blipFill>
          <a:blip r:embed="rId2" cstate="print"/>
          <a:stretch>
            <a:fillRect/>
          </a:stretch>
        </p:blipFill>
        <p:spPr>
          <a:xfrm>
            <a:off x="3429000" y="1524000"/>
            <a:ext cx="5486400" cy="2784600"/>
          </a:xfrm>
          <a:prstGeom prst="rect">
            <a:avLst/>
          </a:prstGeom>
        </p:spPr>
      </p:pic>
      <p:pic>
        <p:nvPicPr>
          <p:cNvPr id="59" name="Picture 58" descr="C21-SE-MC-009-Page265_2.jpg"/>
          <p:cNvPicPr>
            <a:picLocks noChangeAspect="1"/>
          </p:cNvPicPr>
          <p:nvPr/>
        </p:nvPicPr>
        <p:blipFill>
          <a:blip r:embed="rId3" cstate="print"/>
          <a:srcRect b="11799"/>
          <a:stretch>
            <a:fillRect/>
          </a:stretch>
        </p:blipFill>
        <p:spPr>
          <a:xfrm>
            <a:off x="457200" y="4722747"/>
            <a:ext cx="7315200" cy="1590730"/>
          </a:xfrm>
          <a:prstGeom prst="rect">
            <a:avLst/>
          </a:prstGeom>
        </p:spPr>
      </p:pic>
      <p:sp>
        <p:nvSpPr>
          <p:cNvPr id="60" name="Rectangle 59"/>
          <p:cNvSpPr/>
          <p:nvPr/>
        </p:nvSpPr>
        <p:spPr>
          <a:xfrm>
            <a:off x="457200" y="1569972"/>
            <a:ext cx="2971800" cy="1815882"/>
          </a:xfrm>
          <a:prstGeom prst="rect">
            <a:avLst/>
          </a:prstGeom>
          <a:gradFill flip="none" rotWithShape="1">
            <a:gsLst>
              <a:gs pos="0">
                <a:sysClr val="window" lastClr="FFFFFF"/>
              </a:gs>
              <a:gs pos="50000">
                <a:srgbClr val="CCECFF"/>
              </a:gs>
              <a:gs pos="100000">
                <a:sysClr val="window" lastClr="FFFFFF"/>
              </a:gs>
            </a:gsLst>
            <a:lin ang="10800000" scaled="1"/>
            <a:tileRect/>
          </a:gradFill>
        </p:spPr>
        <p:txBody>
          <a:bodyPr vert="horz"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November 22. </a:t>
            </a:r>
            <a:r>
              <a:rPr kumimoji="0" lang="en-US" sz="16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Paid cash to replenish the petty cash fund, $214.82: advertising, $124.00; store supplies, $62.18; miscellaneous, $28.95; cash over, $0.31. Check No. 707.</a:t>
            </a:r>
          </a:p>
        </p:txBody>
      </p:sp>
      <p:grpSp>
        <p:nvGrpSpPr>
          <p:cNvPr id="61" name="Group 60"/>
          <p:cNvGrpSpPr/>
          <p:nvPr/>
        </p:nvGrpSpPr>
        <p:grpSpPr>
          <a:xfrm>
            <a:off x="2209800" y="4047841"/>
            <a:ext cx="1143000" cy="1484531"/>
            <a:chOff x="-228600" y="2819400"/>
            <a:chExt cx="1143000" cy="1484531"/>
          </a:xfrm>
          <a:noFill/>
        </p:grpSpPr>
        <p:cxnSp>
          <p:nvCxnSpPr>
            <p:cNvPr id="62" name="Straight Arrow Connector 61"/>
            <p:cNvCxnSpPr/>
            <p:nvPr/>
          </p:nvCxnSpPr>
          <p:spPr>
            <a:xfrm>
              <a:off x="266700" y="3389531"/>
              <a:ext cx="266700" cy="914400"/>
            </a:xfrm>
            <a:prstGeom prst="straightConnector1">
              <a:avLst/>
            </a:prstGeom>
            <a:grpFill/>
            <a:ln w="38100" cap="flat" cmpd="sng" algn="ctr">
              <a:solidFill>
                <a:srgbClr val="00B0F0"/>
              </a:solidFill>
              <a:prstDash val="solid"/>
              <a:headEnd type="none" w="med" len="med"/>
              <a:tailEnd type="triangle" w="med" len="med"/>
            </a:ln>
            <a:effectLst/>
          </p:spPr>
        </p:cxnSp>
        <p:sp>
          <p:nvSpPr>
            <p:cNvPr id="63" name="TextBox 62"/>
            <p:cNvSpPr txBox="1"/>
            <p:nvPr/>
          </p:nvSpPr>
          <p:spPr>
            <a:xfrm>
              <a:off x="-228600" y="2819400"/>
              <a:ext cx="1143000" cy="646331"/>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Check</a:t>
              </a:r>
              <a:b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b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Number</a:t>
              </a:r>
            </a:p>
          </p:txBody>
        </p:sp>
      </p:grpSp>
      <p:grpSp>
        <p:nvGrpSpPr>
          <p:cNvPr id="64" name="Group 63"/>
          <p:cNvGrpSpPr/>
          <p:nvPr/>
        </p:nvGrpSpPr>
        <p:grpSpPr>
          <a:xfrm>
            <a:off x="212516" y="4324840"/>
            <a:ext cx="671979" cy="1207532"/>
            <a:chOff x="898316" y="3059668"/>
            <a:chExt cx="671979" cy="1207532"/>
          </a:xfrm>
          <a:noFill/>
        </p:grpSpPr>
        <p:cxnSp>
          <p:nvCxnSpPr>
            <p:cNvPr id="65" name="Straight Arrow Connector 64"/>
            <p:cNvCxnSpPr/>
            <p:nvPr/>
          </p:nvCxnSpPr>
          <p:spPr>
            <a:xfrm>
              <a:off x="1211158" y="3352800"/>
              <a:ext cx="160442" cy="914400"/>
            </a:xfrm>
            <a:prstGeom prst="straightConnector1">
              <a:avLst/>
            </a:prstGeom>
            <a:grpFill/>
            <a:ln w="38100" cap="flat" cmpd="sng" algn="ctr">
              <a:solidFill>
                <a:srgbClr val="00B0F0"/>
              </a:solidFill>
              <a:prstDash val="solid"/>
              <a:headEnd type="none" w="med" len="med"/>
              <a:tailEnd type="triangle" w="med" len="med"/>
            </a:ln>
            <a:effectLst/>
          </p:spPr>
        </p:cxnSp>
        <p:sp>
          <p:nvSpPr>
            <p:cNvPr id="66" name="TextBox 65"/>
            <p:cNvSpPr txBox="1"/>
            <p:nvPr/>
          </p:nvSpPr>
          <p:spPr>
            <a:xfrm>
              <a:off x="898316" y="3059668"/>
              <a:ext cx="671979" cy="369332"/>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Date</a:t>
              </a:r>
            </a:p>
          </p:txBody>
        </p:sp>
      </p:grpSp>
      <p:grpSp>
        <p:nvGrpSpPr>
          <p:cNvPr id="67" name="Group 66"/>
          <p:cNvGrpSpPr/>
          <p:nvPr/>
        </p:nvGrpSpPr>
        <p:grpSpPr>
          <a:xfrm>
            <a:off x="5029200" y="3932172"/>
            <a:ext cx="2416989" cy="2133600"/>
            <a:chOff x="-990600" y="2426732"/>
            <a:chExt cx="2416989" cy="2133600"/>
          </a:xfrm>
        </p:grpSpPr>
        <p:cxnSp>
          <p:nvCxnSpPr>
            <p:cNvPr id="68" name="Straight Arrow Connector 67"/>
            <p:cNvCxnSpPr/>
            <p:nvPr/>
          </p:nvCxnSpPr>
          <p:spPr>
            <a:xfrm flipH="1">
              <a:off x="-990600" y="2426732"/>
              <a:ext cx="2057400" cy="2133600"/>
            </a:xfrm>
            <a:prstGeom prst="straightConnector1">
              <a:avLst/>
            </a:prstGeom>
            <a:noFill/>
            <a:ln w="38100" cap="flat" cmpd="sng" algn="ctr">
              <a:solidFill>
                <a:srgbClr val="00B0F0"/>
              </a:solidFill>
              <a:prstDash val="solid"/>
              <a:headEnd type="none" w="med" len="med"/>
              <a:tailEnd type="triangle" w="med" len="med"/>
            </a:ln>
            <a:effectLst/>
          </p:spPr>
        </p:cxnSp>
        <p:sp>
          <p:nvSpPr>
            <p:cNvPr id="69" name="TextBox 68"/>
            <p:cNvSpPr txBox="1"/>
            <p:nvPr/>
          </p:nvSpPr>
          <p:spPr>
            <a:xfrm>
              <a:off x="-783411" y="2579132"/>
              <a:ext cx="22098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Cash Over is </a:t>
              </a:r>
              <a:b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b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a Credit</a:t>
              </a:r>
            </a:p>
          </p:txBody>
        </p:sp>
      </p:grpSp>
      <p:grpSp>
        <p:nvGrpSpPr>
          <p:cNvPr id="70" name="Group 69"/>
          <p:cNvGrpSpPr/>
          <p:nvPr/>
        </p:nvGrpSpPr>
        <p:grpSpPr>
          <a:xfrm>
            <a:off x="3984810" y="3093972"/>
            <a:ext cx="2187390" cy="2438400"/>
            <a:chOff x="-587190" y="1600200"/>
            <a:chExt cx="2187390" cy="2438400"/>
          </a:xfrm>
        </p:grpSpPr>
        <p:cxnSp>
          <p:nvCxnSpPr>
            <p:cNvPr id="71" name="Straight Arrow Connector 70"/>
            <p:cNvCxnSpPr/>
            <p:nvPr/>
          </p:nvCxnSpPr>
          <p:spPr>
            <a:xfrm flipH="1">
              <a:off x="-304800" y="1600200"/>
              <a:ext cx="1905000" cy="2438400"/>
            </a:xfrm>
            <a:prstGeom prst="straightConnector1">
              <a:avLst/>
            </a:prstGeom>
            <a:noFill/>
            <a:ln w="38100" cap="flat" cmpd="sng" algn="ctr">
              <a:solidFill>
                <a:srgbClr val="00B0F0"/>
              </a:solidFill>
              <a:prstDash val="solid"/>
              <a:headEnd type="none" w="med" len="med"/>
              <a:tailEnd type="triangle" w="med" len="med"/>
            </a:ln>
            <a:effectLst/>
          </p:spPr>
        </p:cxnSp>
        <p:sp>
          <p:nvSpPr>
            <p:cNvPr id="72" name="TextBox 71"/>
            <p:cNvSpPr txBox="1"/>
            <p:nvPr/>
          </p:nvSpPr>
          <p:spPr>
            <a:xfrm>
              <a:off x="-587190" y="2819400"/>
              <a:ext cx="1524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Amounts</a:t>
              </a:r>
            </a:p>
          </p:txBody>
        </p:sp>
      </p:grpSp>
      <p:grpSp>
        <p:nvGrpSpPr>
          <p:cNvPr id="73" name="Group 72"/>
          <p:cNvGrpSpPr/>
          <p:nvPr/>
        </p:nvGrpSpPr>
        <p:grpSpPr>
          <a:xfrm>
            <a:off x="1066800" y="4047841"/>
            <a:ext cx="1066800" cy="1484531"/>
            <a:chOff x="152400" y="2249269"/>
            <a:chExt cx="1066800" cy="1484531"/>
          </a:xfrm>
          <a:noFill/>
        </p:grpSpPr>
        <p:cxnSp>
          <p:nvCxnSpPr>
            <p:cNvPr id="74" name="Straight Arrow Connector 73"/>
            <p:cNvCxnSpPr/>
            <p:nvPr/>
          </p:nvCxnSpPr>
          <p:spPr>
            <a:xfrm>
              <a:off x="381000" y="2819400"/>
              <a:ext cx="76200" cy="914400"/>
            </a:xfrm>
            <a:prstGeom prst="straightConnector1">
              <a:avLst/>
            </a:prstGeom>
            <a:grpFill/>
            <a:ln w="38100" cap="flat" cmpd="sng" algn="ctr">
              <a:solidFill>
                <a:srgbClr val="00B0F0"/>
              </a:solidFill>
              <a:prstDash val="solid"/>
              <a:headEnd type="none" w="med" len="med"/>
              <a:tailEnd type="triangle" w="med" len="med"/>
            </a:ln>
            <a:effectLst/>
          </p:spPr>
        </p:cxnSp>
        <p:sp>
          <p:nvSpPr>
            <p:cNvPr id="75" name="TextBox 74"/>
            <p:cNvSpPr txBox="1"/>
            <p:nvPr/>
          </p:nvSpPr>
          <p:spPr>
            <a:xfrm>
              <a:off x="152400" y="2249269"/>
              <a:ext cx="1066800" cy="646331"/>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Account </a:t>
              </a:r>
              <a:b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b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Title</a:t>
              </a:r>
            </a:p>
          </p:txBody>
        </p:sp>
      </p:grpSp>
      <p:grpSp>
        <p:nvGrpSpPr>
          <p:cNvPr id="76" name="Group 75"/>
          <p:cNvGrpSpPr/>
          <p:nvPr/>
        </p:nvGrpSpPr>
        <p:grpSpPr>
          <a:xfrm>
            <a:off x="7391400" y="4084572"/>
            <a:ext cx="1524000" cy="1849398"/>
            <a:chOff x="0" y="2350532"/>
            <a:chExt cx="1524000" cy="1849398"/>
          </a:xfrm>
        </p:grpSpPr>
        <p:cxnSp>
          <p:nvCxnSpPr>
            <p:cNvPr id="77" name="Straight Arrow Connector 76"/>
            <p:cNvCxnSpPr/>
            <p:nvPr/>
          </p:nvCxnSpPr>
          <p:spPr>
            <a:xfrm flipH="1">
              <a:off x="0" y="2350532"/>
              <a:ext cx="1066800" cy="1447800"/>
            </a:xfrm>
            <a:prstGeom prst="straightConnector1">
              <a:avLst/>
            </a:prstGeom>
            <a:noFill/>
            <a:ln w="38100" cap="flat" cmpd="sng" algn="ctr">
              <a:solidFill>
                <a:srgbClr val="00B0F0"/>
              </a:solidFill>
              <a:prstDash val="solid"/>
              <a:headEnd type="none" w="med" len="med"/>
              <a:tailEnd type="triangle" w="med" len="med"/>
            </a:ln>
            <a:effectLst/>
          </p:spPr>
        </p:cxnSp>
        <p:sp>
          <p:nvSpPr>
            <p:cNvPr id="78" name="TextBox 77"/>
            <p:cNvSpPr txBox="1"/>
            <p:nvPr/>
          </p:nvSpPr>
          <p:spPr>
            <a:xfrm>
              <a:off x="381000" y="3276600"/>
              <a:ext cx="11430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Total Cash</a:t>
              </a:r>
              <a:b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b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Payment</a:t>
              </a:r>
            </a:p>
          </p:txBody>
        </p:sp>
      </p:grpSp>
      <p:sp>
        <p:nvSpPr>
          <p:cNvPr id="79" name="TextBox 78"/>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LO9</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0" name="Slide Number Placeholder 10"/>
          <p:cNvSpPr txBox="1">
            <a:spLocks/>
          </p:cNvSpPr>
          <p:nvPr/>
        </p:nvSpPr>
        <p:spPr>
          <a:xfrm>
            <a:off x="71628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11</a:t>
            </a:r>
          </a:p>
        </p:txBody>
      </p:sp>
      <p:sp>
        <p:nvSpPr>
          <p:cNvPr id="81" name="Flowchart: Delay 80"/>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2" name="TextBox 81"/>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up)">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up)">
                                      <p:cBhvr>
                                        <p:cTn id="28" dur="5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up)">
                                      <p:cBhvr>
                                        <p:cTn id="33" dur="500"/>
                                        <p:tgtEl>
                                          <p:spTgt spid="7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up)">
                                      <p:cBhvr>
                                        <p:cTn id="38" dur="500"/>
                                        <p:tgtEl>
                                          <p:spTgt spid="6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up)">
                                      <p:cBhvr>
                                        <p:cTn id="4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2166"/>
            <a:ext cx="7886700" cy="672105"/>
          </a:xfrm>
        </p:spPr>
        <p:txBody>
          <a:bodyPr>
            <a:normAutofit/>
          </a:bodyPr>
          <a:lstStyle/>
          <a:p>
            <a:pPr>
              <a:lnSpc>
                <a:spcPct val="100000"/>
              </a:lnSpc>
              <a:spcBef>
                <a:spcPts val="0"/>
              </a:spcBef>
              <a:spcAft>
                <a:spcPts val="600"/>
              </a:spcAft>
            </a:pPr>
            <a:r>
              <a:rPr lang="en-US" sz="3200" b="1" dirty="0">
                <a:solidFill>
                  <a:schemeClr val="accent1"/>
                </a:solidFill>
              </a:rPr>
              <a:t>Lesson 9-4 </a:t>
            </a:r>
            <a:r>
              <a:rPr lang="en-US" sz="3200" dirty="0"/>
              <a:t>Audit Your Understanding</a:t>
            </a:r>
          </a:p>
        </p:txBody>
      </p:sp>
      <p:sp>
        <p:nvSpPr>
          <p:cNvPr id="7" name="Content Placeholder 6"/>
          <p:cNvSpPr>
            <a:spLocks noGrp="1"/>
          </p:cNvSpPr>
          <p:nvPr>
            <p:ph type="body" sz="quarter" idx="15"/>
          </p:nvPr>
        </p:nvSpPr>
        <p:spPr>
          <a:xfrm>
            <a:off x="368759" y="1639723"/>
            <a:ext cx="8391066" cy="1055852"/>
          </a:xfrm>
        </p:spPr>
        <p:txBody>
          <a:bodyPr vert="horz" lIns="91440" tIns="45720" rIns="91440" bIns="45720" rtlCol="0">
            <a:normAutofit/>
          </a:bodyPr>
          <a:lstStyle/>
          <a:p>
            <a:pPr marL="369888" marR="0" indent="-369888">
              <a:lnSpc>
                <a:spcPct val="100000"/>
              </a:lnSpc>
              <a:spcBef>
                <a:spcPts val="0"/>
              </a:spcBef>
              <a:spcAft>
                <a:spcPts val="600"/>
              </a:spcAft>
              <a:buNone/>
            </a:pPr>
            <a:r>
              <a:rPr lang="en-US" b="1" dirty="0">
                <a:solidFill>
                  <a:srgbClr val="FF0000"/>
                </a:solidFill>
              </a:rPr>
              <a:t>1.	</a:t>
            </a:r>
            <a:r>
              <a:rPr lang="en-US" dirty="0"/>
              <a:t>What is the net price of an item with a $1,200.00 list price having a 60% trade discount?</a:t>
            </a:r>
          </a:p>
        </p:txBody>
      </p:sp>
      <p:sp>
        <p:nvSpPr>
          <p:cNvPr id="13" name="Content Placeholder 7"/>
          <p:cNvSpPr txBox="1">
            <a:spLocks/>
          </p:cNvSpPr>
          <p:nvPr/>
        </p:nvSpPr>
        <p:spPr>
          <a:xfrm>
            <a:off x="831273" y="3048001"/>
            <a:ext cx="7315200" cy="990599"/>
          </a:xfrm>
          <a:prstGeom prst="rect">
            <a:avLst/>
          </a:prstGeom>
          <a:solidFill>
            <a:srgbClr val="EEECE1"/>
          </a:solidFill>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Tx/>
              <a:buFont typeface="Calibri" pitchFamily="34" charset="0"/>
              <a:buNone/>
              <a:tabLst/>
              <a:defRPr/>
            </a:pPr>
            <a:r>
              <a:rPr kumimoji="0" lang="en-US" sz="2400" b="1" i="0" u="none" strike="noStrike" kern="1200" cap="none" spc="0" normalizeH="0" baseline="0" noProof="0" dirty="0">
                <a:ln>
                  <a:noFill/>
                </a:ln>
                <a:solidFill>
                  <a:srgbClr val="FF0000"/>
                </a:solidFill>
                <a:effectLst/>
                <a:uLnTx/>
                <a:uFillTx/>
                <a:latin typeface="Arial" pitchFamily="34" charset="0"/>
                <a:cs typeface="Arial" pitchFamily="34" charset="0"/>
              </a:rPr>
              <a:t>ANSWER</a:t>
            </a:r>
          </a:p>
          <a:p>
            <a:pPr marL="0" marR="0" lvl="0" indent="0" defTabSz="914400" eaLnBrk="1" fontAlgn="auto" latinLnBrk="0" hangingPunct="1">
              <a:lnSpc>
                <a:spcPct val="100000"/>
              </a:lnSpc>
              <a:spcBef>
                <a:spcPct val="20000"/>
              </a:spcBef>
              <a:spcAft>
                <a:spcPts val="0"/>
              </a:spcAft>
              <a:buClr>
                <a:srgbClr val="FF0000"/>
              </a:buClr>
              <a:buSzTx/>
              <a:buFontTx/>
              <a:buNone/>
              <a:tabLst/>
              <a:defRPr/>
            </a:pPr>
            <a:r>
              <a:rPr kumimoji="0" lang="x-none" sz="2400" b="0" i="0" u="none" strike="noStrike" kern="0" cap="none" spc="0" normalizeH="0" baseline="0" noProof="0">
                <a:ln>
                  <a:noFill/>
                </a:ln>
                <a:solidFill>
                  <a:sysClr val="windowText" lastClr="000000"/>
                </a:solidFill>
                <a:effectLst/>
                <a:uLnTx/>
                <a:uFillTx/>
                <a:latin typeface="Arial" pitchFamily="34" charset="0"/>
                <a:cs typeface="Arial" pitchFamily="34" charset="0"/>
              </a:rPr>
              <a:t>$480.00</a:t>
            </a:r>
            <a:endPar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algn="l" defTabSz="914400" rtl="0" eaLnBrk="1" fontAlgn="auto" latinLnBrk="0" hangingPunct="1">
              <a:lnSpc>
                <a:spcPct val="100000"/>
              </a:lnSpc>
              <a:spcBef>
                <a:spcPct val="20000"/>
              </a:spcBef>
              <a:spcAft>
                <a:spcPts val="0"/>
              </a:spcAft>
              <a:buClr>
                <a:srgbClr val="FF0000"/>
              </a:buClr>
              <a:buSzTx/>
              <a:buFont typeface="Calibri"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5" name="Slide Number Placeholder 10"/>
          <p:cNvSpPr txBox="1">
            <a:spLocks/>
          </p:cNvSpPr>
          <p:nvPr/>
        </p:nvSpPr>
        <p:spPr>
          <a:xfrm>
            <a:off x="7170357"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12</a:t>
            </a:r>
          </a:p>
        </p:txBody>
      </p:sp>
      <p:sp>
        <p:nvSpPr>
          <p:cNvPr id="16" name="Flowchart: Delay 15"/>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7" name="TextBox 16"/>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2166"/>
            <a:ext cx="7886700" cy="672105"/>
          </a:xfrm>
        </p:spPr>
        <p:txBody>
          <a:bodyPr>
            <a:normAutofit/>
          </a:bodyPr>
          <a:lstStyle/>
          <a:p>
            <a:pPr>
              <a:lnSpc>
                <a:spcPct val="100000"/>
              </a:lnSpc>
              <a:spcBef>
                <a:spcPts val="0"/>
              </a:spcBef>
              <a:spcAft>
                <a:spcPts val="600"/>
              </a:spcAft>
            </a:pPr>
            <a:r>
              <a:rPr lang="en-US" sz="3200" b="1" dirty="0">
                <a:solidFill>
                  <a:schemeClr val="accent1"/>
                </a:solidFill>
              </a:rPr>
              <a:t>Lesson 9-4 </a:t>
            </a:r>
            <a:r>
              <a:rPr lang="en-US" sz="3200" dirty="0"/>
              <a:t>Audit Your Understanding</a:t>
            </a:r>
          </a:p>
        </p:txBody>
      </p:sp>
      <p:sp>
        <p:nvSpPr>
          <p:cNvPr id="7" name="Content Placeholder 6"/>
          <p:cNvSpPr>
            <a:spLocks noGrp="1"/>
          </p:cNvSpPr>
          <p:nvPr>
            <p:ph type="body" sz="quarter" idx="15"/>
          </p:nvPr>
        </p:nvSpPr>
        <p:spPr>
          <a:xfrm>
            <a:off x="368759" y="1639093"/>
            <a:ext cx="8391066" cy="1056482"/>
          </a:xfrm>
        </p:spPr>
        <p:txBody>
          <a:bodyPr vert="horz" lIns="91440" tIns="45720" rIns="91440" bIns="45720" rtlCol="0">
            <a:normAutofit/>
          </a:bodyPr>
          <a:lstStyle/>
          <a:p>
            <a:pPr marL="369888" marR="0" indent="-369888">
              <a:lnSpc>
                <a:spcPct val="100000"/>
              </a:lnSpc>
              <a:spcBef>
                <a:spcPts val="0"/>
              </a:spcBef>
              <a:spcAft>
                <a:spcPts val="600"/>
              </a:spcAft>
              <a:buNone/>
            </a:pPr>
            <a:r>
              <a:rPr lang="en-US" b="1" dirty="0">
                <a:solidFill>
                  <a:srgbClr val="FF0000"/>
                </a:solidFill>
              </a:rPr>
              <a:t>2.	</a:t>
            </a:r>
            <a:r>
              <a:rPr lang="en-US" dirty="0"/>
              <a:t>Why would a vendor offer a cash discount to a customer?</a:t>
            </a:r>
          </a:p>
        </p:txBody>
      </p:sp>
      <p:sp>
        <p:nvSpPr>
          <p:cNvPr id="13" name="Content Placeholder 7"/>
          <p:cNvSpPr txBox="1">
            <a:spLocks/>
          </p:cNvSpPr>
          <p:nvPr/>
        </p:nvSpPr>
        <p:spPr>
          <a:xfrm>
            <a:off x="831273" y="3048000"/>
            <a:ext cx="7315200" cy="990599"/>
          </a:xfrm>
          <a:prstGeom prst="rect">
            <a:avLst/>
          </a:prstGeom>
          <a:solidFill>
            <a:srgbClr val="EEECE1"/>
          </a:solidFill>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Tx/>
              <a:buFont typeface="Calibri" pitchFamily="34" charset="0"/>
              <a:buNone/>
              <a:tabLst/>
              <a:defRPr/>
            </a:pPr>
            <a:r>
              <a:rPr kumimoji="0" lang="en-US" sz="2400" b="1" i="0" u="none" strike="noStrike" kern="1200" cap="none" spc="0" normalizeH="0" baseline="0" noProof="0" dirty="0">
                <a:ln>
                  <a:noFill/>
                </a:ln>
                <a:solidFill>
                  <a:srgbClr val="FF0000"/>
                </a:solidFill>
                <a:effectLst/>
                <a:uLnTx/>
                <a:uFillTx/>
                <a:latin typeface="Arial" pitchFamily="34" charset="0"/>
                <a:cs typeface="Arial" pitchFamily="34" charset="0"/>
              </a:rPr>
              <a:t>ANSWER</a:t>
            </a:r>
          </a:p>
          <a:p>
            <a:pPr marL="0" marR="0" lvl="0" indent="0" defTabSz="914400" eaLnBrk="1" fontAlgn="auto" latinLnBrk="0" hangingPunct="1">
              <a:lnSpc>
                <a:spcPct val="100000"/>
              </a:lnSpc>
              <a:spcBef>
                <a:spcPct val="20000"/>
              </a:spcBef>
              <a:spcAft>
                <a:spcPts val="0"/>
              </a:spcAft>
              <a:buClr>
                <a:srgbClr val="FF0000"/>
              </a:buClr>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To encourage early payment</a:t>
            </a:r>
            <a:endParaRPr kumimoji="0" lang="en-US" sz="2400" b="0" i="0" u="none" strike="noStrike" kern="120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4" name="Slide Number Placeholder 10"/>
          <p:cNvSpPr txBox="1">
            <a:spLocks/>
          </p:cNvSpPr>
          <p:nvPr/>
        </p:nvSpPr>
        <p:spPr>
          <a:xfrm>
            <a:off x="7170357"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13</a:t>
            </a:r>
          </a:p>
        </p:txBody>
      </p:sp>
      <p:sp>
        <p:nvSpPr>
          <p:cNvPr id="15" name="Flowchart: Delay 14"/>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6" name="TextBox 15"/>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7862"/>
            <a:ext cx="7886700" cy="672105"/>
          </a:xfrm>
        </p:spPr>
        <p:txBody>
          <a:bodyPr>
            <a:normAutofit/>
          </a:bodyPr>
          <a:lstStyle/>
          <a:p>
            <a:pPr>
              <a:lnSpc>
                <a:spcPct val="100000"/>
              </a:lnSpc>
              <a:spcBef>
                <a:spcPts val="0"/>
              </a:spcBef>
              <a:spcAft>
                <a:spcPts val="600"/>
              </a:spcAft>
            </a:pPr>
            <a:r>
              <a:rPr lang="en-US" sz="3200" b="1" dirty="0">
                <a:solidFill>
                  <a:schemeClr val="accent1"/>
                </a:solidFill>
              </a:rPr>
              <a:t>Lesson 9-4 </a:t>
            </a:r>
            <a:r>
              <a:rPr lang="en-US" sz="3200" dirty="0"/>
              <a:t>Audit Your Understanding</a:t>
            </a:r>
          </a:p>
        </p:txBody>
      </p:sp>
      <p:sp>
        <p:nvSpPr>
          <p:cNvPr id="7" name="Content Placeholder 6"/>
          <p:cNvSpPr>
            <a:spLocks noGrp="1"/>
          </p:cNvSpPr>
          <p:nvPr>
            <p:ph type="body" sz="quarter" idx="15"/>
          </p:nvPr>
        </p:nvSpPr>
        <p:spPr>
          <a:xfrm>
            <a:off x="368759" y="1639723"/>
            <a:ext cx="8391066" cy="1055852"/>
          </a:xfrm>
        </p:spPr>
        <p:txBody>
          <a:bodyPr vert="horz" lIns="91440" tIns="45720" rIns="91440" bIns="45720" rtlCol="0">
            <a:normAutofit/>
          </a:bodyPr>
          <a:lstStyle/>
          <a:p>
            <a:pPr marL="369888" marR="0" indent="-369888">
              <a:lnSpc>
                <a:spcPct val="100000"/>
              </a:lnSpc>
              <a:spcBef>
                <a:spcPts val="0"/>
              </a:spcBef>
              <a:spcAft>
                <a:spcPts val="600"/>
              </a:spcAft>
              <a:buNone/>
            </a:pPr>
            <a:r>
              <a:rPr lang="en-US" b="1" dirty="0">
                <a:solidFill>
                  <a:srgbClr val="FF0000"/>
                </a:solidFill>
              </a:rPr>
              <a:t>3.	</a:t>
            </a:r>
            <a:r>
              <a:rPr lang="en-US" dirty="0"/>
              <a:t>What is recorded in the general amount columns of the cash payments journal?</a:t>
            </a:r>
          </a:p>
        </p:txBody>
      </p:sp>
      <p:sp>
        <p:nvSpPr>
          <p:cNvPr id="13" name="Content Placeholder 7"/>
          <p:cNvSpPr txBox="1">
            <a:spLocks/>
          </p:cNvSpPr>
          <p:nvPr/>
        </p:nvSpPr>
        <p:spPr>
          <a:xfrm>
            <a:off x="831273" y="3048001"/>
            <a:ext cx="7315200" cy="990600"/>
          </a:xfrm>
          <a:prstGeom prst="rect">
            <a:avLst/>
          </a:prstGeom>
          <a:solidFill>
            <a:srgbClr val="EEECE1"/>
          </a:solidFill>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Tx/>
              <a:buFont typeface="Calibri" pitchFamily="34" charset="0"/>
              <a:buNone/>
              <a:tabLst/>
              <a:defRPr/>
            </a:pPr>
            <a:r>
              <a:rPr kumimoji="0" lang="en-US" sz="2400" b="1" i="0" u="none" strike="noStrike" kern="1200" cap="none" spc="0" normalizeH="0" baseline="0" noProof="0" dirty="0">
                <a:ln>
                  <a:noFill/>
                </a:ln>
                <a:solidFill>
                  <a:srgbClr val="FF0000"/>
                </a:solidFill>
                <a:effectLst/>
                <a:uLnTx/>
                <a:uFillTx/>
                <a:latin typeface="Arial" pitchFamily="34" charset="0"/>
                <a:cs typeface="Arial" pitchFamily="34" charset="0"/>
              </a:rPr>
              <a:t>ANSWER</a:t>
            </a:r>
          </a:p>
          <a:p>
            <a:pPr marL="0" marR="0" lvl="0" indent="0" defTabSz="914400" eaLnBrk="1" fontAlgn="auto" latinLnBrk="0" hangingPunct="1">
              <a:lnSpc>
                <a:spcPct val="100000"/>
              </a:lnSpc>
              <a:spcBef>
                <a:spcPct val="20000"/>
              </a:spcBef>
              <a:spcAft>
                <a:spcPts val="0"/>
              </a:spcAft>
              <a:buClr>
                <a:srgbClr val="FF0000"/>
              </a:buClr>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Cash payment transactions that do not occur often</a:t>
            </a:r>
            <a:endParaRPr kumimoji="0" lang="en-US" sz="2400" b="0" i="0" u="none" strike="noStrike" kern="120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4" name="Slide Number Placeholder 10"/>
          <p:cNvSpPr txBox="1">
            <a:spLocks/>
          </p:cNvSpPr>
          <p:nvPr/>
        </p:nvSpPr>
        <p:spPr>
          <a:xfrm>
            <a:off x="7170357"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6198"/>
                </a:solidFill>
                <a:effectLst/>
                <a:uLnTx/>
                <a:uFillTx/>
                <a:latin typeface="Arial" pitchFamily="34" charset="0"/>
                <a:ea typeface="Arial" charset="0"/>
                <a:cs typeface="Arial" pitchFamily="34" charset="0"/>
              </a:rPr>
              <a:t>SLIDE 14</a:t>
            </a:r>
            <a:endPar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endParaRPr>
          </a:p>
        </p:txBody>
      </p:sp>
      <p:sp>
        <p:nvSpPr>
          <p:cNvPr id="15" name="Flowchart: Delay 14"/>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6" name="TextBox 15"/>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2166"/>
            <a:ext cx="7886700" cy="672105"/>
          </a:xfrm>
        </p:spPr>
        <p:txBody>
          <a:bodyPr>
            <a:normAutofit/>
          </a:bodyPr>
          <a:lstStyle/>
          <a:p>
            <a:pPr>
              <a:lnSpc>
                <a:spcPct val="100000"/>
              </a:lnSpc>
              <a:spcBef>
                <a:spcPts val="0"/>
              </a:spcBef>
              <a:spcAft>
                <a:spcPts val="600"/>
              </a:spcAft>
            </a:pPr>
            <a:r>
              <a:rPr lang="en-US" sz="3200" b="1" dirty="0">
                <a:solidFill>
                  <a:schemeClr val="accent1"/>
                </a:solidFill>
              </a:rPr>
              <a:t>Lesson 9-4 </a:t>
            </a:r>
            <a:r>
              <a:rPr lang="en-US" sz="3200" dirty="0"/>
              <a:t>Audit Your Understanding</a:t>
            </a:r>
          </a:p>
        </p:txBody>
      </p:sp>
      <p:sp>
        <p:nvSpPr>
          <p:cNvPr id="7" name="Content Placeholder 6"/>
          <p:cNvSpPr>
            <a:spLocks noGrp="1"/>
          </p:cNvSpPr>
          <p:nvPr>
            <p:ph type="body" sz="quarter" idx="15"/>
          </p:nvPr>
        </p:nvSpPr>
        <p:spPr>
          <a:xfrm>
            <a:off x="368759" y="1639723"/>
            <a:ext cx="8033657" cy="646277"/>
          </a:xfrm>
        </p:spPr>
        <p:txBody>
          <a:bodyPr vert="horz" lIns="91440" tIns="45720" rIns="91440" bIns="45720" rtlCol="0">
            <a:normAutofit/>
          </a:bodyPr>
          <a:lstStyle/>
          <a:p>
            <a:pPr marL="369888" marR="0" indent="-369888">
              <a:lnSpc>
                <a:spcPct val="100000"/>
              </a:lnSpc>
              <a:spcBef>
                <a:spcPts val="0"/>
              </a:spcBef>
              <a:spcAft>
                <a:spcPts val="600"/>
              </a:spcAft>
              <a:buNone/>
            </a:pPr>
            <a:r>
              <a:rPr lang="en-US" b="1" dirty="0">
                <a:solidFill>
                  <a:srgbClr val="FF0000"/>
                </a:solidFill>
              </a:rPr>
              <a:t>4.	</a:t>
            </a:r>
            <a:r>
              <a:rPr lang="en-US" dirty="0"/>
              <a:t>What is meant by terms of sale 2/10, n/30?</a:t>
            </a:r>
          </a:p>
        </p:txBody>
      </p:sp>
      <p:sp>
        <p:nvSpPr>
          <p:cNvPr id="13" name="Content Placeholder 7"/>
          <p:cNvSpPr txBox="1">
            <a:spLocks/>
          </p:cNvSpPr>
          <p:nvPr/>
        </p:nvSpPr>
        <p:spPr>
          <a:xfrm>
            <a:off x="831273" y="3048000"/>
            <a:ext cx="7315200" cy="2057400"/>
          </a:xfrm>
          <a:prstGeom prst="rect">
            <a:avLst/>
          </a:prstGeom>
          <a:solidFill>
            <a:srgbClr val="EEECE1"/>
          </a:solidFill>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Tx/>
              <a:buFont typeface="Calibri" pitchFamily="34" charset="0"/>
              <a:buNone/>
              <a:tabLst/>
              <a:defRPr/>
            </a:pPr>
            <a:r>
              <a:rPr kumimoji="0" lang="en-US" sz="2400" b="1" i="0" u="none" strike="noStrike" kern="1200" cap="none" spc="0" normalizeH="0" baseline="0" noProof="0" dirty="0">
                <a:ln>
                  <a:noFill/>
                </a:ln>
                <a:solidFill>
                  <a:srgbClr val="FF0000"/>
                </a:solidFill>
                <a:effectLst/>
                <a:uLnTx/>
                <a:uFillTx/>
                <a:latin typeface="Arial" pitchFamily="34" charset="0"/>
                <a:cs typeface="Arial" pitchFamily="34" charset="0"/>
              </a:rPr>
              <a:t>ANSWER</a:t>
            </a:r>
          </a:p>
          <a:p>
            <a:pPr marL="0" marR="0" lvl="0" indent="0" defTabSz="914400" eaLnBrk="1" fontAlgn="auto" latinLnBrk="0" hangingPunct="1">
              <a:lnSpc>
                <a:spcPct val="100000"/>
              </a:lnSpc>
              <a:spcBef>
                <a:spcPct val="20000"/>
              </a:spcBef>
              <a:spcAft>
                <a:spcPts val="0"/>
              </a:spcAft>
              <a:buClr>
                <a:srgbClr val="FF0000"/>
              </a:buClr>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Two ten means 2% of the invoice amount may be deducted if the invoice is paid within 10 days of the invoice date. Net thirty means that the total invoice amount must be paid within 30 days.</a:t>
            </a:r>
            <a:endParaRPr kumimoji="0" lang="en-US" sz="2400" b="0" i="0" u="none" strike="noStrike" kern="120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4" name="Slide Number Placeholder 10"/>
          <p:cNvSpPr txBox="1">
            <a:spLocks/>
          </p:cNvSpPr>
          <p:nvPr/>
        </p:nvSpPr>
        <p:spPr>
          <a:xfrm>
            <a:off x="7170357"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15</a:t>
            </a:r>
          </a:p>
        </p:txBody>
      </p:sp>
      <p:sp>
        <p:nvSpPr>
          <p:cNvPr id="15" name="Flowchart: Delay 14"/>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6" name="TextBox 15"/>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2166"/>
            <a:ext cx="7886700" cy="672105"/>
          </a:xfrm>
        </p:spPr>
        <p:txBody>
          <a:bodyPr>
            <a:normAutofit/>
          </a:bodyPr>
          <a:lstStyle/>
          <a:p>
            <a:pPr>
              <a:lnSpc>
                <a:spcPct val="100000"/>
              </a:lnSpc>
              <a:spcBef>
                <a:spcPts val="0"/>
              </a:spcBef>
              <a:spcAft>
                <a:spcPts val="600"/>
              </a:spcAft>
            </a:pPr>
            <a:r>
              <a:rPr lang="en-US" sz="3200" b="1" dirty="0">
                <a:solidFill>
                  <a:schemeClr val="accent1"/>
                </a:solidFill>
              </a:rPr>
              <a:t>Lesson 9-4 </a:t>
            </a:r>
            <a:r>
              <a:rPr lang="en-US" sz="3200" dirty="0"/>
              <a:t>Audit Your Understanding</a:t>
            </a:r>
          </a:p>
        </p:txBody>
      </p:sp>
      <p:sp>
        <p:nvSpPr>
          <p:cNvPr id="7" name="Content Placeholder 6"/>
          <p:cNvSpPr>
            <a:spLocks noGrp="1"/>
          </p:cNvSpPr>
          <p:nvPr>
            <p:ph type="body" sz="quarter" idx="15"/>
          </p:nvPr>
        </p:nvSpPr>
        <p:spPr>
          <a:xfrm>
            <a:off x="368759" y="1639093"/>
            <a:ext cx="8391066" cy="1412082"/>
          </a:xfrm>
        </p:spPr>
        <p:txBody>
          <a:bodyPr vert="horz" lIns="91440" tIns="45720" rIns="91440" bIns="45720" rtlCol="0">
            <a:normAutofit/>
          </a:bodyPr>
          <a:lstStyle/>
          <a:p>
            <a:pPr marL="369888" marR="0" indent="-369888">
              <a:lnSpc>
                <a:spcPct val="100000"/>
              </a:lnSpc>
              <a:spcBef>
                <a:spcPts val="0"/>
              </a:spcBef>
              <a:spcAft>
                <a:spcPts val="600"/>
              </a:spcAft>
              <a:buNone/>
            </a:pPr>
            <a:r>
              <a:rPr lang="en-US" b="1" dirty="0">
                <a:solidFill>
                  <a:srgbClr val="FF0000"/>
                </a:solidFill>
              </a:rPr>
              <a:t>5.	</a:t>
            </a:r>
            <a:r>
              <a:rPr lang="en-US" dirty="0"/>
              <a:t>When journalizing a cash payment to replenish petty cash, what is entered in the Account Title column of the cash payments journal?</a:t>
            </a:r>
          </a:p>
        </p:txBody>
      </p:sp>
      <p:sp>
        <p:nvSpPr>
          <p:cNvPr id="13" name="Content Placeholder 7"/>
          <p:cNvSpPr txBox="1">
            <a:spLocks/>
          </p:cNvSpPr>
          <p:nvPr/>
        </p:nvSpPr>
        <p:spPr>
          <a:xfrm>
            <a:off x="831273" y="3048000"/>
            <a:ext cx="7315200" cy="1371600"/>
          </a:xfrm>
          <a:prstGeom prst="rect">
            <a:avLst/>
          </a:prstGeom>
          <a:solidFill>
            <a:srgbClr val="EEECE1"/>
          </a:solidFill>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Tx/>
              <a:buFont typeface="Calibri" pitchFamily="34" charset="0"/>
              <a:buNone/>
              <a:tabLst/>
              <a:defRPr/>
            </a:pPr>
            <a:r>
              <a:rPr kumimoji="0" lang="en-US" sz="2400" b="1" i="0" u="none" strike="noStrike" kern="1200" cap="none" spc="0" normalizeH="0" baseline="0" noProof="0" dirty="0">
                <a:ln>
                  <a:noFill/>
                </a:ln>
                <a:solidFill>
                  <a:srgbClr val="FF0000"/>
                </a:solidFill>
                <a:effectLst/>
                <a:uLnTx/>
                <a:uFillTx/>
                <a:latin typeface="Arial" pitchFamily="34" charset="0"/>
                <a:cs typeface="Arial" pitchFamily="34" charset="0"/>
              </a:rPr>
              <a:t>ANSWER</a:t>
            </a:r>
          </a:p>
          <a:p>
            <a:pPr marL="0" marR="0" lvl="0" indent="0" defTabSz="914400" eaLnBrk="1" fontAlgn="auto" latinLnBrk="0" hangingPunct="1">
              <a:lnSpc>
                <a:spcPct val="100000"/>
              </a:lnSpc>
              <a:spcBef>
                <a:spcPct val="20000"/>
              </a:spcBef>
              <a:spcAft>
                <a:spcPts val="0"/>
              </a:spcAft>
              <a:buClr>
                <a:srgbClr val="FF0000"/>
              </a:buClr>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The titles of the accounts for which the petty cash funds were used</a:t>
            </a:r>
            <a:endParaRPr kumimoji="0" lang="en-US" sz="2400" b="0" i="0" u="none" strike="noStrike" kern="120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4" name="Slide Number Placeholder 10"/>
          <p:cNvSpPr txBox="1">
            <a:spLocks/>
          </p:cNvSpPr>
          <p:nvPr/>
        </p:nvSpPr>
        <p:spPr>
          <a:xfrm>
            <a:off x="7170357"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16</a:t>
            </a:r>
          </a:p>
        </p:txBody>
      </p:sp>
      <p:sp>
        <p:nvSpPr>
          <p:cNvPr id="15" name="Flowchart: Delay 14"/>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6" name="TextBox 15"/>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7862"/>
            <a:ext cx="7886700" cy="672105"/>
          </a:xfrm>
        </p:spPr>
        <p:txBody>
          <a:bodyPr>
            <a:normAutofit/>
          </a:bodyPr>
          <a:lstStyle/>
          <a:p>
            <a:pPr>
              <a:lnSpc>
                <a:spcPct val="100000"/>
              </a:lnSpc>
              <a:spcBef>
                <a:spcPts val="0"/>
              </a:spcBef>
              <a:spcAft>
                <a:spcPts val="600"/>
              </a:spcAft>
            </a:pPr>
            <a:r>
              <a:rPr lang="en-US" sz="3200" b="1" dirty="0">
                <a:solidFill>
                  <a:schemeClr val="accent1"/>
                </a:solidFill>
              </a:rPr>
              <a:t>Lesson 9-4 </a:t>
            </a:r>
            <a:r>
              <a:rPr lang="en-US" sz="3200" dirty="0"/>
              <a:t>Audit </a:t>
            </a:r>
            <a:r>
              <a:rPr lang="en-US" sz="3200"/>
              <a:t>Your Understanding</a:t>
            </a:r>
            <a:endParaRPr lang="en-US" sz="3200" dirty="0"/>
          </a:p>
        </p:txBody>
      </p:sp>
      <p:sp>
        <p:nvSpPr>
          <p:cNvPr id="7" name="Content Placeholder 6"/>
          <p:cNvSpPr>
            <a:spLocks noGrp="1"/>
          </p:cNvSpPr>
          <p:nvPr>
            <p:ph type="body" sz="quarter" idx="15"/>
          </p:nvPr>
        </p:nvSpPr>
        <p:spPr>
          <a:xfrm>
            <a:off x="368759" y="1639093"/>
            <a:ext cx="8033657" cy="3732692"/>
          </a:xfrm>
        </p:spPr>
        <p:txBody>
          <a:bodyPr vert="horz" lIns="91440" tIns="45720" rIns="91440" bIns="45720" rtlCol="0">
            <a:normAutofit/>
          </a:bodyPr>
          <a:lstStyle/>
          <a:p>
            <a:pPr marL="369888" marR="0" indent="-369888">
              <a:lnSpc>
                <a:spcPct val="100000"/>
              </a:lnSpc>
              <a:spcBef>
                <a:spcPts val="0"/>
              </a:spcBef>
              <a:spcAft>
                <a:spcPts val="600"/>
              </a:spcAft>
              <a:buNone/>
            </a:pPr>
            <a:r>
              <a:rPr lang="en-US" b="1" dirty="0">
                <a:solidFill>
                  <a:srgbClr val="FF0000"/>
                </a:solidFill>
              </a:rPr>
              <a:t>6.	</a:t>
            </a:r>
            <a:r>
              <a:rPr lang="en-US" dirty="0"/>
              <a:t>How is cash short recorded in the account, Cash Short and Over?</a:t>
            </a:r>
          </a:p>
        </p:txBody>
      </p:sp>
      <p:sp>
        <p:nvSpPr>
          <p:cNvPr id="13" name="Content Placeholder 7"/>
          <p:cNvSpPr txBox="1">
            <a:spLocks/>
          </p:cNvSpPr>
          <p:nvPr/>
        </p:nvSpPr>
        <p:spPr>
          <a:xfrm>
            <a:off x="831273" y="3048000"/>
            <a:ext cx="7315200" cy="990599"/>
          </a:xfrm>
          <a:prstGeom prst="rect">
            <a:avLst/>
          </a:prstGeom>
          <a:solidFill>
            <a:srgbClr val="EEECE1"/>
          </a:solidFill>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Tx/>
              <a:buFont typeface="Calibri" pitchFamily="34" charset="0"/>
              <a:buNone/>
              <a:tabLst/>
              <a:defRPr/>
            </a:pPr>
            <a:r>
              <a:rPr kumimoji="0" lang="en-US" sz="2400" b="1" i="0" u="none" strike="noStrike" kern="1200" cap="none" spc="0" normalizeH="0" baseline="0" noProof="0" dirty="0">
                <a:ln>
                  <a:noFill/>
                </a:ln>
                <a:solidFill>
                  <a:srgbClr val="FF0000"/>
                </a:solidFill>
                <a:effectLst/>
                <a:uLnTx/>
                <a:uFillTx/>
                <a:latin typeface="Arial" pitchFamily="34" charset="0"/>
                <a:cs typeface="Arial" pitchFamily="34" charset="0"/>
              </a:rPr>
              <a:t>ANSWER</a:t>
            </a:r>
          </a:p>
          <a:p>
            <a:pPr marL="0" marR="0" lvl="0" indent="0" defTabSz="914400" eaLnBrk="1" fontAlgn="auto" latinLnBrk="0" hangingPunct="1">
              <a:lnSpc>
                <a:spcPct val="100000"/>
              </a:lnSpc>
              <a:spcBef>
                <a:spcPct val="20000"/>
              </a:spcBef>
              <a:spcAft>
                <a:spcPts val="0"/>
              </a:spcAft>
              <a:buClr>
                <a:srgbClr val="FF0000"/>
              </a:buClr>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As a debit</a:t>
            </a:r>
            <a:endParaRPr kumimoji="0" lang="en-US" sz="2400" b="0" i="0" u="none" strike="noStrike" kern="120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4" name="Slide Number Placeholder 10"/>
          <p:cNvSpPr txBox="1">
            <a:spLocks/>
          </p:cNvSpPr>
          <p:nvPr/>
        </p:nvSpPr>
        <p:spPr>
          <a:xfrm>
            <a:off x="7170357"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6198"/>
                </a:solidFill>
                <a:effectLst/>
                <a:uLnTx/>
                <a:uFillTx/>
                <a:latin typeface="Arial" pitchFamily="34" charset="0"/>
                <a:ea typeface="Arial" charset="0"/>
                <a:cs typeface="Arial" pitchFamily="34" charset="0"/>
              </a:rPr>
              <a:t>SLIDE 17</a:t>
            </a:r>
            <a:endPar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endParaRPr>
          </a:p>
        </p:txBody>
      </p:sp>
      <p:sp>
        <p:nvSpPr>
          <p:cNvPr id="15" name="Flowchart: Delay 14"/>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6" name="TextBox 15"/>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790809"/>
            <a:ext cx="7886700" cy="672105"/>
          </a:xfrm>
        </p:spPr>
        <p:txBody>
          <a:bodyPr/>
          <a:lstStyle/>
          <a:p>
            <a:r>
              <a:rPr lang="en-US" dirty="0"/>
              <a:t>Cash Payments Journal</a:t>
            </a:r>
          </a:p>
        </p:txBody>
      </p:sp>
      <p:sp>
        <p:nvSpPr>
          <p:cNvPr id="4" name="Content Placeholder 3"/>
          <p:cNvSpPr>
            <a:spLocks noGrp="1"/>
          </p:cNvSpPr>
          <p:nvPr>
            <p:ph type="body" sz="quarter" idx="15"/>
          </p:nvPr>
        </p:nvSpPr>
        <p:spPr>
          <a:xfrm>
            <a:off x="467000" y="1715923"/>
            <a:ext cx="8292825" cy="979652"/>
          </a:xfrm>
        </p:spPr>
        <p:txBody>
          <a:bodyPr/>
          <a:lstStyle/>
          <a:p>
            <a:pPr marL="361950" indent="-361950">
              <a:buClr>
                <a:srgbClr val="FF0000"/>
              </a:buClr>
              <a:buSzPct val="120000"/>
              <a:buFont typeface="Arial" pitchFamily="34" charset="0"/>
              <a:buChar char="•"/>
            </a:pPr>
            <a:r>
              <a:rPr lang="en-US" dirty="0"/>
              <a:t>A </a:t>
            </a:r>
            <a:r>
              <a:rPr lang="en-US" b="1" dirty="0">
                <a:solidFill>
                  <a:srgbClr val="0070C0"/>
                </a:solidFill>
              </a:rPr>
              <a:t>cash payments journal </a:t>
            </a:r>
            <a:r>
              <a:rPr lang="en-US" dirty="0"/>
              <a:t>is a special journal used </a:t>
            </a:r>
            <a:br>
              <a:rPr lang="en-US" dirty="0"/>
            </a:br>
            <a:r>
              <a:rPr lang="en-US" dirty="0"/>
              <a:t>to record only cash payment transactions.</a:t>
            </a:r>
          </a:p>
        </p:txBody>
      </p:sp>
      <p:pic>
        <p:nvPicPr>
          <p:cNvPr id="6" name="Picture 5" descr="C21-SE-MC-009-Page260.jpg"/>
          <p:cNvPicPr>
            <a:picLocks noChangeAspect="1"/>
          </p:cNvPicPr>
          <p:nvPr/>
        </p:nvPicPr>
        <p:blipFill>
          <a:blip r:embed="rId2" cstate="print"/>
          <a:stretch>
            <a:fillRect/>
          </a:stretch>
        </p:blipFill>
        <p:spPr>
          <a:xfrm>
            <a:off x="457200" y="3048000"/>
            <a:ext cx="8229600" cy="1615994"/>
          </a:xfrm>
          <a:prstGeom prst="rect">
            <a:avLst/>
          </a:prstGeom>
        </p:spPr>
      </p:pic>
      <p:sp>
        <p:nvSpPr>
          <p:cNvPr id="11" name="TextBox 10"/>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LO8</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2"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2</a:t>
            </a:r>
          </a:p>
        </p:txBody>
      </p:sp>
      <p:sp>
        <p:nvSpPr>
          <p:cNvPr id="13" name="Flowchart: Delay 12"/>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4" name="TextBox 13"/>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0809"/>
            <a:ext cx="7886700" cy="672105"/>
          </a:xfrm>
        </p:spPr>
        <p:txBody>
          <a:bodyPr/>
          <a:lstStyle/>
          <a:p>
            <a:r>
              <a:rPr lang="en-US"/>
              <a:t>Trade Discount</a:t>
            </a:r>
            <a:endParaRPr lang="en-US" dirty="0"/>
          </a:p>
        </p:txBody>
      </p:sp>
      <p:sp>
        <p:nvSpPr>
          <p:cNvPr id="3" name="Content Placeholder 2"/>
          <p:cNvSpPr>
            <a:spLocks noGrp="1"/>
          </p:cNvSpPr>
          <p:nvPr>
            <p:ph type="body" sz="quarter" idx="15"/>
          </p:nvPr>
        </p:nvSpPr>
        <p:spPr>
          <a:xfrm>
            <a:off x="467000" y="1715923"/>
            <a:ext cx="8292825" cy="2779877"/>
          </a:xfrm>
        </p:spPr>
        <p:txBody>
          <a:bodyPr>
            <a:normAutofit/>
          </a:bodyPr>
          <a:lstStyle/>
          <a:p>
            <a:pPr marL="361950" indent="-361950">
              <a:buClr>
                <a:srgbClr val="FF0000"/>
              </a:buClr>
              <a:buSzPct val="120000"/>
              <a:buFont typeface="Arial" pitchFamily="34" charset="0"/>
              <a:buChar char="•"/>
            </a:pPr>
            <a:r>
              <a:rPr lang="en-US" dirty="0"/>
              <a:t>The retail price listed in a catalog or on an Internet site is called a </a:t>
            </a:r>
            <a:r>
              <a:rPr lang="en-US" b="1" dirty="0">
                <a:solidFill>
                  <a:srgbClr val="0070C0"/>
                </a:solidFill>
              </a:rPr>
              <a:t>list price</a:t>
            </a:r>
            <a:r>
              <a:rPr lang="en-US" dirty="0"/>
              <a:t>. </a:t>
            </a:r>
          </a:p>
          <a:p>
            <a:pPr marL="361950" indent="-361950">
              <a:buClr>
                <a:srgbClr val="FF0000"/>
              </a:buClr>
              <a:buSzPct val="120000"/>
              <a:buFont typeface="Arial" pitchFamily="34" charset="0"/>
              <a:buChar char="•"/>
            </a:pPr>
            <a:r>
              <a:rPr lang="en-US" dirty="0"/>
              <a:t>A </a:t>
            </a:r>
            <a:r>
              <a:rPr lang="en-US" b="1" dirty="0">
                <a:solidFill>
                  <a:srgbClr val="0070C0"/>
                </a:solidFill>
              </a:rPr>
              <a:t>trade discount </a:t>
            </a:r>
            <a:r>
              <a:rPr lang="en-US" dirty="0"/>
              <a:t>is a reduction in the list price granted to a merchandising business. </a:t>
            </a:r>
          </a:p>
          <a:p>
            <a:pPr marL="361950" indent="-361950">
              <a:buClr>
                <a:srgbClr val="FF0000"/>
              </a:buClr>
              <a:buSzPct val="120000"/>
              <a:buFont typeface="Arial" pitchFamily="34" charset="0"/>
              <a:buChar char="•"/>
            </a:pPr>
            <a:r>
              <a:rPr lang="en-US" dirty="0"/>
              <a:t>The price after the trade discount has been deducted from the list price is referred to as the </a:t>
            </a:r>
            <a:r>
              <a:rPr lang="en-US" b="1" dirty="0">
                <a:solidFill>
                  <a:srgbClr val="0070C0"/>
                </a:solidFill>
              </a:rPr>
              <a:t>net price</a:t>
            </a:r>
            <a:r>
              <a:rPr lang="en-US" dirty="0"/>
              <a:t>.</a:t>
            </a:r>
          </a:p>
        </p:txBody>
      </p:sp>
      <p:sp>
        <p:nvSpPr>
          <p:cNvPr id="9" name="TextBox 8"/>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LO8</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0"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3</a:t>
            </a:r>
          </a:p>
        </p:txBody>
      </p:sp>
      <p:sp>
        <p:nvSpPr>
          <p:cNvPr id="11" name="Flowchart: Delay 10"/>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2" name="TextBox 11"/>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1439"/>
            <a:ext cx="7886700" cy="672105"/>
          </a:xfrm>
        </p:spPr>
        <p:txBody>
          <a:bodyPr/>
          <a:lstStyle/>
          <a:p>
            <a:r>
              <a:rPr lang="en-US"/>
              <a:t>Cash Discount</a:t>
            </a:r>
            <a:endParaRPr lang="en-US" dirty="0"/>
          </a:p>
        </p:txBody>
      </p:sp>
      <p:sp>
        <p:nvSpPr>
          <p:cNvPr id="3" name="Content Placeholder 2"/>
          <p:cNvSpPr>
            <a:spLocks noGrp="1"/>
          </p:cNvSpPr>
          <p:nvPr>
            <p:ph type="body" sz="quarter" idx="15"/>
          </p:nvPr>
        </p:nvSpPr>
        <p:spPr>
          <a:xfrm>
            <a:off x="467000" y="1715923"/>
            <a:ext cx="8292825" cy="1560677"/>
          </a:xfrm>
        </p:spPr>
        <p:txBody>
          <a:bodyPr/>
          <a:lstStyle/>
          <a:p>
            <a:pPr marL="361950" indent="-361950">
              <a:buClr>
                <a:srgbClr val="FF0000"/>
              </a:buClr>
              <a:buSzPct val="120000"/>
              <a:buFont typeface="Arial" pitchFamily="34" charset="0"/>
              <a:buChar char="•"/>
            </a:pPr>
            <a:r>
              <a:rPr lang="en-US" dirty="0"/>
              <a:t>A </a:t>
            </a:r>
            <a:r>
              <a:rPr lang="en-US" b="1" dirty="0">
                <a:solidFill>
                  <a:srgbClr val="0070C0"/>
                </a:solidFill>
              </a:rPr>
              <a:t>cash discount </a:t>
            </a:r>
            <a:r>
              <a:rPr lang="en-US" dirty="0"/>
              <a:t>is a deduction that a vendor allows on an invoice amount to encourage prompt payment. </a:t>
            </a:r>
          </a:p>
          <a:p>
            <a:pPr marL="361950" indent="-361950">
              <a:buClr>
                <a:srgbClr val="FF0000"/>
              </a:buClr>
              <a:buSzPct val="120000"/>
              <a:buFont typeface="Arial" pitchFamily="34" charset="0"/>
              <a:buChar char="•"/>
            </a:pPr>
            <a:r>
              <a:rPr lang="en-US" dirty="0"/>
              <a:t>A journal amount column that is not headed with an account title is called a </a:t>
            </a:r>
            <a:r>
              <a:rPr lang="en-US" b="1" dirty="0">
                <a:solidFill>
                  <a:srgbClr val="0070C0"/>
                </a:solidFill>
              </a:rPr>
              <a:t>general amount column</a:t>
            </a:r>
            <a:r>
              <a:rPr lang="en-US" dirty="0"/>
              <a:t>.</a:t>
            </a:r>
          </a:p>
        </p:txBody>
      </p:sp>
      <p:sp>
        <p:nvSpPr>
          <p:cNvPr id="9" name="TextBox 8"/>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LO8</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0"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4</a:t>
            </a:r>
          </a:p>
        </p:txBody>
      </p:sp>
      <p:sp>
        <p:nvSpPr>
          <p:cNvPr id="11" name="Flowchart: Delay 10"/>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2" name="TextBox 11"/>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0809"/>
            <a:ext cx="7886700" cy="672105"/>
          </a:xfrm>
        </p:spPr>
        <p:txBody>
          <a:bodyPr/>
          <a:lstStyle/>
          <a:p>
            <a:r>
              <a:rPr lang="en-US"/>
              <a:t>Cash Payment of an Expense</a:t>
            </a:r>
            <a:endParaRPr lang="en-US" dirty="0"/>
          </a:p>
        </p:txBody>
      </p:sp>
      <p:sp>
        <p:nvSpPr>
          <p:cNvPr id="90" name="Rectangle 89"/>
          <p:cNvSpPr/>
          <p:nvPr/>
        </p:nvSpPr>
        <p:spPr>
          <a:xfrm>
            <a:off x="502542" y="1751340"/>
            <a:ext cx="4114800" cy="954107"/>
          </a:xfrm>
          <a:prstGeom prst="rect">
            <a:avLst/>
          </a:prstGeom>
          <a:gradFill flip="none" rotWithShape="1">
            <a:gsLst>
              <a:gs pos="0">
                <a:sysClr val="window" lastClr="FFFFFF"/>
              </a:gs>
              <a:gs pos="50000">
                <a:srgbClr val="CCECFF"/>
              </a:gs>
              <a:gs pos="100000">
                <a:sysClr val="window" lastClr="FFFFFF"/>
              </a:gs>
            </a:gsLst>
            <a:lin ang="10800000" scaled="1"/>
            <a:tileRect/>
          </a:gradFill>
        </p:spPr>
        <p:txBody>
          <a:bodyPr vert="horz"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Arial" pitchFamily="34" charset="0"/>
                <a:cs typeface="Arial" pitchFamily="34" charset="0"/>
              </a:rPr>
              <a:t>November 3. </a:t>
            </a:r>
            <a:r>
              <a:rPr kumimoji="0" lang="en-US" b="1" i="0" u="none" strike="noStrike" kern="0" cap="none" spc="0" normalizeH="0" baseline="0" noProof="0" dirty="0">
                <a:ln>
                  <a:noFill/>
                </a:ln>
                <a:solidFill>
                  <a:sysClr val="windowText" lastClr="000000"/>
                </a:solidFill>
                <a:effectLst/>
                <a:uLnTx/>
                <a:uFillTx/>
                <a:latin typeface="Arial" pitchFamily="34" charset="0"/>
                <a:cs typeface="Arial" pitchFamily="34" charset="0"/>
              </a:rPr>
              <a:t>Wrote a check to </a:t>
            </a:r>
            <a:r>
              <a:rPr kumimoji="0" lang="en-US" b="1" i="0" u="none" strike="noStrike" kern="0" cap="none" spc="0" normalizeH="0" baseline="0" noProof="0" dirty="0" err="1">
                <a:ln>
                  <a:noFill/>
                </a:ln>
                <a:solidFill>
                  <a:sysClr val="windowText" lastClr="000000"/>
                </a:solidFill>
                <a:effectLst/>
                <a:uLnTx/>
                <a:uFillTx/>
                <a:latin typeface="Arial" pitchFamily="34" charset="0"/>
                <a:cs typeface="Arial" pitchFamily="34" charset="0"/>
              </a:rPr>
              <a:t>Kelser</a:t>
            </a:r>
            <a:r>
              <a:rPr kumimoji="0" lang="en-US" b="1" i="0" u="none" strike="noStrike" kern="0" cap="none" spc="0" normalizeH="0" baseline="0" noProof="0" dirty="0">
                <a:ln>
                  <a:noFill/>
                </a:ln>
                <a:solidFill>
                  <a:sysClr val="windowText" lastClr="000000"/>
                </a:solidFill>
                <a:effectLst/>
                <a:uLnTx/>
                <a:uFillTx/>
                <a:latin typeface="Arial" pitchFamily="34" charset="0"/>
                <a:cs typeface="Arial" pitchFamily="34" charset="0"/>
              </a:rPr>
              <a:t> Promotions for advertising, $600.00. Check No. 689.</a:t>
            </a:r>
          </a:p>
        </p:txBody>
      </p:sp>
      <p:pic>
        <p:nvPicPr>
          <p:cNvPr id="91" name="Picture 90" descr="C21-SE-MC-009-Page261.jpg"/>
          <p:cNvPicPr>
            <a:picLocks noChangeAspect="1"/>
          </p:cNvPicPr>
          <p:nvPr/>
        </p:nvPicPr>
        <p:blipFill>
          <a:blip r:embed="rId2" cstate="print"/>
          <a:srcRect b="40000"/>
          <a:stretch>
            <a:fillRect/>
          </a:stretch>
        </p:blipFill>
        <p:spPr>
          <a:xfrm>
            <a:off x="502542" y="3580140"/>
            <a:ext cx="8229600" cy="1077322"/>
          </a:xfrm>
          <a:prstGeom prst="rect">
            <a:avLst/>
          </a:prstGeom>
        </p:spPr>
      </p:pic>
      <p:grpSp>
        <p:nvGrpSpPr>
          <p:cNvPr id="92" name="Group 91"/>
          <p:cNvGrpSpPr/>
          <p:nvPr/>
        </p:nvGrpSpPr>
        <p:grpSpPr>
          <a:xfrm>
            <a:off x="5379342" y="1598940"/>
            <a:ext cx="2928136" cy="718066"/>
            <a:chOff x="5755849" y="1676400"/>
            <a:chExt cx="2928136" cy="718066"/>
          </a:xfrm>
        </p:grpSpPr>
        <p:grpSp>
          <p:nvGrpSpPr>
            <p:cNvPr id="93" name="Group 53"/>
            <p:cNvGrpSpPr/>
            <p:nvPr/>
          </p:nvGrpSpPr>
          <p:grpSpPr>
            <a:xfrm>
              <a:off x="5755849" y="1676400"/>
              <a:ext cx="2928136" cy="718066"/>
              <a:chOff x="5755849" y="1676400"/>
              <a:chExt cx="2928136" cy="718066"/>
            </a:xfrm>
          </p:grpSpPr>
          <p:sp>
            <p:nvSpPr>
              <p:cNvPr id="95" name="Rectangle 94"/>
              <p:cNvSpPr/>
              <p:nvPr/>
            </p:nvSpPr>
            <p:spPr>
              <a:xfrm>
                <a:off x="5812716" y="1676400"/>
                <a:ext cx="2871269"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Advertising Expense</a:t>
                </a:r>
              </a:p>
            </p:txBody>
          </p:sp>
          <p:cxnSp>
            <p:nvCxnSpPr>
              <p:cNvPr id="96" name="Straight Connector 95"/>
              <p:cNvCxnSpPr/>
              <p:nvPr/>
            </p:nvCxnSpPr>
            <p:spPr>
              <a:xfrm flipH="1">
                <a:off x="5755849" y="2028706"/>
                <a:ext cx="2743200" cy="0"/>
              </a:xfrm>
              <a:prstGeom prst="line">
                <a:avLst/>
              </a:prstGeom>
              <a:noFill/>
              <a:ln w="19050" cap="flat" cmpd="sng" algn="ctr">
                <a:solidFill>
                  <a:sysClr val="windowText" lastClr="000000"/>
                </a:solidFill>
                <a:prstDash val="solid"/>
              </a:ln>
              <a:effectLst/>
            </p:spPr>
          </p:cxnSp>
          <p:cxnSp>
            <p:nvCxnSpPr>
              <p:cNvPr id="97" name="Straight Connector 96"/>
              <p:cNvCxnSpPr/>
              <p:nvPr/>
            </p:nvCxnSpPr>
            <p:spPr>
              <a:xfrm>
                <a:off x="7127449" y="2028706"/>
                <a:ext cx="0" cy="365760"/>
              </a:xfrm>
              <a:prstGeom prst="line">
                <a:avLst/>
              </a:prstGeom>
              <a:noFill/>
              <a:ln w="19050" cap="flat" cmpd="sng" algn="ctr">
                <a:solidFill>
                  <a:sysClr val="windowText" lastClr="000000"/>
                </a:solidFill>
                <a:prstDash val="solid"/>
              </a:ln>
              <a:effectLst/>
            </p:spPr>
          </p:cxnSp>
        </p:grpSp>
        <p:sp>
          <p:nvSpPr>
            <p:cNvPr id="94" name="Rectangle 93"/>
            <p:cNvSpPr/>
            <p:nvPr/>
          </p:nvSpPr>
          <p:spPr>
            <a:xfrm>
              <a:off x="5862989" y="2025134"/>
              <a:ext cx="1264460" cy="365760"/>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600.00</a:t>
              </a:r>
            </a:p>
          </p:txBody>
        </p:sp>
      </p:grpSp>
      <p:grpSp>
        <p:nvGrpSpPr>
          <p:cNvPr id="98" name="Group 97"/>
          <p:cNvGrpSpPr/>
          <p:nvPr/>
        </p:nvGrpSpPr>
        <p:grpSpPr>
          <a:xfrm>
            <a:off x="5376527" y="2437140"/>
            <a:ext cx="2871269" cy="718066"/>
            <a:chOff x="5753034" y="2667000"/>
            <a:chExt cx="2871269" cy="718066"/>
          </a:xfrm>
        </p:grpSpPr>
        <p:grpSp>
          <p:nvGrpSpPr>
            <p:cNvPr id="99" name="Group 55"/>
            <p:cNvGrpSpPr/>
            <p:nvPr/>
          </p:nvGrpSpPr>
          <p:grpSpPr>
            <a:xfrm>
              <a:off x="5753034" y="2667000"/>
              <a:ext cx="2871269" cy="718066"/>
              <a:chOff x="5753034" y="2667000"/>
              <a:chExt cx="2871269" cy="718066"/>
            </a:xfrm>
          </p:grpSpPr>
          <p:sp>
            <p:nvSpPr>
              <p:cNvPr id="101" name="Rectangle 100"/>
              <p:cNvSpPr/>
              <p:nvPr/>
            </p:nvSpPr>
            <p:spPr>
              <a:xfrm>
                <a:off x="5753034" y="2667000"/>
                <a:ext cx="2871269"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Cash</a:t>
                </a:r>
              </a:p>
            </p:txBody>
          </p:sp>
          <p:cxnSp>
            <p:nvCxnSpPr>
              <p:cNvPr id="102" name="Straight Connector 101"/>
              <p:cNvCxnSpPr/>
              <p:nvPr/>
            </p:nvCxnSpPr>
            <p:spPr>
              <a:xfrm flipH="1">
                <a:off x="5755849" y="3019306"/>
                <a:ext cx="2743200" cy="0"/>
              </a:xfrm>
              <a:prstGeom prst="line">
                <a:avLst/>
              </a:prstGeom>
              <a:noFill/>
              <a:ln w="19050" cap="flat" cmpd="sng" algn="ctr">
                <a:solidFill>
                  <a:sysClr val="windowText" lastClr="000000"/>
                </a:solidFill>
                <a:prstDash val="solid"/>
              </a:ln>
              <a:effectLst/>
            </p:spPr>
          </p:cxnSp>
          <p:cxnSp>
            <p:nvCxnSpPr>
              <p:cNvPr id="103" name="Straight Connector 102"/>
              <p:cNvCxnSpPr/>
              <p:nvPr/>
            </p:nvCxnSpPr>
            <p:spPr>
              <a:xfrm>
                <a:off x="7127449" y="3019306"/>
                <a:ext cx="0" cy="365760"/>
              </a:xfrm>
              <a:prstGeom prst="line">
                <a:avLst/>
              </a:prstGeom>
              <a:noFill/>
              <a:ln w="19050" cap="flat" cmpd="sng" algn="ctr">
                <a:solidFill>
                  <a:sysClr val="windowText" lastClr="000000"/>
                </a:solidFill>
                <a:prstDash val="solid"/>
              </a:ln>
              <a:effectLst/>
            </p:spPr>
          </p:cxnSp>
        </p:grpSp>
        <p:sp>
          <p:nvSpPr>
            <p:cNvPr id="100" name="Rectangle 99"/>
            <p:cNvSpPr/>
            <p:nvPr/>
          </p:nvSpPr>
          <p:spPr>
            <a:xfrm>
              <a:off x="7356049" y="3019306"/>
              <a:ext cx="1264460" cy="365760"/>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600.00</a:t>
              </a:r>
            </a:p>
          </p:txBody>
        </p:sp>
      </p:grpSp>
      <p:sp>
        <p:nvSpPr>
          <p:cNvPr id="104" name="Down Arrow 103"/>
          <p:cNvSpPr/>
          <p:nvPr/>
        </p:nvSpPr>
        <p:spPr>
          <a:xfrm>
            <a:off x="6786293" y="2818140"/>
            <a:ext cx="365760" cy="36576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105" name="Up Arrow 104"/>
          <p:cNvSpPr/>
          <p:nvPr/>
        </p:nvSpPr>
        <p:spPr>
          <a:xfrm>
            <a:off x="5429933" y="1979940"/>
            <a:ext cx="365760" cy="365760"/>
          </a:xfrm>
          <a:prstGeom prst="up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grpSp>
        <p:nvGrpSpPr>
          <p:cNvPr id="106" name="Group 105"/>
          <p:cNvGrpSpPr/>
          <p:nvPr/>
        </p:nvGrpSpPr>
        <p:grpSpPr>
          <a:xfrm>
            <a:off x="3474342" y="4646940"/>
            <a:ext cx="2209800" cy="1295400"/>
            <a:chOff x="990600" y="1893332"/>
            <a:chExt cx="2209800" cy="1295400"/>
          </a:xfrm>
        </p:grpSpPr>
        <p:cxnSp>
          <p:nvCxnSpPr>
            <p:cNvPr id="107" name="Straight Arrow Connector 106"/>
            <p:cNvCxnSpPr/>
            <p:nvPr/>
          </p:nvCxnSpPr>
          <p:spPr>
            <a:xfrm flipH="1" flipV="1">
              <a:off x="990600" y="1893332"/>
              <a:ext cx="259080" cy="1107044"/>
            </a:xfrm>
            <a:prstGeom prst="straightConnector1">
              <a:avLst/>
            </a:prstGeom>
            <a:noFill/>
            <a:ln w="38100" cap="flat" cmpd="sng" algn="ctr">
              <a:solidFill>
                <a:srgbClr val="00B0F0"/>
              </a:solidFill>
              <a:prstDash val="solid"/>
              <a:headEnd type="none" w="med" len="med"/>
              <a:tailEnd type="triangle" w="med" len="med"/>
            </a:ln>
            <a:effectLst/>
          </p:spPr>
        </p:cxnSp>
        <p:sp>
          <p:nvSpPr>
            <p:cNvPr id="108"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3</a:t>
              </a:r>
            </a:p>
          </p:txBody>
        </p:sp>
        <p:sp>
          <p:nvSpPr>
            <p:cNvPr id="109" name="TextBox 108"/>
            <p:cNvSpPr txBox="1"/>
            <p:nvPr/>
          </p:nvSpPr>
          <p:spPr>
            <a:xfrm>
              <a:off x="1447800" y="2819400"/>
              <a:ext cx="1752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Check Number</a:t>
              </a:r>
            </a:p>
          </p:txBody>
        </p:sp>
      </p:grpSp>
      <p:grpSp>
        <p:nvGrpSpPr>
          <p:cNvPr id="110" name="Group 109"/>
          <p:cNvGrpSpPr/>
          <p:nvPr/>
        </p:nvGrpSpPr>
        <p:grpSpPr>
          <a:xfrm>
            <a:off x="426342" y="4570740"/>
            <a:ext cx="995829" cy="1371600"/>
            <a:chOff x="1066800" y="2057400"/>
            <a:chExt cx="995829" cy="1371600"/>
          </a:xfrm>
        </p:grpSpPr>
        <p:cxnSp>
          <p:nvCxnSpPr>
            <p:cNvPr id="111" name="Straight Arrow Connector 110"/>
            <p:cNvCxnSpPr/>
            <p:nvPr/>
          </p:nvCxnSpPr>
          <p:spPr>
            <a:xfrm flipV="1">
              <a:off x="1219200" y="2057400"/>
              <a:ext cx="533400" cy="1219200"/>
            </a:xfrm>
            <a:prstGeom prst="straightConnector1">
              <a:avLst/>
            </a:prstGeom>
            <a:noFill/>
            <a:ln w="38100" cap="flat" cmpd="sng" algn="ctr">
              <a:solidFill>
                <a:srgbClr val="00B0F0"/>
              </a:solidFill>
              <a:prstDash val="solid"/>
              <a:headEnd type="none" w="med" len="med"/>
              <a:tailEnd type="triangle" w="med" len="med"/>
            </a:ln>
            <a:effectLst/>
          </p:spPr>
        </p:cxnSp>
        <p:sp>
          <p:nvSpPr>
            <p:cNvPr id="112" name="Rectangle 7"/>
            <p:cNvSpPr>
              <a:spLocks noChangeArrowheads="1"/>
            </p:cNvSpPr>
            <p:nvPr/>
          </p:nvSpPr>
          <p:spPr bwMode="auto">
            <a:xfrm>
              <a:off x="1066800" y="3059668"/>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1</a:t>
              </a:r>
            </a:p>
          </p:txBody>
        </p:sp>
        <p:sp>
          <p:nvSpPr>
            <p:cNvPr id="113" name="TextBox 112"/>
            <p:cNvSpPr txBox="1"/>
            <p:nvPr/>
          </p:nvSpPr>
          <p:spPr>
            <a:xfrm>
              <a:off x="1390650" y="3059668"/>
              <a:ext cx="67197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Date</a:t>
              </a:r>
            </a:p>
          </p:txBody>
        </p:sp>
      </p:grpSp>
      <p:grpSp>
        <p:nvGrpSpPr>
          <p:cNvPr id="114" name="Group 113"/>
          <p:cNvGrpSpPr/>
          <p:nvPr/>
        </p:nvGrpSpPr>
        <p:grpSpPr>
          <a:xfrm>
            <a:off x="7131942" y="4646940"/>
            <a:ext cx="1676400" cy="1295400"/>
            <a:chOff x="1066800" y="1893332"/>
            <a:chExt cx="1676400" cy="1295400"/>
          </a:xfrm>
        </p:grpSpPr>
        <p:cxnSp>
          <p:nvCxnSpPr>
            <p:cNvPr id="115" name="Straight Arrow Connector 114"/>
            <p:cNvCxnSpPr/>
            <p:nvPr/>
          </p:nvCxnSpPr>
          <p:spPr>
            <a:xfrm flipV="1">
              <a:off x="1249680" y="1893332"/>
              <a:ext cx="731520" cy="1078468"/>
            </a:xfrm>
            <a:prstGeom prst="straightConnector1">
              <a:avLst/>
            </a:prstGeom>
            <a:noFill/>
            <a:ln w="38100" cap="flat" cmpd="sng" algn="ctr">
              <a:solidFill>
                <a:srgbClr val="00B0F0"/>
              </a:solidFill>
              <a:prstDash val="solid"/>
              <a:headEnd type="none" w="med" len="med"/>
              <a:tailEnd type="triangle" w="med" len="med"/>
            </a:ln>
            <a:effectLst/>
          </p:spPr>
        </p:cxnSp>
        <p:sp>
          <p:nvSpPr>
            <p:cNvPr id="116"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5</a:t>
              </a:r>
            </a:p>
          </p:txBody>
        </p:sp>
        <p:sp>
          <p:nvSpPr>
            <p:cNvPr id="117" name="TextBox 116"/>
            <p:cNvSpPr txBox="1"/>
            <p:nvPr/>
          </p:nvSpPr>
          <p:spPr>
            <a:xfrm>
              <a:off x="1447800" y="2819400"/>
              <a:ext cx="12954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Credit</a:t>
              </a:r>
            </a:p>
          </p:txBody>
        </p:sp>
      </p:grpSp>
      <p:grpSp>
        <p:nvGrpSpPr>
          <p:cNvPr id="118" name="Group 117"/>
          <p:cNvGrpSpPr/>
          <p:nvPr/>
        </p:nvGrpSpPr>
        <p:grpSpPr>
          <a:xfrm>
            <a:off x="4845942" y="4570740"/>
            <a:ext cx="2743200" cy="1359932"/>
            <a:chOff x="228600" y="1828800"/>
            <a:chExt cx="2743200" cy="1359932"/>
          </a:xfrm>
        </p:grpSpPr>
        <p:cxnSp>
          <p:nvCxnSpPr>
            <p:cNvPr id="119" name="Straight Arrow Connector 118"/>
            <p:cNvCxnSpPr/>
            <p:nvPr/>
          </p:nvCxnSpPr>
          <p:spPr>
            <a:xfrm flipH="1" flipV="1">
              <a:off x="228600" y="1828800"/>
              <a:ext cx="1021080" cy="1143000"/>
            </a:xfrm>
            <a:prstGeom prst="straightConnector1">
              <a:avLst/>
            </a:prstGeom>
            <a:noFill/>
            <a:ln w="38100" cap="flat" cmpd="sng" algn="ctr">
              <a:solidFill>
                <a:srgbClr val="00B0F0"/>
              </a:solidFill>
              <a:prstDash val="solid"/>
              <a:headEnd type="none" w="med" len="med"/>
              <a:tailEnd type="triangle" w="med" len="med"/>
            </a:ln>
            <a:effectLst/>
          </p:spPr>
        </p:cxnSp>
        <p:sp>
          <p:nvSpPr>
            <p:cNvPr id="120"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4</a:t>
              </a:r>
            </a:p>
          </p:txBody>
        </p:sp>
        <p:sp>
          <p:nvSpPr>
            <p:cNvPr id="121" name="TextBox 120"/>
            <p:cNvSpPr txBox="1"/>
            <p:nvPr/>
          </p:nvSpPr>
          <p:spPr>
            <a:xfrm>
              <a:off x="1447800" y="2819400"/>
              <a:ext cx="1524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Debit</a:t>
              </a:r>
            </a:p>
          </p:txBody>
        </p:sp>
      </p:grpSp>
      <p:grpSp>
        <p:nvGrpSpPr>
          <p:cNvPr id="122" name="Group 121"/>
          <p:cNvGrpSpPr/>
          <p:nvPr/>
        </p:nvGrpSpPr>
        <p:grpSpPr>
          <a:xfrm>
            <a:off x="1645542" y="4646940"/>
            <a:ext cx="2514600" cy="1283732"/>
            <a:chOff x="685800" y="1600200"/>
            <a:chExt cx="2514600" cy="1283732"/>
          </a:xfrm>
        </p:grpSpPr>
        <p:cxnSp>
          <p:nvCxnSpPr>
            <p:cNvPr id="123" name="Straight Arrow Connector 122"/>
            <p:cNvCxnSpPr/>
            <p:nvPr/>
          </p:nvCxnSpPr>
          <p:spPr>
            <a:xfrm flipH="1" flipV="1">
              <a:off x="685800" y="1600200"/>
              <a:ext cx="228600" cy="1066800"/>
            </a:xfrm>
            <a:prstGeom prst="straightConnector1">
              <a:avLst/>
            </a:prstGeom>
            <a:noFill/>
            <a:ln w="38100" cap="flat" cmpd="sng" algn="ctr">
              <a:solidFill>
                <a:srgbClr val="00B0F0"/>
              </a:solidFill>
              <a:prstDash val="solid"/>
              <a:headEnd type="none" w="med" len="med"/>
              <a:tailEnd type="triangle" w="med" len="med"/>
            </a:ln>
            <a:effectLst/>
          </p:spPr>
        </p:cxnSp>
        <p:sp>
          <p:nvSpPr>
            <p:cNvPr id="124" name="Rectangle 7"/>
            <p:cNvSpPr>
              <a:spLocks noChangeArrowheads="1"/>
            </p:cNvSpPr>
            <p:nvPr/>
          </p:nvSpPr>
          <p:spPr bwMode="auto">
            <a:xfrm>
              <a:off x="729615" y="2514600"/>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2</a:t>
              </a:r>
            </a:p>
          </p:txBody>
        </p:sp>
        <p:sp>
          <p:nvSpPr>
            <p:cNvPr id="125" name="TextBox 124"/>
            <p:cNvSpPr txBox="1"/>
            <p:nvPr/>
          </p:nvSpPr>
          <p:spPr>
            <a:xfrm>
              <a:off x="1066800" y="2514600"/>
              <a:ext cx="2133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Account Title</a:t>
              </a:r>
            </a:p>
          </p:txBody>
        </p:sp>
      </p:grpSp>
      <p:sp>
        <p:nvSpPr>
          <p:cNvPr id="126" name="TextBox 125"/>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LO8</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27"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5</a:t>
            </a:r>
          </a:p>
        </p:txBody>
      </p:sp>
      <p:sp>
        <p:nvSpPr>
          <p:cNvPr id="128" name="Flowchart: Delay 127"/>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29" name="TextBox 128"/>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up)">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down)">
                                      <p:cBhvr>
                                        <p:cTn id="17" dur="10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wipe(up)">
                                      <p:cBhvr>
                                        <p:cTn id="22" dur="500"/>
                                        <p:tgtEl>
                                          <p:spTgt spid="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wipe(up)">
                                      <p:cBhvr>
                                        <p:cTn id="27" dur="1000"/>
                                        <p:tgtEl>
                                          <p:spTgt spid="10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wipe(down)">
                                      <p:cBhvr>
                                        <p:cTn id="36" dur="500"/>
                                        <p:tgtEl>
                                          <p:spTgt spid="1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wipe(down)">
                                      <p:cBhvr>
                                        <p:cTn id="41" dur="500"/>
                                        <p:tgtEl>
                                          <p:spTgt spid="1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06"/>
                                        </p:tgtEl>
                                        <p:attrNameLst>
                                          <p:attrName>style.visibility</p:attrName>
                                        </p:attrNameLst>
                                      </p:cBhvr>
                                      <p:to>
                                        <p:strVal val="visible"/>
                                      </p:to>
                                    </p:set>
                                    <p:animEffect transition="in" filter="wipe(down)">
                                      <p:cBhvr>
                                        <p:cTn id="46" dur="500"/>
                                        <p:tgtEl>
                                          <p:spTgt spid="10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wipe(down)">
                                      <p:cBhvr>
                                        <p:cTn id="51" dur="500"/>
                                        <p:tgtEl>
                                          <p:spTgt spid="1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14"/>
                                        </p:tgtEl>
                                        <p:attrNameLst>
                                          <p:attrName>style.visibility</p:attrName>
                                        </p:attrNameLst>
                                      </p:cBhvr>
                                      <p:to>
                                        <p:strVal val="visible"/>
                                      </p:to>
                                    </p:set>
                                    <p:animEffect transition="in" filter="wipe(down)">
                                      <p:cBhvr>
                                        <p:cTn id="5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4" grpId="0" animBg="1"/>
      <p:bldP spid="1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0809"/>
            <a:ext cx="7886700" cy="672105"/>
          </a:xfrm>
        </p:spPr>
        <p:txBody>
          <a:bodyPr/>
          <a:lstStyle/>
          <a:p>
            <a:r>
              <a:rPr lang="en-US"/>
              <a:t>Buying Supplies for Cash</a:t>
            </a:r>
            <a:endParaRPr lang="en-US" dirty="0"/>
          </a:p>
        </p:txBody>
      </p:sp>
      <p:sp>
        <p:nvSpPr>
          <p:cNvPr id="82" name="Rectangle 81"/>
          <p:cNvSpPr/>
          <p:nvPr/>
        </p:nvSpPr>
        <p:spPr>
          <a:xfrm>
            <a:off x="502542" y="1751340"/>
            <a:ext cx="4492625" cy="923330"/>
          </a:xfrm>
          <a:prstGeom prst="rect">
            <a:avLst/>
          </a:prstGeom>
          <a:gradFill flip="none" rotWithShape="1">
            <a:gsLst>
              <a:gs pos="0">
                <a:sysClr val="window" lastClr="FFFFFF"/>
              </a:gs>
              <a:gs pos="50000">
                <a:srgbClr val="CCECFF"/>
              </a:gs>
              <a:gs pos="100000">
                <a:sysClr val="window" lastClr="FFFFFF"/>
              </a:gs>
            </a:gsLst>
            <a:lin ang="10800000" scaled="1"/>
            <a:tileRect/>
          </a:gradFill>
        </p:spPr>
        <p:txBody>
          <a:bodyPr vert="horz"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Arial" pitchFamily="34" charset="0"/>
                <a:cs typeface="Arial" pitchFamily="34" charset="0"/>
              </a:rPr>
              <a:t>November 6. </a:t>
            </a:r>
            <a:r>
              <a:rPr kumimoji="0" lang="en-US" b="1" i="0" u="none" strike="noStrike" kern="0" cap="none" spc="0" normalizeH="0" baseline="0" noProof="0" dirty="0">
                <a:ln>
                  <a:noFill/>
                </a:ln>
                <a:solidFill>
                  <a:sysClr val="windowText" lastClr="000000"/>
                </a:solidFill>
                <a:effectLst/>
                <a:uLnTx/>
                <a:uFillTx/>
                <a:latin typeface="Arial" pitchFamily="34" charset="0"/>
                <a:cs typeface="Arial" pitchFamily="34" charset="0"/>
              </a:rPr>
              <a:t>Wrote a check to Wells Office Supply for store supplies, $56.20. Check No. 690.</a:t>
            </a:r>
          </a:p>
        </p:txBody>
      </p:sp>
      <p:pic>
        <p:nvPicPr>
          <p:cNvPr id="83" name="Picture 82" descr="C21-SE-MC-009-Page261.jpg"/>
          <p:cNvPicPr>
            <a:picLocks noChangeAspect="1"/>
          </p:cNvPicPr>
          <p:nvPr/>
        </p:nvPicPr>
        <p:blipFill>
          <a:blip r:embed="rId2" cstate="print"/>
          <a:stretch>
            <a:fillRect/>
          </a:stretch>
        </p:blipFill>
        <p:spPr>
          <a:xfrm>
            <a:off x="502542" y="3352800"/>
            <a:ext cx="8229600" cy="1795549"/>
          </a:xfrm>
          <a:prstGeom prst="rect">
            <a:avLst/>
          </a:prstGeom>
        </p:spPr>
      </p:pic>
      <p:grpSp>
        <p:nvGrpSpPr>
          <p:cNvPr id="84" name="Group 83"/>
          <p:cNvGrpSpPr/>
          <p:nvPr/>
        </p:nvGrpSpPr>
        <p:grpSpPr>
          <a:xfrm>
            <a:off x="5379342" y="1447800"/>
            <a:ext cx="2928136" cy="718066"/>
            <a:chOff x="5755849" y="1676400"/>
            <a:chExt cx="2928136" cy="718066"/>
          </a:xfrm>
        </p:grpSpPr>
        <p:grpSp>
          <p:nvGrpSpPr>
            <p:cNvPr id="85" name="Group 53"/>
            <p:cNvGrpSpPr/>
            <p:nvPr/>
          </p:nvGrpSpPr>
          <p:grpSpPr>
            <a:xfrm>
              <a:off x="5755849" y="1676400"/>
              <a:ext cx="2928136" cy="718066"/>
              <a:chOff x="5755849" y="1676400"/>
              <a:chExt cx="2928136" cy="718066"/>
            </a:xfrm>
          </p:grpSpPr>
          <p:sp>
            <p:nvSpPr>
              <p:cNvPr id="87" name="Rectangle 86"/>
              <p:cNvSpPr/>
              <p:nvPr/>
            </p:nvSpPr>
            <p:spPr>
              <a:xfrm>
                <a:off x="5812716" y="1676400"/>
                <a:ext cx="2871269"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Supplies—Office</a:t>
                </a:r>
              </a:p>
            </p:txBody>
          </p:sp>
          <p:cxnSp>
            <p:nvCxnSpPr>
              <p:cNvPr id="88" name="Straight Connector 87"/>
              <p:cNvCxnSpPr/>
              <p:nvPr/>
            </p:nvCxnSpPr>
            <p:spPr>
              <a:xfrm flipH="1">
                <a:off x="5755849" y="2028706"/>
                <a:ext cx="2743200" cy="0"/>
              </a:xfrm>
              <a:prstGeom prst="line">
                <a:avLst/>
              </a:prstGeom>
              <a:noFill/>
              <a:ln w="19050" cap="flat" cmpd="sng" algn="ctr">
                <a:solidFill>
                  <a:sysClr val="windowText" lastClr="000000"/>
                </a:solidFill>
                <a:prstDash val="solid"/>
              </a:ln>
              <a:effectLst/>
            </p:spPr>
          </p:cxnSp>
          <p:cxnSp>
            <p:nvCxnSpPr>
              <p:cNvPr id="89" name="Straight Connector 88"/>
              <p:cNvCxnSpPr/>
              <p:nvPr/>
            </p:nvCxnSpPr>
            <p:spPr>
              <a:xfrm>
                <a:off x="7127449" y="2028706"/>
                <a:ext cx="0" cy="365760"/>
              </a:xfrm>
              <a:prstGeom prst="line">
                <a:avLst/>
              </a:prstGeom>
              <a:noFill/>
              <a:ln w="19050" cap="flat" cmpd="sng" algn="ctr">
                <a:solidFill>
                  <a:sysClr val="windowText" lastClr="000000"/>
                </a:solidFill>
                <a:prstDash val="solid"/>
              </a:ln>
              <a:effectLst/>
            </p:spPr>
          </p:cxnSp>
        </p:grpSp>
        <p:sp>
          <p:nvSpPr>
            <p:cNvPr id="86" name="Rectangle 85"/>
            <p:cNvSpPr/>
            <p:nvPr/>
          </p:nvSpPr>
          <p:spPr>
            <a:xfrm>
              <a:off x="5862989" y="2025134"/>
              <a:ext cx="1264460" cy="33855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56.20</a:t>
              </a:r>
            </a:p>
          </p:txBody>
        </p:sp>
      </p:grpSp>
      <p:grpSp>
        <p:nvGrpSpPr>
          <p:cNvPr id="90" name="Group 89"/>
          <p:cNvGrpSpPr/>
          <p:nvPr/>
        </p:nvGrpSpPr>
        <p:grpSpPr>
          <a:xfrm>
            <a:off x="5376527" y="2286000"/>
            <a:ext cx="2871269" cy="718066"/>
            <a:chOff x="5753034" y="2667000"/>
            <a:chExt cx="2871269" cy="718066"/>
          </a:xfrm>
        </p:grpSpPr>
        <p:grpSp>
          <p:nvGrpSpPr>
            <p:cNvPr id="91" name="Group 55"/>
            <p:cNvGrpSpPr/>
            <p:nvPr/>
          </p:nvGrpSpPr>
          <p:grpSpPr>
            <a:xfrm>
              <a:off x="5753034" y="2667000"/>
              <a:ext cx="2871269" cy="718066"/>
              <a:chOff x="5753034" y="2667000"/>
              <a:chExt cx="2871269" cy="718066"/>
            </a:xfrm>
          </p:grpSpPr>
          <p:sp>
            <p:nvSpPr>
              <p:cNvPr id="93" name="Rectangle 92"/>
              <p:cNvSpPr/>
              <p:nvPr/>
            </p:nvSpPr>
            <p:spPr>
              <a:xfrm>
                <a:off x="5753034" y="2667000"/>
                <a:ext cx="2871269"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Cash</a:t>
                </a:r>
              </a:p>
            </p:txBody>
          </p:sp>
          <p:cxnSp>
            <p:nvCxnSpPr>
              <p:cNvPr id="94" name="Straight Connector 93"/>
              <p:cNvCxnSpPr/>
              <p:nvPr/>
            </p:nvCxnSpPr>
            <p:spPr>
              <a:xfrm flipH="1">
                <a:off x="5755849" y="3019306"/>
                <a:ext cx="2743200" cy="0"/>
              </a:xfrm>
              <a:prstGeom prst="line">
                <a:avLst/>
              </a:prstGeom>
              <a:noFill/>
              <a:ln w="19050" cap="flat" cmpd="sng" algn="ctr">
                <a:solidFill>
                  <a:sysClr val="windowText" lastClr="000000"/>
                </a:solidFill>
                <a:prstDash val="solid"/>
              </a:ln>
              <a:effectLst/>
            </p:spPr>
          </p:cxnSp>
          <p:cxnSp>
            <p:nvCxnSpPr>
              <p:cNvPr id="95" name="Straight Connector 94"/>
              <p:cNvCxnSpPr/>
              <p:nvPr/>
            </p:nvCxnSpPr>
            <p:spPr>
              <a:xfrm>
                <a:off x="7127449" y="3019306"/>
                <a:ext cx="0" cy="365760"/>
              </a:xfrm>
              <a:prstGeom prst="line">
                <a:avLst/>
              </a:prstGeom>
              <a:noFill/>
              <a:ln w="19050" cap="flat" cmpd="sng" algn="ctr">
                <a:solidFill>
                  <a:sysClr val="windowText" lastClr="000000"/>
                </a:solidFill>
                <a:prstDash val="solid"/>
              </a:ln>
              <a:effectLst/>
            </p:spPr>
          </p:cxnSp>
        </p:grpSp>
        <p:sp>
          <p:nvSpPr>
            <p:cNvPr id="92" name="Rectangle 91"/>
            <p:cNvSpPr/>
            <p:nvPr/>
          </p:nvSpPr>
          <p:spPr>
            <a:xfrm>
              <a:off x="7356049" y="3019306"/>
              <a:ext cx="1264460" cy="33855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56.20</a:t>
              </a:r>
            </a:p>
          </p:txBody>
        </p:sp>
      </p:grpSp>
      <p:sp>
        <p:nvSpPr>
          <p:cNvPr id="96" name="Down Arrow 95"/>
          <p:cNvSpPr/>
          <p:nvPr/>
        </p:nvSpPr>
        <p:spPr>
          <a:xfrm>
            <a:off x="6786293" y="2667000"/>
            <a:ext cx="365760" cy="36576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97" name="Up Arrow 96"/>
          <p:cNvSpPr/>
          <p:nvPr/>
        </p:nvSpPr>
        <p:spPr>
          <a:xfrm>
            <a:off x="5429933" y="1828800"/>
            <a:ext cx="365760" cy="365760"/>
          </a:xfrm>
          <a:prstGeom prst="up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grpSp>
        <p:nvGrpSpPr>
          <p:cNvPr id="98" name="Group 97"/>
          <p:cNvGrpSpPr/>
          <p:nvPr/>
        </p:nvGrpSpPr>
        <p:grpSpPr>
          <a:xfrm>
            <a:off x="3550542" y="4572000"/>
            <a:ext cx="2133600" cy="1143000"/>
            <a:chOff x="1066800" y="2045732"/>
            <a:chExt cx="2133600" cy="1143000"/>
          </a:xfrm>
        </p:grpSpPr>
        <p:cxnSp>
          <p:nvCxnSpPr>
            <p:cNvPr id="99" name="Straight Arrow Connector 98"/>
            <p:cNvCxnSpPr/>
            <p:nvPr/>
          </p:nvCxnSpPr>
          <p:spPr>
            <a:xfrm flipH="1" flipV="1">
              <a:off x="1066800" y="2045732"/>
              <a:ext cx="182880" cy="954644"/>
            </a:xfrm>
            <a:prstGeom prst="straightConnector1">
              <a:avLst/>
            </a:prstGeom>
            <a:noFill/>
            <a:ln w="38100" cap="flat" cmpd="sng" algn="ctr">
              <a:solidFill>
                <a:srgbClr val="00B0F0"/>
              </a:solidFill>
              <a:prstDash val="solid"/>
              <a:headEnd type="none" w="med" len="med"/>
              <a:tailEnd type="triangle" w="med" len="med"/>
            </a:ln>
            <a:effectLst/>
          </p:spPr>
        </p:cxnSp>
        <p:sp>
          <p:nvSpPr>
            <p:cNvPr id="100"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3</a:t>
              </a:r>
            </a:p>
          </p:txBody>
        </p:sp>
        <p:sp>
          <p:nvSpPr>
            <p:cNvPr id="101" name="TextBox 100"/>
            <p:cNvSpPr txBox="1"/>
            <p:nvPr/>
          </p:nvSpPr>
          <p:spPr>
            <a:xfrm>
              <a:off x="1447800" y="2819400"/>
              <a:ext cx="1752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Check Number</a:t>
              </a:r>
            </a:p>
          </p:txBody>
        </p:sp>
      </p:grpSp>
      <p:grpSp>
        <p:nvGrpSpPr>
          <p:cNvPr id="102" name="Group 101"/>
          <p:cNvGrpSpPr/>
          <p:nvPr/>
        </p:nvGrpSpPr>
        <p:grpSpPr>
          <a:xfrm>
            <a:off x="426342" y="4572000"/>
            <a:ext cx="995829" cy="1143000"/>
            <a:chOff x="1066800" y="2286000"/>
            <a:chExt cx="995829" cy="1143000"/>
          </a:xfrm>
        </p:grpSpPr>
        <p:cxnSp>
          <p:nvCxnSpPr>
            <p:cNvPr id="103" name="Straight Arrow Connector 102"/>
            <p:cNvCxnSpPr/>
            <p:nvPr/>
          </p:nvCxnSpPr>
          <p:spPr>
            <a:xfrm flipV="1">
              <a:off x="1219200" y="2286000"/>
              <a:ext cx="533400" cy="990600"/>
            </a:xfrm>
            <a:prstGeom prst="straightConnector1">
              <a:avLst/>
            </a:prstGeom>
            <a:noFill/>
            <a:ln w="38100" cap="flat" cmpd="sng" algn="ctr">
              <a:solidFill>
                <a:srgbClr val="00B0F0"/>
              </a:solidFill>
              <a:prstDash val="solid"/>
              <a:headEnd type="none" w="med" len="med"/>
              <a:tailEnd type="triangle" w="med" len="med"/>
            </a:ln>
            <a:effectLst/>
          </p:spPr>
        </p:cxnSp>
        <p:sp>
          <p:nvSpPr>
            <p:cNvPr id="104" name="Rectangle 7"/>
            <p:cNvSpPr>
              <a:spLocks noChangeArrowheads="1"/>
            </p:cNvSpPr>
            <p:nvPr/>
          </p:nvSpPr>
          <p:spPr bwMode="auto">
            <a:xfrm>
              <a:off x="1066800" y="3059668"/>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1</a:t>
              </a:r>
            </a:p>
          </p:txBody>
        </p:sp>
        <p:sp>
          <p:nvSpPr>
            <p:cNvPr id="105" name="TextBox 104"/>
            <p:cNvSpPr txBox="1"/>
            <p:nvPr/>
          </p:nvSpPr>
          <p:spPr>
            <a:xfrm>
              <a:off x="1390650" y="3059668"/>
              <a:ext cx="67197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Date</a:t>
              </a:r>
            </a:p>
          </p:txBody>
        </p:sp>
      </p:grpSp>
      <p:grpSp>
        <p:nvGrpSpPr>
          <p:cNvPr id="106" name="Group 105"/>
          <p:cNvGrpSpPr/>
          <p:nvPr/>
        </p:nvGrpSpPr>
        <p:grpSpPr>
          <a:xfrm>
            <a:off x="7131942" y="4572000"/>
            <a:ext cx="1676400" cy="1143000"/>
            <a:chOff x="1066800" y="2045732"/>
            <a:chExt cx="1676400" cy="1143000"/>
          </a:xfrm>
        </p:grpSpPr>
        <p:cxnSp>
          <p:nvCxnSpPr>
            <p:cNvPr id="107" name="Straight Arrow Connector 106"/>
            <p:cNvCxnSpPr/>
            <p:nvPr/>
          </p:nvCxnSpPr>
          <p:spPr>
            <a:xfrm flipV="1">
              <a:off x="1249680" y="2045732"/>
              <a:ext cx="731520" cy="926068"/>
            </a:xfrm>
            <a:prstGeom prst="straightConnector1">
              <a:avLst/>
            </a:prstGeom>
            <a:noFill/>
            <a:ln w="38100" cap="flat" cmpd="sng" algn="ctr">
              <a:solidFill>
                <a:srgbClr val="00B0F0"/>
              </a:solidFill>
              <a:prstDash val="solid"/>
              <a:headEnd type="none" w="med" len="med"/>
              <a:tailEnd type="triangle" w="med" len="med"/>
            </a:ln>
            <a:effectLst/>
          </p:spPr>
        </p:cxnSp>
        <p:sp>
          <p:nvSpPr>
            <p:cNvPr id="108"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5</a:t>
              </a:r>
            </a:p>
          </p:txBody>
        </p:sp>
        <p:sp>
          <p:nvSpPr>
            <p:cNvPr id="109" name="TextBox 108"/>
            <p:cNvSpPr txBox="1"/>
            <p:nvPr/>
          </p:nvSpPr>
          <p:spPr>
            <a:xfrm>
              <a:off x="1447800" y="2819400"/>
              <a:ext cx="12954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Credit</a:t>
              </a:r>
            </a:p>
          </p:txBody>
        </p:sp>
      </p:grpSp>
      <p:grpSp>
        <p:nvGrpSpPr>
          <p:cNvPr id="110" name="Group 109"/>
          <p:cNvGrpSpPr/>
          <p:nvPr/>
        </p:nvGrpSpPr>
        <p:grpSpPr>
          <a:xfrm>
            <a:off x="4845942" y="4572000"/>
            <a:ext cx="2743200" cy="1131332"/>
            <a:chOff x="228600" y="2057400"/>
            <a:chExt cx="2743200" cy="1131332"/>
          </a:xfrm>
        </p:grpSpPr>
        <p:cxnSp>
          <p:nvCxnSpPr>
            <p:cNvPr id="111" name="Straight Arrow Connector 110"/>
            <p:cNvCxnSpPr/>
            <p:nvPr/>
          </p:nvCxnSpPr>
          <p:spPr>
            <a:xfrm flipH="1" flipV="1">
              <a:off x="228600" y="2057400"/>
              <a:ext cx="1021080" cy="914400"/>
            </a:xfrm>
            <a:prstGeom prst="straightConnector1">
              <a:avLst/>
            </a:prstGeom>
            <a:noFill/>
            <a:ln w="38100" cap="flat" cmpd="sng" algn="ctr">
              <a:solidFill>
                <a:srgbClr val="00B0F0"/>
              </a:solidFill>
              <a:prstDash val="solid"/>
              <a:headEnd type="none" w="med" len="med"/>
              <a:tailEnd type="triangle" w="med" len="med"/>
            </a:ln>
            <a:effectLst/>
          </p:spPr>
        </p:cxnSp>
        <p:sp>
          <p:nvSpPr>
            <p:cNvPr id="112"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4</a:t>
              </a:r>
            </a:p>
          </p:txBody>
        </p:sp>
        <p:sp>
          <p:nvSpPr>
            <p:cNvPr id="113" name="TextBox 112"/>
            <p:cNvSpPr txBox="1"/>
            <p:nvPr/>
          </p:nvSpPr>
          <p:spPr>
            <a:xfrm>
              <a:off x="1447800" y="2819400"/>
              <a:ext cx="1524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Debit</a:t>
              </a:r>
            </a:p>
          </p:txBody>
        </p:sp>
      </p:grpSp>
      <p:grpSp>
        <p:nvGrpSpPr>
          <p:cNvPr id="114" name="Group 113"/>
          <p:cNvGrpSpPr/>
          <p:nvPr/>
        </p:nvGrpSpPr>
        <p:grpSpPr>
          <a:xfrm>
            <a:off x="1689357" y="4619625"/>
            <a:ext cx="2470785" cy="1083707"/>
            <a:chOff x="729615" y="1800225"/>
            <a:chExt cx="2470785" cy="1083707"/>
          </a:xfrm>
        </p:grpSpPr>
        <p:cxnSp>
          <p:nvCxnSpPr>
            <p:cNvPr id="115" name="Straight Arrow Connector 114"/>
            <p:cNvCxnSpPr/>
            <p:nvPr/>
          </p:nvCxnSpPr>
          <p:spPr>
            <a:xfrm flipV="1">
              <a:off x="914400" y="1800225"/>
              <a:ext cx="0" cy="868680"/>
            </a:xfrm>
            <a:prstGeom prst="straightConnector1">
              <a:avLst/>
            </a:prstGeom>
            <a:noFill/>
            <a:ln w="38100" cap="flat" cmpd="sng" algn="ctr">
              <a:solidFill>
                <a:srgbClr val="00B0F0"/>
              </a:solidFill>
              <a:prstDash val="solid"/>
              <a:headEnd type="none" w="med" len="med"/>
              <a:tailEnd type="triangle" w="med" len="med"/>
            </a:ln>
            <a:effectLst/>
          </p:spPr>
        </p:cxnSp>
        <p:sp>
          <p:nvSpPr>
            <p:cNvPr id="116" name="Rectangle 7"/>
            <p:cNvSpPr>
              <a:spLocks noChangeArrowheads="1"/>
            </p:cNvSpPr>
            <p:nvPr/>
          </p:nvSpPr>
          <p:spPr bwMode="auto">
            <a:xfrm>
              <a:off x="729615" y="2514600"/>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2</a:t>
              </a:r>
            </a:p>
          </p:txBody>
        </p:sp>
        <p:sp>
          <p:nvSpPr>
            <p:cNvPr id="117" name="TextBox 116"/>
            <p:cNvSpPr txBox="1"/>
            <p:nvPr/>
          </p:nvSpPr>
          <p:spPr>
            <a:xfrm>
              <a:off x="1066800" y="2514600"/>
              <a:ext cx="2133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Account Title</a:t>
              </a:r>
            </a:p>
          </p:txBody>
        </p:sp>
      </p:grpSp>
      <p:sp>
        <p:nvSpPr>
          <p:cNvPr id="118" name="TextBox 117"/>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LO8</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19"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6</a:t>
            </a:r>
          </a:p>
        </p:txBody>
      </p:sp>
      <p:sp>
        <p:nvSpPr>
          <p:cNvPr id="120" name="Flowchart: Delay 119"/>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21" name="TextBox 120"/>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up)">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down)">
                                      <p:cBhvr>
                                        <p:cTn id="12" dur="1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up)">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wipe(up)">
                                      <p:cBhvr>
                                        <p:cTn id="22" dur="1000"/>
                                        <p:tgtEl>
                                          <p:spTgt spid="9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wipe(down)">
                                      <p:cBhvr>
                                        <p:cTn id="27" dur="5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wipe(down)">
                                      <p:cBhvr>
                                        <p:cTn id="32" dur="500"/>
                                        <p:tgtEl>
                                          <p:spTgt spid="1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down)">
                                      <p:cBhvr>
                                        <p:cTn id="37" dur="500"/>
                                        <p:tgtEl>
                                          <p:spTgt spid="9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wipe(down)">
                                      <p:cBhvr>
                                        <p:cTn id="42" dur="500"/>
                                        <p:tgtEl>
                                          <p:spTgt spid="1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wipe(down)">
                                      <p:cBhvr>
                                        <p:cTn id="4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0809"/>
            <a:ext cx="7886700" cy="672105"/>
          </a:xfrm>
        </p:spPr>
        <p:txBody>
          <a:bodyPr/>
          <a:lstStyle/>
          <a:p>
            <a:r>
              <a:rPr lang="en-US"/>
              <a:t>Cash Payments for Purchases</a:t>
            </a:r>
            <a:endParaRPr lang="en-US" dirty="0"/>
          </a:p>
        </p:txBody>
      </p:sp>
      <p:sp>
        <p:nvSpPr>
          <p:cNvPr id="83" name="Rectangle 82"/>
          <p:cNvSpPr/>
          <p:nvPr/>
        </p:nvSpPr>
        <p:spPr>
          <a:xfrm>
            <a:off x="502542" y="1751340"/>
            <a:ext cx="4343400" cy="923330"/>
          </a:xfrm>
          <a:prstGeom prst="rect">
            <a:avLst/>
          </a:prstGeom>
          <a:gradFill flip="none" rotWithShape="1">
            <a:gsLst>
              <a:gs pos="0">
                <a:sysClr val="window" lastClr="FFFFFF"/>
              </a:gs>
              <a:gs pos="50000">
                <a:srgbClr val="CCECFF"/>
              </a:gs>
              <a:gs pos="100000">
                <a:sysClr val="window" lastClr="FFFFFF"/>
              </a:gs>
            </a:gsLst>
            <a:lin ang="10800000" scaled="1"/>
            <a:tileRect/>
          </a:gradFill>
        </p:spPr>
        <p:txBody>
          <a:bodyPr vert="horz"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Arial" pitchFamily="34" charset="0"/>
                <a:cs typeface="Arial" pitchFamily="34" charset="0"/>
              </a:rPr>
              <a:t>November 9. </a:t>
            </a:r>
            <a:r>
              <a:rPr kumimoji="0" lang="en-US" b="1" i="0" u="none" strike="noStrike" kern="0" cap="none" spc="0" normalizeH="0" baseline="0" noProof="0" dirty="0">
                <a:ln>
                  <a:noFill/>
                </a:ln>
                <a:solidFill>
                  <a:sysClr val="windowText" lastClr="000000"/>
                </a:solidFill>
                <a:effectLst/>
                <a:uLnTx/>
                <a:uFillTx/>
                <a:latin typeface="Arial" pitchFamily="34" charset="0"/>
                <a:cs typeface="Arial" pitchFamily="34" charset="0"/>
              </a:rPr>
              <a:t>Purchased merchandise from Polar Refrigeration for cash, $480.00. Check No. 697.</a:t>
            </a:r>
          </a:p>
        </p:txBody>
      </p:sp>
      <p:pic>
        <p:nvPicPr>
          <p:cNvPr id="84" name="Picture 83" descr="C21-SE-MC-009-Page262.jpg"/>
          <p:cNvPicPr>
            <a:picLocks noChangeAspect="1"/>
          </p:cNvPicPr>
          <p:nvPr/>
        </p:nvPicPr>
        <p:blipFill>
          <a:blip r:embed="rId2" cstate="print"/>
          <a:stretch>
            <a:fillRect/>
          </a:stretch>
        </p:blipFill>
        <p:spPr>
          <a:xfrm>
            <a:off x="493017" y="3352800"/>
            <a:ext cx="8229600" cy="1807519"/>
          </a:xfrm>
          <a:prstGeom prst="rect">
            <a:avLst/>
          </a:prstGeom>
        </p:spPr>
      </p:pic>
      <p:grpSp>
        <p:nvGrpSpPr>
          <p:cNvPr id="85" name="Group 84"/>
          <p:cNvGrpSpPr/>
          <p:nvPr/>
        </p:nvGrpSpPr>
        <p:grpSpPr>
          <a:xfrm>
            <a:off x="5379342" y="1371600"/>
            <a:ext cx="2928136" cy="718066"/>
            <a:chOff x="5755849" y="1676400"/>
            <a:chExt cx="2928136" cy="718066"/>
          </a:xfrm>
        </p:grpSpPr>
        <p:grpSp>
          <p:nvGrpSpPr>
            <p:cNvPr id="86" name="Group 53"/>
            <p:cNvGrpSpPr/>
            <p:nvPr/>
          </p:nvGrpSpPr>
          <p:grpSpPr>
            <a:xfrm>
              <a:off x="5755849" y="1676400"/>
              <a:ext cx="2928136" cy="718066"/>
              <a:chOff x="5755849" y="1676400"/>
              <a:chExt cx="2928136" cy="718066"/>
            </a:xfrm>
          </p:grpSpPr>
          <p:sp>
            <p:nvSpPr>
              <p:cNvPr id="88" name="Rectangle 87"/>
              <p:cNvSpPr/>
              <p:nvPr/>
            </p:nvSpPr>
            <p:spPr>
              <a:xfrm>
                <a:off x="5812716" y="1676400"/>
                <a:ext cx="2871269"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Purchases</a:t>
                </a:r>
              </a:p>
            </p:txBody>
          </p:sp>
          <p:cxnSp>
            <p:nvCxnSpPr>
              <p:cNvPr id="89" name="Straight Connector 88"/>
              <p:cNvCxnSpPr/>
              <p:nvPr/>
            </p:nvCxnSpPr>
            <p:spPr>
              <a:xfrm flipH="1">
                <a:off x="5755849" y="2028706"/>
                <a:ext cx="2743200" cy="0"/>
              </a:xfrm>
              <a:prstGeom prst="line">
                <a:avLst/>
              </a:prstGeom>
              <a:noFill/>
              <a:ln w="19050" cap="flat" cmpd="sng" algn="ctr">
                <a:solidFill>
                  <a:sysClr val="windowText" lastClr="000000"/>
                </a:solidFill>
                <a:prstDash val="solid"/>
              </a:ln>
              <a:effectLst/>
            </p:spPr>
          </p:cxnSp>
          <p:cxnSp>
            <p:nvCxnSpPr>
              <p:cNvPr id="90" name="Straight Connector 89"/>
              <p:cNvCxnSpPr/>
              <p:nvPr/>
            </p:nvCxnSpPr>
            <p:spPr>
              <a:xfrm>
                <a:off x="7127449" y="2028706"/>
                <a:ext cx="0" cy="365760"/>
              </a:xfrm>
              <a:prstGeom prst="line">
                <a:avLst/>
              </a:prstGeom>
              <a:noFill/>
              <a:ln w="19050" cap="flat" cmpd="sng" algn="ctr">
                <a:solidFill>
                  <a:sysClr val="windowText" lastClr="000000"/>
                </a:solidFill>
                <a:prstDash val="solid"/>
              </a:ln>
              <a:effectLst/>
            </p:spPr>
          </p:cxnSp>
        </p:grpSp>
        <p:sp>
          <p:nvSpPr>
            <p:cNvPr id="87" name="Rectangle 86"/>
            <p:cNvSpPr/>
            <p:nvPr/>
          </p:nvSpPr>
          <p:spPr>
            <a:xfrm>
              <a:off x="5862989" y="2025134"/>
              <a:ext cx="1264460" cy="369332"/>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480.00</a:t>
              </a:r>
            </a:p>
          </p:txBody>
        </p:sp>
      </p:grpSp>
      <p:grpSp>
        <p:nvGrpSpPr>
          <p:cNvPr id="91" name="Group 90"/>
          <p:cNvGrpSpPr/>
          <p:nvPr/>
        </p:nvGrpSpPr>
        <p:grpSpPr>
          <a:xfrm>
            <a:off x="5376527" y="2209800"/>
            <a:ext cx="2871269" cy="718066"/>
            <a:chOff x="5753034" y="2667000"/>
            <a:chExt cx="2871269" cy="718066"/>
          </a:xfrm>
        </p:grpSpPr>
        <p:grpSp>
          <p:nvGrpSpPr>
            <p:cNvPr id="92" name="Group 55"/>
            <p:cNvGrpSpPr/>
            <p:nvPr/>
          </p:nvGrpSpPr>
          <p:grpSpPr>
            <a:xfrm>
              <a:off x="5753034" y="2667000"/>
              <a:ext cx="2871269" cy="718066"/>
              <a:chOff x="5753034" y="2667000"/>
              <a:chExt cx="2871269" cy="718066"/>
            </a:xfrm>
          </p:grpSpPr>
          <p:sp>
            <p:nvSpPr>
              <p:cNvPr id="94" name="Rectangle 93"/>
              <p:cNvSpPr/>
              <p:nvPr/>
            </p:nvSpPr>
            <p:spPr>
              <a:xfrm>
                <a:off x="5753034" y="2667000"/>
                <a:ext cx="2871269"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Cash</a:t>
                </a:r>
              </a:p>
            </p:txBody>
          </p:sp>
          <p:cxnSp>
            <p:nvCxnSpPr>
              <p:cNvPr id="95" name="Straight Connector 94"/>
              <p:cNvCxnSpPr/>
              <p:nvPr/>
            </p:nvCxnSpPr>
            <p:spPr>
              <a:xfrm flipH="1">
                <a:off x="5755849" y="3019306"/>
                <a:ext cx="2743200" cy="0"/>
              </a:xfrm>
              <a:prstGeom prst="line">
                <a:avLst/>
              </a:prstGeom>
              <a:noFill/>
              <a:ln w="19050" cap="flat" cmpd="sng" algn="ctr">
                <a:solidFill>
                  <a:sysClr val="windowText" lastClr="000000"/>
                </a:solidFill>
                <a:prstDash val="solid"/>
              </a:ln>
              <a:effectLst/>
            </p:spPr>
          </p:cxnSp>
          <p:cxnSp>
            <p:nvCxnSpPr>
              <p:cNvPr id="96" name="Straight Connector 95"/>
              <p:cNvCxnSpPr/>
              <p:nvPr/>
            </p:nvCxnSpPr>
            <p:spPr>
              <a:xfrm>
                <a:off x="7127449" y="3019306"/>
                <a:ext cx="0" cy="365760"/>
              </a:xfrm>
              <a:prstGeom prst="line">
                <a:avLst/>
              </a:prstGeom>
              <a:noFill/>
              <a:ln w="19050" cap="flat" cmpd="sng" algn="ctr">
                <a:solidFill>
                  <a:sysClr val="windowText" lastClr="000000"/>
                </a:solidFill>
                <a:prstDash val="solid"/>
              </a:ln>
              <a:effectLst/>
            </p:spPr>
          </p:cxnSp>
        </p:grpSp>
        <p:sp>
          <p:nvSpPr>
            <p:cNvPr id="93" name="Rectangle 92"/>
            <p:cNvSpPr/>
            <p:nvPr/>
          </p:nvSpPr>
          <p:spPr>
            <a:xfrm>
              <a:off x="7356049" y="3019306"/>
              <a:ext cx="1264460" cy="365760"/>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480.00</a:t>
              </a:r>
            </a:p>
          </p:txBody>
        </p:sp>
      </p:grpSp>
      <p:sp>
        <p:nvSpPr>
          <p:cNvPr id="97" name="Down Arrow 96"/>
          <p:cNvSpPr/>
          <p:nvPr/>
        </p:nvSpPr>
        <p:spPr>
          <a:xfrm>
            <a:off x="6786293" y="2590800"/>
            <a:ext cx="365760" cy="36576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98" name="Up Arrow 97"/>
          <p:cNvSpPr/>
          <p:nvPr/>
        </p:nvSpPr>
        <p:spPr>
          <a:xfrm>
            <a:off x="5429933" y="1752600"/>
            <a:ext cx="365760" cy="365760"/>
          </a:xfrm>
          <a:prstGeom prst="up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grpSp>
        <p:nvGrpSpPr>
          <p:cNvPr id="99" name="Group 98"/>
          <p:cNvGrpSpPr/>
          <p:nvPr/>
        </p:nvGrpSpPr>
        <p:grpSpPr>
          <a:xfrm>
            <a:off x="3550542" y="4579294"/>
            <a:ext cx="2133600" cy="1143000"/>
            <a:chOff x="1066800" y="2045732"/>
            <a:chExt cx="2133600" cy="1143000"/>
          </a:xfrm>
        </p:grpSpPr>
        <p:cxnSp>
          <p:nvCxnSpPr>
            <p:cNvPr id="100" name="Straight Arrow Connector 99"/>
            <p:cNvCxnSpPr/>
            <p:nvPr/>
          </p:nvCxnSpPr>
          <p:spPr>
            <a:xfrm flipH="1" flipV="1">
              <a:off x="1066800" y="2045732"/>
              <a:ext cx="182880" cy="954644"/>
            </a:xfrm>
            <a:prstGeom prst="straightConnector1">
              <a:avLst/>
            </a:prstGeom>
            <a:noFill/>
            <a:ln w="38100" cap="flat" cmpd="sng" algn="ctr">
              <a:solidFill>
                <a:srgbClr val="00B0F0"/>
              </a:solidFill>
              <a:prstDash val="solid"/>
              <a:headEnd type="none" w="med" len="med"/>
              <a:tailEnd type="triangle" w="med" len="med"/>
            </a:ln>
            <a:effectLst/>
          </p:spPr>
        </p:cxnSp>
        <p:sp>
          <p:nvSpPr>
            <p:cNvPr id="101"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3</a:t>
              </a:r>
            </a:p>
          </p:txBody>
        </p:sp>
        <p:sp>
          <p:nvSpPr>
            <p:cNvPr id="102" name="TextBox 101"/>
            <p:cNvSpPr txBox="1"/>
            <p:nvPr/>
          </p:nvSpPr>
          <p:spPr>
            <a:xfrm>
              <a:off x="1447800" y="2819400"/>
              <a:ext cx="1752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Check Number</a:t>
              </a:r>
            </a:p>
          </p:txBody>
        </p:sp>
      </p:grpSp>
      <p:grpSp>
        <p:nvGrpSpPr>
          <p:cNvPr id="103" name="Group 102"/>
          <p:cNvGrpSpPr/>
          <p:nvPr/>
        </p:nvGrpSpPr>
        <p:grpSpPr>
          <a:xfrm>
            <a:off x="426342" y="4579294"/>
            <a:ext cx="995829" cy="1143000"/>
            <a:chOff x="1066800" y="2286000"/>
            <a:chExt cx="995829" cy="1143000"/>
          </a:xfrm>
        </p:grpSpPr>
        <p:cxnSp>
          <p:nvCxnSpPr>
            <p:cNvPr id="104" name="Straight Arrow Connector 103"/>
            <p:cNvCxnSpPr/>
            <p:nvPr/>
          </p:nvCxnSpPr>
          <p:spPr>
            <a:xfrm flipV="1">
              <a:off x="1219200" y="2286000"/>
              <a:ext cx="533400" cy="990600"/>
            </a:xfrm>
            <a:prstGeom prst="straightConnector1">
              <a:avLst/>
            </a:prstGeom>
            <a:noFill/>
            <a:ln w="38100" cap="flat" cmpd="sng" algn="ctr">
              <a:solidFill>
                <a:srgbClr val="00B0F0"/>
              </a:solidFill>
              <a:prstDash val="solid"/>
              <a:headEnd type="none" w="med" len="med"/>
              <a:tailEnd type="triangle" w="med" len="med"/>
            </a:ln>
            <a:effectLst/>
          </p:spPr>
        </p:cxnSp>
        <p:sp>
          <p:nvSpPr>
            <p:cNvPr id="105" name="Rectangle 7"/>
            <p:cNvSpPr>
              <a:spLocks noChangeArrowheads="1"/>
            </p:cNvSpPr>
            <p:nvPr/>
          </p:nvSpPr>
          <p:spPr bwMode="auto">
            <a:xfrm>
              <a:off x="1066800" y="3059668"/>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1</a:t>
              </a:r>
            </a:p>
          </p:txBody>
        </p:sp>
        <p:sp>
          <p:nvSpPr>
            <p:cNvPr id="106" name="TextBox 105"/>
            <p:cNvSpPr txBox="1"/>
            <p:nvPr/>
          </p:nvSpPr>
          <p:spPr>
            <a:xfrm>
              <a:off x="1390650" y="3059668"/>
              <a:ext cx="67197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Date</a:t>
              </a:r>
            </a:p>
          </p:txBody>
        </p:sp>
      </p:grpSp>
      <p:grpSp>
        <p:nvGrpSpPr>
          <p:cNvPr id="107" name="Group 106"/>
          <p:cNvGrpSpPr/>
          <p:nvPr/>
        </p:nvGrpSpPr>
        <p:grpSpPr>
          <a:xfrm>
            <a:off x="7131942" y="4579294"/>
            <a:ext cx="1676400" cy="1143000"/>
            <a:chOff x="1066800" y="2045732"/>
            <a:chExt cx="1676400" cy="1143000"/>
          </a:xfrm>
        </p:grpSpPr>
        <p:cxnSp>
          <p:nvCxnSpPr>
            <p:cNvPr id="108" name="Straight Arrow Connector 107"/>
            <p:cNvCxnSpPr/>
            <p:nvPr/>
          </p:nvCxnSpPr>
          <p:spPr>
            <a:xfrm flipV="1">
              <a:off x="1249680" y="2045732"/>
              <a:ext cx="731520" cy="926068"/>
            </a:xfrm>
            <a:prstGeom prst="straightConnector1">
              <a:avLst/>
            </a:prstGeom>
            <a:noFill/>
            <a:ln w="38100" cap="flat" cmpd="sng" algn="ctr">
              <a:solidFill>
                <a:srgbClr val="00B0F0"/>
              </a:solidFill>
              <a:prstDash val="solid"/>
              <a:headEnd type="none" w="med" len="med"/>
              <a:tailEnd type="triangle" w="med" len="med"/>
            </a:ln>
            <a:effectLst/>
          </p:spPr>
        </p:cxnSp>
        <p:sp>
          <p:nvSpPr>
            <p:cNvPr id="109"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5</a:t>
              </a:r>
            </a:p>
          </p:txBody>
        </p:sp>
        <p:sp>
          <p:nvSpPr>
            <p:cNvPr id="110" name="TextBox 109"/>
            <p:cNvSpPr txBox="1"/>
            <p:nvPr/>
          </p:nvSpPr>
          <p:spPr>
            <a:xfrm>
              <a:off x="1447800" y="2819400"/>
              <a:ext cx="12954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Credit</a:t>
              </a:r>
            </a:p>
          </p:txBody>
        </p:sp>
      </p:grpSp>
      <p:grpSp>
        <p:nvGrpSpPr>
          <p:cNvPr id="111" name="Group 110"/>
          <p:cNvGrpSpPr/>
          <p:nvPr/>
        </p:nvGrpSpPr>
        <p:grpSpPr>
          <a:xfrm>
            <a:off x="4845942" y="4579294"/>
            <a:ext cx="2743200" cy="1131332"/>
            <a:chOff x="228600" y="2057400"/>
            <a:chExt cx="2743200" cy="1131332"/>
          </a:xfrm>
        </p:grpSpPr>
        <p:cxnSp>
          <p:nvCxnSpPr>
            <p:cNvPr id="112" name="Straight Arrow Connector 111"/>
            <p:cNvCxnSpPr/>
            <p:nvPr/>
          </p:nvCxnSpPr>
          <p:spPr>
            <a:xfrm flipH="1" flipV="1">
              <a:off x="228600" y="2057400"/>
              <a:ext cx="1021080" cy="914400"/>
            </a:xfrm>
            <a:prstGeom prst="straightConnector1">
              <a:avLst/>
            </a:prstGeom>
            <a:noFill/>
            <a:ln w="38100" cap="flat" cmpd="sng" algn="ctr">
              <a:solidFill>
                <a:srgbClr val="00B0F0"/>
              </a:solidFill>
              <a:prstDash val="solid"/>
              <a:headEnd type="none" w="med" len="med"/>
              <a:tailEnd type="triangle" w="med" len="med"/>
            </a:ln>
            <a:effectLst/>
          </p:spPr>
        </p:cxnSp>
        <p:sp>
          <p:nvSpPr>
            <p:cNvPr id="113"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4</a:t>
              </a:r>
            </a:p>
          </p:txBody>
        </p:sp>
        <p:sp>
          <p:nvSpPr>
            <p:cNvPr id="114" name="TextBox 113"/>
            <p:cNvSpPr txBox="1"/>
            <p:nvPr/>
          </p:nvSpPr>
          <p:spPr>
            <a:xfrm>
              <a:off x="1447800" y="2819400"/>
              <a:ext cx="1524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Debit</a:t>
              </a:r>
            </a:p>
          </p:txBody>
        </p:sp>
      </p:grpSp>
      <p:grpSp>
        <p:nvGrpSpPr>
          <p:cNvPr id="115" name="Group 114"/>
          <p:cNvGrpSpPr/>
          <p:nvPr/>
        </p:nvGrpSpPr>
        <p:grpSpPr>
          <a:xfrm>
            <a:off x="1689357" y="4626919"/>
            <a:ext cx="2470785" cy="1083707"/>
            <a:chOff x="729615" y="1800225"/>
            <a:chExt cx="2470785" cy="1083707"/>
          </a:xfrm>
        </p:grpSpPr>
        <p:cxnSp>
          <p:nvCxnSpPr>
            <p:cNvPr id="116" name="Straight Arrow Connector 115"/>
            <p:cNvCxnSpPr/>
            <p:nvPr/>
          </p:nvCxnSpPr>
          <p:spPr>
            <a:xfrm flipV="1">
              <a:off x="914400" y="1800225"/>
              <a:ext cx="0" cy="868680"/>
            </a:xfrm>
            <a:prstGeom prst="straightConnector1">
              <a:avLst/>
            </a:prstGeom>
            <a:noFill/>
            <a:ln w="38100" cap="flat" cmpd="sng" algn="ctr">
              <a:solidFill>
                <a:srgbClr val="00B0F0"/>
              </a:solidFill>
              <a:prstDash val="solid"/>
              <a:headEnd type="none" w="med" len="med"/>
              <a:tailEnd type="triangle" w="med" len="med"/>
            </a:ln>
            <a:effectLst/>
          </p:spPr>
        </p:cxnSp>
        <p:sp>
          <p:nvSpPr>
            <p:cNvPr id="117" name="Rectangle 7"/>
            <p:cNvSpPr>
              <a:spLocks noChangeArrowheads="1"/>
            </p:cNvSpPr>
            <p:nvPr/>
          </p:nvSpPr>
          <p:spPr bwMode="auto">
            <a:xfrm>
              <a:off x="729615" y="2514600"/>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2</a:t>
              </a:r>
            </a:p>
          </p:txBody>
        </p:sp>
        <p:sp>
          <p:nvSpPr>
            <p:cNvPr id="118" name="TextBox 117"/>
            <p:cNvSpPr txBox="1"/>
            <p:nvPr/>
          </p:nvSpPr>
          <p:spPr>
            <a:xfrm>
              <a:off x="1066800" y="2514600"/>
              <a:ext cx="2133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Account Title</a:t>
              </a:r>
            </a:p>
          </p:txBody>
        </p:sp>
      </p:grpSp>
      <p:sp>
        <p:nvSpPr>
          <p:cNvPr id="119" name="TextBox 118"/>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LO8</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20"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7</a:t>
            </a:r>
          </a:p>
        </p:txBody>
      </p:sp>
      <p:sp>
        <p:nvSpPr>
          <p:cNvPr id="121" name="Flowchart: Delay 120"/>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22" name="TextBox 121"/>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wipe(up)">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wipe(down)">
                                      <p:cBhvr>
                                        <p:cTn id="17" dur="10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up)">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wipe(up)">
                                      <p:cBhvr>
                                        <p:cTn id="27" dur="1000"/>
                                        <p:tgtEl>
                                          <p:spTgt spid="9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wipe(down)">
                                      <p:cBhvr>
                                        <p:cTn id="36" dur="500"/>
                                        <p:tgtEl>
                                          <p:spTgt spid="10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wipe(down)">
                                      <p:cBhvr>
                                        <p:cTn id="46" dur="500"/>
                                        <p:tgtEl>
                                          <p:spTgt spid="9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wipe(down)">
                                      <p:cBhvr>
                                        <p:cTn id="51" dur="500"/>
                                        <p:tgtEl>
                                          <p:spTgt spid="1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07"/>
                                        </p:tgtEl>
                                        <p:attrNameLst>
                                          <p:attrName>style.visibility</p:attrName>
                                        </p:attrNameLst>
                                      </p:cBhvr>
                                      <p:to>
                                        <p:strVal val="visible"/>
                                      </p:to>
                                    </p:set>
                                    <p:animEffect transition="in" filter="wipe(down)">
                                      <p:cBhvr>
                                        <p:cTn id="5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97" grpId="0" animBg="1"/>
      <p:bldP spid="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797"/>
            <a:ext cx="7886700" cy="750887"/>
          </a:xfrm>
        </p:spPr>
        <p:txBody>
          <a:bodyPr>
            <a:noAutofit/>
          </a:bodyPr>
          <a:lstStyle/>
          <a:p>
            <a:r>
              <a:rPr lang="en-US"/>
              <a:t>Cash Payments on Account with Purchases Discounts</a:t>
            </a:r>
            <a:endParaRPr lang="en-US" dirty="0"/>
          </a:p>
        </p:txBody>
      </p:sp>
      <p:sp>
        <p:nvSpPr>
          <p:cNvPr id="7" name="Content Placeholder 6"/>
          <p:cNvSpPr>
            <a:spLocks noGrp="1"/>
          </p:cNvSpPr>
          <p:nvPr>
            <p:ph type="body" sz="quarter" idx="15"/>
          </p:nvPr>
        </p:nvSpPr>
        <p:spPr>
          <a:xfrm>
            <a:off x="467000" y="1715923"/>
            <a:ext cx="8033657" cy="3732692"/>
          </a:xfrm>
        </p:spPr>
        <p:txBody>
          <a:bodyPr>
            <a:normAutofit/>
          </a:bodyPr>
          <a:lstStyle/>
          <a:p>
            <a:pPr marL="361950" indent="-361950">
              <a:buClr>
                <a:srgbClr val="FF0000"/>
              </a:buClr>
              <a:buSzPct val="120000"/>
              <a:buFont typeface="Arial" pitchFamily="34" charset="0"/>
              <a:buChar char="•"/>
            </a:pPr>
            <a:r>
              <a:rPr lang="en-US" dirty="0"/>
              <a:t>The period of time during which a customer may take a cash discount is called the </a:t>
            </a:r>
            <a:r>
              <a:rPr lang="en-US" b="1" dirty="0">
                <a:solidFill>
                  <a:srgbClr val="0070C0"/>
                </a:solidFill>
              </a:rPr>
              <a:t>discount period</a:t>
            </a:r>
            <a:r>
              <a:rPr lang="en-US" dirty="0"/>
              <a:t>.</a:t>
            </a:r>
          </a:p>
          <a:p>
            <a:pPr marL="361950" indent="-361950">
              <a:buClr>
                <a:srgbClr val="FF0000"/>
              </a:buClr>
              <a:buSzPct val="120000"/>
              <a:buFont typeface="Arial" pitchFamily="34" charset="0"/>
              <a:buChar char="•"/>
            </a:pPr>
            <a:r>
              <a:rPr lang="en-US" dirty="0"/>
              <a:t>When a company that has purchased merchandise on account takes a cash discount, it is called </a:t>
            </a:r>
            <a:r>
              <a:rPr lang="en-US" dirty="0" smtClean="0"/>
              <a:t>a</a:t>
            </a:r>
            <a:br>
              <a:rPr lang="en-US" dirty="0" smtClean="0"/>
            </a:br>
            <a:r>
              <a:rPr lang="en-US" b="1" dirty="0" smtClean="0">
                <a:solidFill>
                  <a:srgbClr val="0070C0"/>
                </a:solidFill>
              </a:rPr>
              <a:t>purchases </a:t>
            </a:r>
            <a:r>
              <a:rPr lang="en-US" b="1" dirty="0">
                <a:solidFill>
                  <a:srgbClr val="0070C0"/>
                </a:solidFill>
              </a:rPr>
              <a:t>discount</a:t>
            </a:r>
            <a:r>
              <a:rPr lang="en-US" dirty="0"/>
              <a:t>. </a:t>
            </a:r>
          </a:p>
          <a:p>
            <a:pPr marL="361950" indent="-361950">
              <a:buClr>
                <a:srgbClr val="FF0000"/>
              </a:buClr>
              <a:buSzPct val="120000"/>
              <a:buFont typeface="Arial" pitchFamily="34" charset="0"/>
              <a:buChar char="•"/>
            </a:pPr>
            <a:r>
              <a:rPr lang="en-US" dirty="0"/>
              <a:t>An account that reduces a related account on a financial statement is called a </a:t>
            </a:r>
            <a:r>
              <a:rPr lang="en-US" b="1" dirty="0">
                <a:solidFill>
                  <a:srgbClr val="0070C0"/>
                </a:solidFill>
              </a:rPr>
              <a:t>contra account</a:t>
            </a:r>
            <a:r>
              <a:rPr lang="en-US" dirty="0"/>
              <a:t>.</a:t>
            </a:r>
          </a:p>
        </p:txBody>
      </p:sp>
      <p:sp>
        <p:nvSpPr>
          <p:cNvPr id="10" name="TextBox 9"/>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LO8</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1"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8</a:t>
            </a:r>
          </a:p>
        </p:txBody>
      </p:sp>
      <p:sp>
        <p:nvSpPr>
          <p:cNvPr id="12" name="Flowchart: Delay 11"/>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3" name="TextBox 12"/>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797"/>
            <a:ext cx="7886700" cy="750887"/>
          </a:xfrm>
        </p:spPr>
        <p:txBody>
          <a:bodyPr>
            <a:noAutofit/>
          </a:bodyPr>
          <a:lstStyle/>
          <a:p>
            <a:r>
              <a:rPr lang="en-US"/>
              <a:t>Cash Payments on Account with Purchases Discounts</a:t>
            </a:r>
            <a:endParaRPr lang="en-US" dirty="0"/>
          </a:p>
        </p:txBody>
      </p:sp>
      <p:sp>
        <p:nvSpPr>
          <p:cNvPr id="114" name="Rectangle 113"/>
          <p:cNvSpPr/>
          <p:nvPr/>
        </p:nvSpPr>
        <p:spPr>
          <a:xfrm>
            <a:off x="464757" y="1600200"/>
            <a:ext cx="5288658" cy="1200329"/>
          </a:xfrm>
          <a:prstGeom prst="rect">
            <a:avLst/>
          </a:prstGeom>
          <a:gradFill flip="none" rotWithShape="1">
            <a:gsLst>
              <a:gs pos="0">
                <a:sysClr val="window" lastClr="FFFFFF"/>
              </a:gs>
              <a:gs pos="50000">
                <a:srgbClr val="CCECFF"/>
              </a:gs>
              <a:gs pos="100000">
                <a:sysClr val="window" lastClr="FFFFFF"/>
              </a:gs>
            </a:gsLst>
            <a:lin ang="10800000" scaled="1"/>
            <a:tileRect/>
          </a:gradFill>
        </p:spPr>
        <p:txBody>
          <a:bodyPr vert="horz"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Arial" pitchFamily="34" charset="0"/>
                <a:cs typeface="Arial" pitchFamily="34" charset="0"/>
              </a:rPr>
              <a:t>November 14. </a:t>
            </a:r>
            <a:r>
              <a:rPr kumimoji="0" lang="en-US" b="1" i="0" u="none" strike="noStrike" kern="0" cap="none" spc="0" normalizeH="0" baseline="0" noProof="0" dirty="0">
                <a:ln>
                  <a:noFill/>
                </a:ln>
                <a:solidFill>
                  <a:sysClr val="windowText" lastClr="000000"/>
                </a:solidFill>
                <a:effectLst/>
                <a:uLnTx/>
                <a:uFillTx/>
                <a:latin typeface="Arial" pitchFamily="34" charset="0"/>
                <a:cs typeface="Arial" pitchFamily="34" charset="0"/>
              </a:rPr>
              <a:t>Paid cash on account to Galle Electric, $627.20, covering Purchase Invoice No. 489 for $640.00, less 2% discount, $12.80. Check No. 702.</a:t>
            </a:r>
          </a:p>
        </p:txBody>
      </p:sp>
      <p:pic>
        <p:nvPicPr>
          <p:cNvPr id="115" name="Picture 114" descr="C21-SE-MC-009-Page263.jpg"/>
          <p:cNvPicPr>
            <a:picLocks noChangeAspect="1"/>
          </p:cNvPicPr>
          <p:nvPr/>
        </p:nvPicPr>
        <p:blipFill>
          <a:blip r:embed="rId2" cstate="print"/>
          <a:srcRect b="10033"/>
          <a:stretch>
            <a:fillRect/>
          </a:stretch>
        </p:blipFill>
        <p:spPr>
          <a:xfrm>
            <a:off x="312357" y="3799810"/>
            <a:ext cx="8229600" cy="1610011"/>
          </a:xfrm>
          <a:prstGeom prst="rect">
            <a:avLst/>
          </a:prstGeom>
        </p:spPr>
      </p:pic>
      <p:grpSp>
        <p:nvGrpSpPr>
          <p:cNvPr id="116" name="Group 115"/>
          <p:cNvGrpSpPr/>
          <p:nvPr/>
        </p:nvGrpSpPr>
        <p:grpSpPr>
          <a:xfrm>
            <a:off x="2369757" y="4951740"/>
            <a:ext cx="1981200" cy="1182469"/>
            <a:chOff x="1066800" y="2283262"/>
            <a:chExt cx="1981200" cy="1182469"/>
          </a:xfrm>
        </p:grpSpPr>
        <p:cxnSp>
          <p:nvCxnSpPr>
            <p:cNvPr id="117" name="Straight Arrow Connector 116"/>
            <p:cNvCxnSpPr/>
            <p:nvPr/>
          </p:nvCxnSpPr>
          <p:spPr>
            <a:xfrm flipV="1">
              <a:off x="1249680" y="2283262"/>
              <a:ext cx="579120" cy="717114"/>
            </a:xfrm>
            <a:prstGeom prst="straightConnector1">
              <a:avLst/>
            </a:prstGeom>
            <a:noFill/>
            <a:ln w="38100" cap="flat" cmpd="sng" algn="ctr">
              <a:solidFill>
                <a:srgbClr val="00B0F0"/>
              </a:solidFill>
              <a:prstDash val="solid"/>
              <a:headEnd type="none" w="med" len="med"/>
              <a:tailEnd type="triangle" w="med" len="med"/>
            </a:ln>
            <a:effectLst/>
          </p:spPr>
        </p:cxnSp>
        <p:sp>
          <p:nvSpPr>
            <p:cNvPr id="118"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3</a:t>
              </a:r>
            </a:p>
          </p:txBody>
        </p:sp>
        <p:sp>
          <p:nvSpPr>
            <p:cNvPr id="119" name="TextBox 118"/>
            <p:cNvSpPr txBox="1"/>
            <p:nvPr/>
          </p:nvSpPr>
          <p:spPr>
            <a:xfrm>
              <a:off x="1447800" y="2819400"/>
              <a:ext cx="16002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Check </a:t>
              </a:r>
              <a:b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b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Number</a:t>
              </a:r>
            </a:p>
          </p:txBody>
        </p:sp>
      </p:grpSp>
      <p:grpSp>
        <p:nvGrpSpPr>
          <p:cNvPr id="120" name="Group 119"/>
          <p:cNvGrpSpPr/>
          <p:nvPr/>
        </p:nvGrpSpPr>
        <p:grpSpPr>
          <a:xfrm>
            <a:off x="921957" y="3363208"/>
            <a:ext cx="1113095" cy="1512332"/>
            <a:chOff x="949534" y="3059668"/>
            <a:chExt cx="1113095" cy="1512332"/>
          </a:xfrm>
        </p:grpSpPr>
        <p:cxnSp>
          <p:nvCxnSpPr>
            <p:cNvPr id="121" name="Straight Arrow Connector 120"/>
            <p:cNvCxnSpPr/>
            <p:nvPr/>
          </p:nvCxnSpPr>
          <p:spPr>
            <a:xfrm flipH="1">
              <a:off x="949534" y="3276600"/>
              <a:ext cx="269666" cy="1295400"/>
            </a:xfrm>
            <a:prstGeom prst="straightConnector1">
              <a:avLst/>
            </a:prstGeom>
            <a:noFill/>
            <a:ln w="38100" cap="flat" cmpd="sng" algn="ctr">
              <a:solidFill>
                <a:srgbClr val="00B0F0"/>
              </a:solidFill>
              <a:prstDash val="solid"/>
              <a:headEnd type="none" w="med" len="med"/>
              <a:tailEnd type="triangle" w="med" len="med"/>
            </a:ln>
            <a:effectLst/>
          </p:spPr>
        </p:cxnSp>
        <p:sp>
          <p:nvSpPr>
            <p:cNvPr id="122" name="Rectangle 7"/>
            <p:cNvSpPr>
              <a:spLocks noChangeArrowheads="1"/>
            </p:cNvSpPr>
            <p:nvPr/>
          </p:nvSpPr>
          <p:spPr bwMode="auto">
            <a:xfrm>
              <a:off x="1066800" y="3059668"/>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1</a:t>
              </a:r>
            </a:p>
          </p:txBody>
        </p:sp>
        <p:sp>
          <p:nvSpPr>
            <p:cNvPr id="123" name="TextBox 122"/>
            <p:cNvSpPr txBox="1"/>
            <p:nvPr/>
          </p:nvSpPr>
          <p:spPr>
            <a:xfrm>
              <a:off x="1390650" y="3059668"/>
              <a:ext cx="67197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Date</a:t>
              </a:r>
            </a:p>
          </p:txBody>
        </p:sp>
      </p:grpSp>
      <p:grpSp>
        <p:nvGrpSpPr>
          <p:cNvPr id="124" name="Group 123"/>
          <p:cNvGrpSpPr/>
          <p:nvPr/>
        </p:nvGrpSpPr>
        <p:grpSpPr>
          <a:xfrm>
            <a:off x="4804377" y="5027940"/>
            <a:ext cx="2289780" cy="829270"/>
            <a:chOff x="-537180" y="2359462"/>
            <a:chExt cx="2289780" cy="829270"/>
          </a:xfrm>
        </p:grpSpPr>
        <p:cxnSp>
          <p:nvCxnSpPr>
            <p:cNvPr id="125" name="Straight Arrow Connector 124"/>
            <p:cNvCxnSpPr/>
            <p:nvPr/>
          </p:nvCxnSpPr>
          <p:spPr>
            <a:xfrm flipV="1">
              <a:off x="1249680" y="2359462"/>
              <a:ext cx="502920" cy="612338"/>
            </a:xfrm>
            <a:prstGeom prst="straightConnector1">
              <a:avLst/>
            </a:prstGeom>
            <a:noFill/>
            <a:ln w="38100" cap="flat" cmpd="sng" algn="ctr">
              <a:solidFill>
                <a:srgbClr val="00B0F0"/>
              </a:solidFill>
              <a:prstDash val="solid"/>
              <a:headEnd type="none" w="med" len="med"/>
              <a:tailEnd type="triangle" w="med" len="med"/>
            </a:ln>
            <a:effectLst/>
          </p:spPr>
        </p:cxnSp>
        <p:sp>
          <p:nvSpPr>
            <p:cNvPr id="126" name="Rectangle 7"/>
            <p:cNvSpPr>
              <a:spLocks noChangeArrowheads="1"/>
            </p:cNvSpPr>
            <p:nvPr/>
          </p:nvSpPr>
          <p:spPr bwMode="auto">
            <a:xfrm>
              <a:off x="10668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5</a:t>
              </a:r>
            </a:p>
          </p:txBody>
        </p:sp>
        <p:sp>
          <p:nvSpPr>
            <p:cNvPr id="127" name="TextBox 126"/>
            <p:cNvSpPr txBox="1"/>
            <p:nvPr/>
          </p:nvSpPr>
          <p:spPr>
            <a:xfrm>
              <a:off x="-537180" y="2819400"/>
              <a:ext cx="225514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Cash Discount</a:t>
              </a:r>
            </a:p>
          </p:txBody>
        </p:sp>
      </p:grpSp>
      <p:grpSp>
        <p:nvGrpSpPr>
          <p:cNvPr id="128" name="Group 127"/>
          <p:cNvGrpSpPr/>
          <p:nvPr/>
        </p:nvGrpSpPr>
        <p:grpSpPr>
          <a:xfrm>
            <a:off x="2438400" y="3354278"/>
            <a:ext cx="3512757" cy="1597462"/>
            <a:chOff x="906843" y="2819400"/>
            <a:chExt cx="3512757" cy="1597462"/>
          </a:xfrm>
        </p:grpSpPr>
        <p:cxnSp>
          <p:nvCxnSpPr>
            <p:cNvPr id="129" name="Straight Arrow Connector 128"/>
            <p:cNvCxnSpPr/>
            <p:nvPr/>
          </p:nvCxnSpPr>
          <p:spPr>
            <a:xfrm>
              <a:off x="3810000" y="3045262"/>
              <a:ext cx="609600" cy="1371600"/>
            </a:xfrm>
            <a:prstGeom prst="straightConnector1">
              <a:avLst/>
            </a:prstGeom>
            <a:noFill/>
            <a:ln w="38100" cap="flat" cmpd="sng" algn="ctr">
              <a:solidFill>
                <a:srgbClr val="00B0F0"/>
              </a:solidFill>
              <a:prstDash val="solid"/>
              <a:headEnd type="none" w="med" len="med"/>
              <a:tailEnd type="triangle" w="med" len="med"/>
            </a:ln>
            <a:effectLst/>
          </p:spPr>
        </p:cxnSp>
        <p:sp>
          <p:nvSpPr>
            <p:cNvPr id="130" name="Rectangle 7"/>
            <p:cNvSpPr>
              <a:spLocks noChangeArrowheads="1"/>
            </p:cNvSpPr>
            <p:nvPr/>
          </p:nvSpPr>
          <p:spPr bwMode="auto">
            <a:xfrm>
              <a:off x="365760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4</a:t>
              </a:r>
            </a:p>
          </p:txBody>
        </p:sp>
        <p:sp>
          <p:nvSpPr>
            <p:cNvPr id="131" name="TextBox 130"/>
            <p:cNvSpPr txBox="1"/>
            <p:nvPr/>
          </p:nvSpPr>
          <p:spPr>
            <a:xfrm>
              <a:off x="906843" y="2819400"/>
              <a:ext cx="3124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Purchase Invoice Amount</a:t>
              </a:r>
            </a:p>
          </p:txBody>
        </p:sp>
      </p:grpSp>
      <p:grpSp>
        <p:nvGrpSpPr>
          <p:cNvPr id="132" name="Group 131"/>
          <p:cNvGrpSpPr/>
          <p:nvPr/>
        </p:nvGrpSpPr>
        <p:grpSpPr>
          <a:xfrm>
            <a:off x="356172" y="5027940"/>
            <a:ext cx="2470785" cy="1106269"/>
            <a:chOff x="729615" y="2054662"/>
            <a:chExt cx="2470785" cy="1106269"/>
          </a:xfrm>
        </p:grpSpPr>
        <p:cxnSp>
          <p:nvCxnSpPr>
            <p:cNvPr id="133" name="Straight Arrow Connector 132"/>
            <p:cNvCxnSpPr/>
            <p:nvPr/>
          </p:nvCxnSpPr>
          <p:spPr>
            <a:xfrm flipV="1">
              <a:off x="914400" y="2054662"/>
              <a:ext cx="1066800" cy="614244"/>
            </a:xfrm>
            <a:prstGeom prst="straightConnector1">
              <a:avLst/>
            </a:prstGeom>
            <a:noFill/>
            <a:ln w="38100" cap="flat" cmpd="sng" algn="ctr">
              <a:solidFill>
                <a:srgbClr val="00B0F0"/>
              </a:solidFill>
              <a:prstDash val="solid"/>
              <a:headEnd type="none" w="med" len="med"/>
              <a:tailEnd type="triangle" w="med" len="med"/>
            </a:ln>
            <a:effectLst/>
          </p:spPr>
        </p:cxnSp>
        <p:sp>
          <p:nvSpPr>
            <p:cNvPr id="134" name="Rectangle 7"/>
            <p:cNvSpPr>
              <a:spLocks noChangeArrowheads="1"/>
            </p:cNvSpPr>
            <p:nvPr/>
          </p:nvSpPr>
          <p:spPr bwMode="auto">
            <a:xfrm>
              <a:off x="729615" y="2514600"/>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2</a:t>
              </a:r>
            </a:p>
          </p:txBody>
        </p:sp>
        <p:sp>
          <p:nvSpPr>
            <p:cNvPr id="135" name="TextBox 134"/>
            <p:cNvSpPr txBox="1"/>
            <p:nvPr/>
          </p:nvSpPr>
          <p:spPr>
            <a:xfrm>
              <a:off x="1066800" y="2514600"/>
              <a:ext cx="21336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Vendor </a:t>
              </a:r>
              <a:b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b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Name</a:t>
              </a:r>
            </a:p>
          </p:txBody>
        </p:sp>
      </p:grpSp>
      <p:grpSp>
        <p:nvGrpSpPr>
          <p:cNvPr id="136" name="Group 135"/>
          <p:cNvGrpSpPr/>
          <p:nvPr/>
        </p:nvGrpSpPr>
        <p:grpSpPr>
          <a:xfrm>
            <a:off x="5766221" y="1475234"/>
            <a:ext cx="2928136" cy="718066"/>
            <a:chOff x="5755849" y="1676400"/>
            <a:chExt cx="2928136" cy="718066"/>
          </a:xfrm>
        </p:grpSpPr>
        <p:grpSp>
          <p:nvGrpSpPr>
            <p:cNvPr id="137" name="Group 53"/>
            <p:cNvGrpSpPr/>
            <p:nvPr/>
          </p:nvGrpSpPr>
          <p:grpSpPr>
            <a:xfrm>
              <a:off x="5755849" y="1676400"/>
              <a:ext cx="2928136" cy="718066"/>
              <a:chOff x="5755849" y="1676400"/>
              <a:chExt cx="2928136" cy="718066"/>
            </a:xfrm>
          </p:grpSpPr>
          <p:sp>
            <p:nvSpPr>
              <p:cNvPr id="139" name="Rectangle 138"/>
              <p:cNvSpPr/>
              <p:nvPr/>
            </p:nvSpPr>
            <p:spPr>
              <a:xfrm>
                <a:off x="5812716" y="1676400"/>
                <a:ext cx="2871269"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Accounts Payable</a:t>
                </a:r>
              </a:p>
            </p:txBody>
          </p:sp>
          <p:cxnSp>
            <p:nvCxnSpPr>
              <p:cNvPr id="140" name="Straight Connector 139"/>
              <p:cNvCxnSpPr/>
              <p:nvPr/>
            </p:nvCxnSpPr>
            <p:spPr>
              <a:xfrm flipH="1">
                <a:off x="5755849" y="2028706"/>
                <a:ext cx="2468880" cy="0"/>
              </a:xfrm>
              <a:prstGeom prst="line">
                <a:avLst/>
              </a:prstGeom>
              <a:noFill/>
              <a:ln w="19050" cap="flat" cmpd="sng" algn="ctr">
                <a:solidFill>
                  <a:sysClr val="windowText" lastClr="000000"/>
                </a:solidFill>
                <a:prstDash val="solid"/>
              </a:ln>
              <a:effectLst/>
            </p:spPr>
          </p:cxnSp>
          <p:cxnSp>
            <p:nvCxnSpPr>
              <p:cNvPr id="141" name="Straight Connector 140"/>
              <p:cNvCxnSpPr/>
              <p:nvPr/>
            </p:nvCxnSpPr>
            <p:spPr>
              <a:xfrm>
                <a:off x="7127449" y="2028706"/>
                <a:ext cx="0" cy="365760"/>
              </a:xfrm>
              <a:prstGeom prst="line">
                <a:avLst/>
              </a:prstGeom>
              <a:noFill/>
              <a:ln w="19050" cap="flat" cmpd="sng" algn="ctr">
                <a:solidFill>
                  <a:sysClr val="windowText" lastClr="000000"/>
                </a:solidFill>
                <a:prstDash val="solid"/>
              </a:ln>
              <a:effectLst/>
            </p:spPr>
          </p:cxnSp>
        </p:grpSp>
        <p:sp>
          <p:nvSpPr>
            <p:cNvPr id="138" name="Rectangle 137"/>
            <p:cNvSpPr/>
            <p:nvPr/>
          </p:nvSpPr>
          <p:spPr>
            <a:xfrm>
              <a:off x="5862989" y="2025134"/>
              <a:ext cx="1264460" cy="33855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640.00</a:t>
              </a:r>
            </a:p>
          </p:txBody>
        </p:sp>
      </p:grpSp>
      <p:grpSp>
        <p:nvGrpSpPr>
          <p:cNvPr id="142" name="Group 141"/>
          <p:cNvGrpSpPr/>
          <p:nvPr/>
        </p:nvGrpSpPr>
        <p:grpSpPr>
          <a:xfrm>
            <a:off x="5763406" y="2208540"/>
            <a:ext cx="2871269" cy="718066"/>
            <a:chOff x="5753034" y="2667000"/>
            <a:chExt cx="2871269" cy="718066"/>
          </a:xfrm>
        </p:grpSpPr>
        <p:grpSp>
          <p:nvGrpSpPr>
            <p:cNvPr id="143" name="Group 55"/>
            <p:cNvGrpSpPr/>
            <p:nvPr/>
          </p:nvGrpSpPr>
          <p:grpSpPr>
            <a:xfrm>
              <a:off x="5753034" y="2667000"/>
              <a:ext cx="2871269" cy="718066"/>
              <a:chOff x="5753034" y="2667000"/>
              <a:chExt cx="2871269" cy="718066"/>
            </a:xfrm>
          </p:grpSpPr>
          <p:sp>
            <p:nvSpPr>
              <p:cNvPr id="145" name="Rectangle 144"/>
              <p:cNvSpPr/>
              <p:nvPr/>
            </p:nvSpPr>
            <p:spPr>
              <a:xfrm>
                <a:off x="5753034" y="2667000"/>
                <a:ext cx="2871269"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Purchases Discount</a:t>
                </a:r>
              </a:p>
            </p:txBody>
          </p:sp>
          <p:cxnSp>
            <p:nvCxnSpPr>
              <p:cNvPr id="146" name="Straight Connector 145"/>
              <p:cNvCxnSpPr/>
              <p:nvPr/>
            </p:nvCxnSpPr>
            <p:spPr>
              <a:xfrm flipH="1">
                <a:off x="5755849" y="3019306"/>
                <a:ext cx="2743200" cy="0"/>
              </a:xfrm>
              <a:prstGeom prst="line">
                <a:avLst/>
              </a:prstGeom>
              <a:noFill/>
              <a:ln w="19050" cap="flat" cmpd="sng" algn="ctr">
                <a:solidFill>
                  <a:sysClr val="windowText" lastClr="000000"/>
                </a:solidFill>
                <a:prstDash val="solid"/>
              </a:ln>
              <a:effectLst/>
            </p:spPr>
          </p:cxnSp>
          <p:cxnSp>
            <p:nvCxnSpPr>
              <p:cNvPr id="147" name="Straight Connector 146"/>
              <p:cNvCxnSpPr/>
              <p:nvPr/>
            </p:nvCxnSpPr>
            <p:spPr>
              <a:xfrm>
                <a:off x="7127449" y="3019306"/>
                <a:ext cx="0" cy="365760"/>
              </a:xfrm>
              <a:prstGeom prst="line">
                <a:avLst/>
              </a:prstGeom>
              <a:noFill/>
              <a:ln w="19050" cap="flat" cmpd="sng" algn="ctr">
                <a:solidFill>
                  <a:sysClr val="windowText" lastClr="000000"/>
                </a:solidFill>
                <a:prstDash val="solid"/>
              </a:ln>
              <a:effectLst/>
            </p:spPr>
          </p:cxnSp>
        </p:grpSp>
        <p:sp>
          <p:nvSpPr>
            <p:cNvPr id="144" name="Rectangle 143"/>
            <p:cNvSpPr/>
            <p:nvPr/>
          </p:nvSpPr>
          <p:spPr>
            <a:xfrm>
              <a:off x="7356049" y="3019306"/>
              <a:ext cx="1264460" cy="33855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12.80</a:t>
              </a:r>
            </a:p>
          </p:txBody>
        </p:sp>
      </p:grpSp>
      <p:sp>
        <p:nvSpPr>
          <p:cNvPr id="148" name="Down Arrow 147"/>
          <p:cNvSpPr/>
          <p:nvPr/>
        </p:nvSpPr>
        <p:spPr>
          <a:xfrm flipV="1">
            <a:off x="7173172" y="2589540"/>
            <a:ext cx="274320" cy="18288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149" name="Up Arrow 148"/>
          <p:cNvSpPr/>
          <p:nvPr/>
        </p:nvSpPr>
        <p:spPr>
          <a:xfrm flipV="1">
            <a:off x="5816812" y="1856234"/>
            <a:ext cx="274320" cy="182880"/>
          </a:xfrm>
          <a:prstGeom prst="up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grpSp>
        <p:nvGrpSpPr>
          <p:cNvPr id="150" name="Group 149"/>
          <p:cNvGrpSpPr/>
          <p:nvPr/>
        </p:nvGrpSpPr>
        <p:grpSpPr>
          <a:xfrm>
            <a:off x="5861103" y="5027940"/>
            <a:ext cx="3061854" cy="1485791"/>
            <a:chOff x="-90054" y="1902262"/>
            <a:chExt cx="3061854" cy="1485791"/>
          </a:xfrm>
        </p:grpSpPr>
        <p:cxnSp>
          <p:nvCxnSpPr>
            <p:cNvPr id="151" name="Straight Arrow Connector 150"/>
            <p:cNvCxnSpPr/>
            <p:nvPr/>
          </p:nvCxnSpPr>
          <p:spPr>
            <a:xfrm flipH="1" flipV="1">
              <a:off x="2133600" y="1902262"/>
              <a:ext cx="609600" cy="1066800"/>
            </a:xfrm>
            <a:prstGeom prst="straightConnector1">
              <a:avLst/>
            </a:prstGeom>
            <a:noFill/>
            <a:ln w="38100" cap="flat" cmpd="sng" algn="ctr">
              <a:solidFill>
                <a:srgbClr val="00B0F0"/>
              </a:solidFill>
              <a:prstDash val="solid"/>
              <a:headEnd type="none" w="med" len="med"/>
              <a:tailEnd type="triangle" w="med" len="med"/>
            </a:ln>
            <a:effectLst/>
          </p:spPr>
        </p:cxnSp>
        <p:sp>
          <p:nvSpPr>
            <p:cNvPr id="152" name="Rectangle 7"/>
            <p:cNvSpPr>
              <a:spLocks noChangeArrowheads="1"/>
            </p:cNvSpPr>
            <p:nvPr/>
          </p:nvSpPr>
          <p:spPr bwMode="auto">
            <a:xfrm>
              <a:off x="2606040" y="2821186"/>
              <a:ext cx="365760" cy="365760"/>
            </a:xfrm>
            <a:prstGeom prst="ellipse">
              <a:avLst/>
            </a:prstGeom>
            <a:gradFill rotWithShape="1">
              <a:gsLst>
                <a:gs pos="0">
                  <a:srgbClr val="FF0000"/>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Arial" pitchFamily="34" charset="0"/>
                  <a:cs typeface="Arial" pitchFamily="34" charset="0"/>
                </a:rPr>
                <a:t>6</a:t>
              </a:r>
            </a:p>
          </p:txBody>
        </p:sp>
        <p:sp>
          <p:nvSpPr>
            <p:cNvPr id="153" name="TextBox 152"/>
            <p:cNvSpPr txBox="1"/>
            <p:nvPr/>
          </p:nvSpPr>
          <p:spPr>
            <a:xfrm>
              <a:off x="-90054" y="2741722"/>
              <a:ext cx="292645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Purchase Invoice Amount </a:t>
              </a:r>
              <a:b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br>
              <a:r>
                <a:rPr kumimoji="0" lang="en-US" sz="1800" b="0" i="0" u="none" strike="noStrike" kern="0" cap="none" spc="0" normalizeH="0" baseline="0" noProof="0" dirty="0">
                  <a:ln>
                    <a:noFill/>
                  </a:ln>
                  <a:solidFill>
                    <a:srgbClr val="0070C0"/>
                  </a:solidFill>
                  <a:effectLst/>
                  <a:uLnTx/>
                  <a:uFillTx/>
                  <a:latin typeface="Arial" pitchFamily="34" charset="0"/>
                  <a:cs typeface="Arial" pitchFamily="34" charset="0"/>
                </a:rPr>
                <a:t>Less the Cash Discount</a:t>
              </a:r>
            </a:p>
          </p:txBody>
        </p:sp>
      </p:grpSp>
      <p:grpSp>
        <p:nvGrpSpPr>
          <p:cNvPr id="154" name="Group 153"/>
          <p:cNvGrpSpPr/>
          <p:nvPr/>
        </p:nvGrpSpPr>
        <p:grpSpPr>
          <a:xfrm>
            <a:off x="5766221" y="2895600"/>
            <a:ext cx="2871269" cy="718066"/>
            <a:chOff x="5753034" y="2667000"/>
            <a:chExt cx="2871269" cy="718066"/>
          </a:xfrm>
        </p:grpSpPr>
        <p:grpSp>
          <p:nvGrpSpPr>
            <p:cNvPr id="155" name="Group 55"/>
            <p:cNvGrpSpPr/>
            <p:nvPr/>
          </p:nvGrpSpPr>
          <p:grpSpPr>
            <a:xfrm>
              <a:off x="5753034" y="2667000"/>
              <a:ext cx="2871269" cy="718066"/>
              <a:chOff x="5753034" y="2667000"/>
              <a:chExt cx="2871269" cy="718066"/>
            </a:xfrm>
          </p:grpSpPr>
          <p:sp>
            <p:nvSpPr>
              <p:cNvPr id="157" name="Rectangle 156"/>
              <p:cNvSpPr/>
              <p:nvPr/>
            </p:nvSpPr>
            <p:spPr>
              <a:xfrm>
                <a:off x="5753034" y="2667000"/>
                <a:ext cx="2871269"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Cash</a:t>
                </a:r>
              </a:p>
            </p:txBody>
          </p:sp>
          <p:cxnSp>
            <p:nvCxnSpPr>
              <p:cNvPr id="158" name="Straight Connector 157"/>
              <p:cNvCxnSpPr/>
              <p:nvPr/>
            </p:nvCxnSpPr>
            <p:spPr>
              <a:xfrm flipH="1">
                <a:off x="5755849" y="3019306"/>
                <a:ext cx="2743200" cy="0"/>
              </a:xfrm>
              <a:prstGeom prst="line">
                <a:avLst/>
              </a:prstGeom>
              <a:noFill/>
              <a:ln w="19050" cap="flat" cmpd="sng" algn="ctr">
                <a:solidFill>
                  <a:sysClr val="windowText" lastClr="000000"/>
                </a:solidFill>
                <a:prstDash val="solid"/>
              </a:ln>
              <a:effectLst/>
            </p:spPr>
          </p:cxnSp>
          <p:cxnSp>
            <p:nvCxnSpPr>
              <p:cNvPr id="159" name="Straight Connector 158"/>
              <p:cNvCxnSpPr/>
              <p:nvPr/>
            </p:nvCxnSpPr>
            <p:spPr>
              <a:xfrm>
                <a:off x="7127449" y="3019306"/>
                <a:ext cx="0" cy="365760"/>
              </a:xfrm>
              <a:prstGeom prst="line">
                <a:avLst/>
              </a:prstGeom>
              <a:noFill/>
              <a:ln w="19050" cap="flat" cmpd="sng" algn="ctr">
                <a:solidFill>
                  <a:sysClr val="windowText" lastClr="000000"/>
                </a:solidFill>
                <a:prstDash val="solid"/>
              </a:ln>
              <a:effectLst/>
            </p:spPr>
          </p:cxnSp>
        </p:grpSp>
        <p:sp>
          <p:nvSpPr>
            <p:cNvPr id="156" name="Rectangle 155"/>
            <p:cNvSpPr/>
            <p:nvPr/>
          </p:nvSpPr>
          <p:spPr>
            <a:xfrm>
              <a:off x="7356049" y="3019306"/>
              <a:ext cx="1264460" cy="33855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627.20</a:t>
              </a:r>
            </a:p>
          </p:txBody>
        </p:sp>
      </p:grpSp>
      <p:sp>
        <p:nvSpPr>
          <p:cNvPr id="160" name="Down Arrow 159"/>
          <p:cNvSpPr/>
          <p:nvPr/>
        </p:nvSpPr>
        <p:spPr>
          <a:xfrm>
            <a:off x="7175987" y="3276600"/>
            <a:ext cx="274320" cy="18288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cs typeface="Arial" pitchFamily="34" charset="0"/>
            </a:endParaRPr>
          </a:p>
        </p:txBody>
      </p:sp>
      <p:sp>
        <p:nvSpPr>
          <p:cNvPr id="161" name="TextBox 160"/>
          <p:cNvSpPr txBox="1"/>
          <p:nvPr/>
        </p:nvSpPr>
        <p:spPr>
          <a:xfrm>
            <a:off x="8229600" y="1115568"/>
            <a:ext cx="670267" cy="408623"/>
          </a:xfrm>
          <a:prstGeom prst="roundRect">
            <a:avLst/>
          </a:prstGeom>
          <a:solidFill>
            <a:srgbClr val="92D050"/>
          </a:solidFill>
          <a:ln>
            <a:noFill/>
          </a:ln>
          <a:effectLst>
            <a:outerShdw blurRad="57150" dist="19050" dir="5400000" algn="ctr" rotWithShape="0">
              <a:srgbClr val="000000">
                <a:alpha val="63000"/>
              </a:srgb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pitchFamily="34" charset="0"/>
                <a:cs typeface="Arial" pitchFamily="34" charset="0"/>
              </a:rPr>
              <a:t>LO8</a:t>
            </a: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62" name="Slide Number Placeholder 10"/>
          <p:cNvSpPr txBox="1">
            <a:spLocks/>
          </p:cNvSpPr>
          <p:nvPr/>
        </p:nvSpPr>
        <p:spPr>
          <a:xfrm>
            <a:off x="7086600" y="6400800"/>
            <a:ext cx="1828800" cy="2743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198"/>
                </a:solidFill>
                <a:effectLst/>
                <a:uLnTx/>
                <a:uFillTx/>
                <a:latin typeface="Arial" pitchFamily="34" charset="0"/>
                <a:ea typeface="Arial" charset="0"/>
                <a:cs typeface="Arial" pitchFamily="34" charset="0"/>
              </a:rPr>
              <a:t>SLIDE 9</a:t>
            </a:r>
          </a:p>
        </p:txBody>
      </p:sp>
      <p:sp>
        <p:nvSpPr>
          <p:cNvPr id="163" name="Flowchart: Delay 162"/>
          <p:cNvSpPr/>
          <p:nvPr/>
        </p:nvSpPr>
        <p:spPr>
          <a:xfrm rot="5400000">
            <a:off x="8284200" y="-402600"/>
            <a:ext cx="381000" cy="1188720"/>
          </a:xfrm>
          <a:prstGeom prst="flowChartDelay">
            <a:avLst/>
          </a:prstGeom>
          <a:solidFill>
            <a:srgbClr val="0098D4"/>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64" name="TextBox 163"/>
          <p:cNvSpPr txBox="1"/>
          <p:nvPr/>
        </p:nvSpPr>
        <p:spPr>
          <a:xfrm>
            <a:off x="8001000" y="1260"/>
            <a:ext cx="942887"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pitchFamily="34" charset="0"/>
                <a:cs typeface="Arial" pitchFamily="34" charset="0"/>
              </a:rPr>
              <a:t>Lesson 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wipe(up)">
                                      <p:cBhvr>
                                        <p:cTn id="12" dur="5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wipe(up)">
                                      <p:cBhvr>
                                        <p:cTn id="17" dur="10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wipe(up)">
                                      <p:cBhvr>
                                        <p:cTn id="22" dur="500"/>
                                        <p:tgtEl>
                                          <p:spTgt spid="1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wipe(down)">
                                      <p:cBhvr>
                                        <p:cTn id="27" dur="1000"/>
                                        <p:tgtEl>
                                          <p:spTgt spid="1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4"/>
                                        </p:tgtEl>
                                        <p:attrNameLst>
                                          <p:attrName>style.visibility</p:attrName>
                                        </p:attrNameLst>
                                      </p:cBhvr>
                                      <p:to>
                                        <p:strVal val="visible"/>
                                      </p:to>
                                    </p:set>
                                    <p:animEffect transition="in" filter="wipe(up)">
                                      <p:cBhvr>
                                        <p:cTn id="32" dur="500"/>
                                        <p:tgtEl>
                                          <p:spTgt spid="1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wipe(up)">
                                      <p:cBhvr>
                                        <p:cTn id="37" dur="1000"/>
                                        <p:tgtEl>
                                          <p:spTgt spid="16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wipe(up)">
                                      <p:cBhvr>
                                        <p:cTn id="46" dur="500"/>
                                        <p:tgtEl>
                                          <p:spTgt spid="1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32"/>
                                        </p:tgtEl>
                                        <p:attrNameLst>
                                          <p:attrName>style.visibility</p:attrName>
                                        </p:attrNameLst>
                                      </p:cBhvr>
                                      <p:to>
                                        <p:strVal val="visible"/>
                                      </p:to>
                                    </p:set>
                                    <p:animEffect transition="in" filter="wipe(down)">
                                      <p:cBhvr>
                                        <p:cTn id="51" dur="500"/>
                                        <p:tgtEl>
                                          <p:spTgt spid="1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16"/>
                                        </p:tgtEl>
                                        <p:attrNameLst>
                                          <p:attrName>style.visibility</p:attrName>
                                        </p:attrNameLst>
                                      </p:cBhvr>
                                      <p:to>
                                        <p:strVal val="visible"/>
                                      </p:to>
                                    </p:set>
                                    <p:animEffect transition="in" filter="wipe(down)">
                                      <p:cBhvr>
                                        <p:cTn id="56" dur="500"/>
                                        <p:tgtEl>
                                          <p:spTgt spid="1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28"/>
                                        </p:tgtEl>
                                        <p:attrNameLst>
                                          <p:attrName>style.visibility</p:attrName>
                                        </p:attrNameLst>
                                      </p:cBhvr>
                                      <p:to>
                                        <p:strVal val="visible"/>
                                      </p:to>
                                    </p:set>
                                    <p:animEffect transition="in" filter="wipe(up)">
                                      <p:cBhvr>
                                        <p:cTn id="61" dur="500"/>
                                        <p:tgtEl>
                                          <p:spTgt spid="1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24"/>
                                        </p:tgtEl>
                                        <p:attrNameLst>
                                          <p:attrName>style.visibility</p:attrName>
                                        </p:attrNameLst>
                                      </p:cBhvr>
                                      <p:to>
                                        <p:strVal val="visible"/>
                                      </p:to>
                                    </p:set>
                                    <p:animEffect transition="in" filter="wipe(down)">
                                      <p:cBhvr>
                                        <p:cTn id="66" dur="500"/>
                                        <p:tgtEl>
                                          <p:spTgt spid="1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50"/>
                                        </p:tgtEl>
                                        <p:attrNameLst>
                                          <p:attrName>style.visibility</p:attrName>
                                        </p:attrNameLst>
                                      </p:cBhvr>
                                      <p:to>
                                        <p:strVal val="visible"/>
                                      </p:to>
                                    </p:set>
                                    <p:animEffect transition="in" filter="wipe(down)">
                                      <p:cBhvr>
                                        <p:cTn id="71"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48" grpId="0" animBg="1"/>
      <p:bldP spid="149" grpId="0" animBg="1"/>
      <p:bldP spid="160" grpId="0" animBg="1"/>
    </p:bldLst>
  </p:timing>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xmlns="" name="Gilbertson_C21_11e PPT Template (Read-Only)" id="{9080F0FD-2DBD-B940-951A-23B0D5DCBA39}" vid="{59C5481E-374E-FE4C-AF5C-F3E808802C4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4261</TotalTime>
  <Words>653</Words>
  <Application>Microsoft Macintosh PowerPoint</Application>
  <PresentationFormat>On-screen Show (4:3)</PresentationFormat>
  <Paragraphs>175</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LESSON 9-4  Accounting for Cash  Payments</vt:lpstr>
      <vt:lpstr>Cash Payments Journal</vt:lpstr>
      <vt:lpstr>Trade Discount</vt:lpstr>
      <vt:lpstr>Cash Discount</vt:lpstr>
      <vt:lpstr>Cash Payment of an Expense</vt:lpstr>
      <vt:lpstr>Buying Supplies for Cash</vt:lpstr>
      <vt:lpstr>Cash Payments for Purchases</vt:lpstr>
      <vt:lpstr>Cash Payments on Account with Purchases Discounts</vt:lpstr>
      <vt:lpstr>Cash Payments on Account with Purchases Discounts</vt:lpstr>
      <vt:lpstr>Cash Payments on Account without Purchases Discounts</vt:lpstr>
      <vt:lpstr>Replenishing a Petty Cash Fund</vt:lpstr>
      <vt:lpstr>Lesson 9-4 Audit Your Understanding</vt:lpstr>
      <vt:lpstr>Lesson 9-4 Audit Your Understanding</vt:lpstr>
      <vt:lpstr>Lesson 9-4 Audit Your Understanding</vt:lpstr>
      <vt:lpstr>Lesson 9-4 Audit Your Understanding</vt:lpstr>
      <vt:lpstr>Lesson 9-4 Audit Your Understanding</vt:lpstr>
      <vt:lpstr>Lesson 9-4 Audit Your Understanding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McLaughlin</dc:creator>
  <cp:lastModifiedBy>lw-dlf</cp:lastModifiedBy>
  <cp:revision>292</cp:revision>
  <dcterms:created xsi:type="dcterms:W3CDTF">2012-07-02T15:51:50Z</dcterms:created>
  <dcterms:modified xsi:type="dcterms:W3CDTF">2018-02-02T11:36:29Z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-748959103</vt:i4>
  </property>
  <property fmtid="{D5CDD505-2E9C-101B-9397-08002B2CF9AE}" pid="3" name="_NewReviewCycle">
    <vt:lpwstr/>
  </property>
  <property fmtid="{D5CDD505-2E9C-101B-9397-08002B2CF9AE}" pid="4" name="_EmailSubject">
    <vt:lpwstr>C21 PPT Sample Comments</vt:lpwstr>
  </property>
  <property fmtid="{D5CDD505-2E9C-101B-9397-08002B2CF9AE}" pid="5" name="_AuthorEmail">
    <vt:lpwstr>Diane.Bowdler@cengage.com</vt:lpwstr>
  </property>
  <property fmtid="{D5CDD505-2E9C-101B-9397-08002B2CF9AE}" pid="6" name="_AuthorEmailDisplayName">
    <vt:lpwstr>Bowdler, Diane</vt:lpwstr>
  </property>
</Properties>
</file>