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7"/>
  </p:notesMasterIdLst>
  <p:sldIdLst>
    <p:sldId id="335" r:id="rId3"/>
    <p:sldId id="259" r:id="rId4"/>
    <p:sldId id="372" r:id="rId5"/>
    <p:sldId id="352" r:id="rId6"/>
    <p:sldId id="353" r:id="rId7"/>
    <p:sldId id="354" r:id="rId8"/>
    <p:sldId id="355" r:id="rId9"/>
    <p:sldId id="356" r:id="rId10"/>
    <p:sldId id="339" r:id="rId11"/>
    <p:sldId id="340" r:id="rId12"/>
    <p:sldId id="341" r:id="rId13"/>
    <p:sldId id="342" r:id="rId14"/>
    <p:sldId id="343" r:id="rId15"/>
    <p:sldId id="34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0">
          <p15:clr>
            <a:srgbClr val="A4A3A4"/>
          </p15:clr>
        </p15:guide>
        <p15:guide id="4" orient="horz" pos="1699">
          <p15:clr>
            <a:srgbClr val="A4A3A4"/>
          </p15:clr>
        </p15:guide>
        <p15:guide id="5" orient="horz" pos="1099">
          <p15:clr>
            <a:srgbClr val="A4A3A4"/>
          </p15:clr>
        </p15:guide>
        <p15:guide id="6" orient="horz" pos="704">
          <p15:clr>
            <a:srgbClr val="A4A3A4"/>
          </p15:clr>
        </p15:guide>
        <p15:guide id="7" pos="5517">
          <p15:clr>
            <a:srgbClr val="A4A3A4"/>
          </p15:clr>
        </p15:guide>
        <p15:guide id="8" pos="300">
          <p15:clr>
            <a:srgbClr val="A4A3A4"/>
          </p15:clr>
        </p15:guide>
        <p15:guide id="9" pos="720">
          <p15:clr>
            <a:srgbClr val="A4A3A4"/>
          </p15:clr>
        </p15:guide>
        <p15:guide id="10" pos="529">
          <p15:clr>
            <a:srgbClr val="A4A3A4"/>
          </p15:clr>
        </p15:guide>
        <p15:guide id="11" pos="10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1" clrIdx="0"/>
  <p:cmAuthor id="1" name="McLaughlin" initials="C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45"/>
    <a:srgbClr val="B6D5AB"/>
    <a:srgbClr val="EA0000"/>
    <a:srgbClr val="77933C"/>
    <a:srgbClr val="FF3300"/>
    <a:srgbClr val="FF0000"/>
    <a:srgbClr val="CC0000"/>
    <a:srgbClr val="73BEF1"/>
    <a:srgbClr val="1376B9"/>
    <a:srgbClr val="1312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920"/>
        <p:guide orient="horz" pos="1699"/>
        <p:guide orient="horz" pos="1099"/>
        <p:guide orient="horz" pos="704"/>
        <p:guide orient="horz" pos="461"/>
        <p:guide pos="2880"/>
        <p:guide pos="5517"/>
        <p:guide pos="300"/>
        <p:guide pos="720"/>
        <p:guide pos="529"/>
        <p:guide pos="1048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354518"/>
          </a:xfrm>
        </p:spPr>
        <p:txBody>
          <a:bodyPr/>
          <a:lstStyle/>
          <a:p>
            <a:pPr algn="l">
              <a:tabLst>
                <a:tab pos="1141413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10-1 </a:t>
            </a:r>
            <a:r>
              <a:rPr lang="en-IN" sz="4000" dirty="0">
                <a:solidFill>
                  <a:schemeClr val="bg1"/>
                </a:solidFill>
              </a:rPr>
              <a:t>Accounting for </a:t>
            </a:r>
            <a:r>
              <a:rPr lang="en-IN" sz="4000" dirty="0" smtClean="0">
                <a:solidFill>
                  <a:schemeClr val="bg1"/>
                </a:solidFill>
              </a:rPr>
              <a:t>Sales </a:t>
            </a:r>
            <a:r>
              <a:rPr lang="en-IN" sz="4000" dirty="0">
                <a:solidFill>
                  <a:schemeClr val="bg1"/>
                </a:solidFill>
              </a:rPr>
              <a:t>on </a:t>
            </a:r>
            <a:r>
              <a:rPr lang="en-IN" sz="4000" dirty="0" smtClean="0">
                <a:solidFill>
                  <a:schemeClr val="bg1"/>
                </a:solidFill>
              </a:rPr>
              <a:t>	Account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2063" y="2573056"/>
            <a:ext cx="700563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Explain the relationship between the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accounts receivable ledger and its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controlling account.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Record sales on account using a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sales journal.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55357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06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10-1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62394"/>
            <a:ext cx="8298795" cy="1034769"/>
          </a:xfrm>
        </p:spPr>
        <p:txBody>
          <a:bodyPr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2.	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What is the relationship between the accounts receivable ledger and its controlling account?</a:t>
            </a:r>
            <a:endParaRPr lang="en-US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0443"/>
            <a:ext cx="7315200" cy="1752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The total of the accounts in the accounts receivable subsidiary ledger equals the balance in the controlling account,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Accounts Receivable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5886" y="1260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06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10-1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61764"/>
            <a:ext cx="8298795" cy="1035399"/>
          </a:xfrm>
        </p:spPr>
        <p:txBody>
          <a:bodyPr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3.	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What column on a general ledger form is not on an accounts receivable ledger form?</a:t>
            </a:r>
            <a:endParaRPr lang="en-US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0443"/>
            <a:ext cx="7315200" cy="91439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Credit Balance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5886" y="1260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06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10-1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62394"/>
            <a:ext cx="8298795" cy="1385606"/>
          </a:xfrm>
        </p:spPr>
        <p:txBody>
          <a:bodyPr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4.	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What is the title of the general ledger account used to summarize the total amount due from all charge customers?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0445"/>
            <a:ext cx="7315200" cy="998156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Accounts Receivable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5886" y="1260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06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10-1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62394"/>
            <a:ext cx="8033657" cy="776006"/>
          </a:xfrm>
        </p:spPr>
        <p:txBody>
          <a:bodyPr>
            <a:normAutofit/>
          </a:bodyPr>
          <a:lstStyle/>
          <a:p>
            <a:pPr marL="369888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5.	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How are sales tax rates usually stated?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0443"/>
            <a:ext cx="7315200" cy="998157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As a percent of sales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5886" y="1260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06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10-1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62394"/>
            <a:ext cx="8298795" cy="1034769"/>
          </a:xfrm>
        </p:spPr>
        <p:txBody>
          <a:bodyPr>
            <a:normAutofit/>
          </a:bodyPr>
          <a:lstStyle/>
          <a:p>
            <a:pPr marL="369888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6.	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Why is sales tax collected considered a liability?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0443"/>
            <a:ext cx="7315200" cy="1379157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The amount of sales tax collected is a business liability until paid to the government.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14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5886" y="1260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Subsidiary Ledgers and </a:t>
            </a:r>
            <a:br>
              <a:rPr lang="en-US" sz="3000" dirty="0"/>
            </a:br>
            <a:r>
              <a:rPr lang="en-US" sz="3000" dirty="0"/>
              <a:t>Controlling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1886" y="1700809"/>
            <a:ext cx="8033657" cy="2718791"/>
          </a:xfrm>
        </p:spPr>
        <p:txBody>
          <a:bodyPr>
            <a:normAutofit/>
          </a:bodyPr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amount a business receives from the sale of an item of merchandise is called the </a:t>
            </a:r>
            <a:r>
              <a:rPr lang="en-US" b="1" dirty="0">
                <a:solidFill>
                  <a:srgbClr val="0070C0"/>
                </a:solidFill>
              </a:rPr>
              <a:t>selling price</a:t>
            </a:r>
            <a:r>
              <a:rPr lang="en-US" dirty="0"/>
              <a:t>.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amount a business adds to the cost of merchandise to establish the selling price is called </a:t>
            </a:r>
            <a:r>
              <a:rPr lang="en-US" b="1" dirty="0">
                <a:solidFill>
                  <a:srgbClr val="0070C0"/>
                </a:solidFill>
              </a:rPr>
              <a:t>markup</a:t>
            </a:r>
            <a:r>
              <a:rPr lang="en-US" dirty="0"/>
              <a:t>. 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An </a:t>
            </a:r>
            <a:r>
              <a:rPr lang="en-US" b="1" dirty="0">
                <a:solidFill>
                  <a:srgbClr val="0070C0"/>
                </a:solidFill>
              </a:rPr>
              <a:t>accounts receivable ledger </a:t>
            </a:r>
            <a:r>
              <a:rPr lang="en-US" dirty="0"/>
              <a:t>is a subsidiary ledger containing all accounts for charge customers.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3" name="Flowchart: Delay 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886" y="1260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10-1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pter 10_Page 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29879"/>
            <a:ext cx="7315200" cy="4442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38"/>
            <a:ext cx="7886700" cy="715348"/>
          </a:xfrm>
        </p:spPr>
        <p:txBody>
          <a:bodyPr>
            <a:noAutofit/>
          </a:bodyPr>
          <a:lstStyle/>
          <a:p>
            <a:r>
              <a:rPr lang="en-US" sz="3000" dirty="0"/>
              <a:t>Subsidiary Ledgers and </a:t>
            </a:r>
            <a:br>
              <a:rPr lang="en-US" sz="3000" dirty="0"/>
            </a:br>
            <a:r>
              <a:rPr lang="en-US" sz="3000" dirty="0"/>
              <a:t>Controlling Accounts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5992"/>
            <a:ext cx="2987040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5886" y="1260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792228"/>
            <a:ext cx="7886700" cy="672105"/>
          </a:xfrm>
        </p:spPr>
        <p:txBody>
          <a:bodyPr/>
          <a:lstStyle/>
          <a:p>
            <a:r>
              <a:rPr lang="en-US" sz="3000"/>
              <a:t>Subsidiary Ledger Form</a:t>
            </a:r>
            <a:endParaRPr lang="en-US" sz="3000" dirty="0"/>
          </a:p>
        </p:txBody>
      </p:sp>
      <p:pic>
        <p:nvPicPr>
          <p:cNvPr id="87" name="Picture 86" descr="Chapter 10_Page 28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0" y="2779060"/>
            <a:ext cx="5966460" cy="1453896"/>
          </a:xfrm>
          <a:prstGeom prst="rect">
            <a:avLst/>
          </a:prstGeom>
        </p:spPr>
      </p:pic>
      <p:pic>
        <p:nvPicPr>
          <p:cNvPr id="88" name="Picture 87" descr="Chapter 10_Page 28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250" y="4410635"/>
            <a:ext cx="6537960" cy="1659636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457200" y="3276600"/>
            <a:ext cx="5901690" cy="1981200"/>
            <a:chOff x="895350" y="3429000"/>
            <a:chExt cx="5901690" cy="1981200"/>
          </a:xfrm>
        </p:grpSpPr>
        <p:grpSp>
          <p:nvGrpSpPr>
            <p:cNvPr id="90" name="Group 42"/>
            <p:cNvGrpSpPr/>
            <p:nvPr/>
          </p:nvGrpSpPr>
          <p:grpSpPr>
            <a:xfrm>
              <a:off x="2133600" y="3429000"/>
              <a:ext cx="4663440" cy="1981200"/>
              <a:chOff x="1752600" y="3429000"/>
              <a:chExt cx="4990699" cy="198120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1752600" y="3429000"/>
                <a:ext cx="4990699" cy="30480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752600" y="5105400"/>
                <a:ext cx="4648200" cy="30480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895350" y="4038600"/>
              <a:ext cx="144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Same column headings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76250" y="2209800"/>
            <a:ext cx="1524000" cy="1447800"/>
            <a:chOff x="914400" y="2362200"/>
            <a:chExt cx="1524000" cy="1447800"/>
          </a:xfrm>
        </p:grpSpPr>
        <p:grpSp>
          <p:nvGrpSpPr>
            <p:cNvPr id="95" name="Group 24"/>
            <p:cNvGrpSpPr/>
            <p:nvPr/>
          </p:nvGrpSpPr>
          <p:grpSpPr>
            <a:xfrm>
              <a:off x="1552575" y="2362200"/>
              <a:ext cx="885825" cy="1447800"/>
              <a:chOff x="1066800" y="2819400"/>
              <a:chExt cx="885825" cy="1447800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>
                <a:off x="1249680" y="2895600"/>
                <a:ext cx="702945" cy="1371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8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sp>
          <p:nvSpPr>
            <p:cNvPr id="96" name="Rectangle 95"/>
            <p:cNvSpPr/>
            <p:nvPr/>
          </p:nvSpPr>
          <p:spPr>
            <a:xfrm>
              <a:off x="914400" y="2362200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676400" y="1676400"/>
            <a:ext cx="2209800" cy="1295400"/>
            <a:chOff x="2209800" y="1828800"/>
            <a:chExt cx="2209800" cy="1295400"/>
          </a:xfrm>
        </p:grpSpPr>
        <p:grpSp>
          <p:nvGrpSpPr>
            <p:cNvPr id="100" name="Group 17"/>
            <p:cNvGrpSpPr/>
            <p:nvPr/>
          </p:nvGrpSpPr>
          <p:grpSpPr>
            <a:xfrm>
              <a:off x="2209800" y="1828800"/>
              <a:ext cx="990600" cy="1295400"/>
              <a:chOff x="1066800" y="2819400"/>
              <a:chExt cx="990600" cy="1295400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>
                <a:off x="1249680" y="2895600"/>
                <a:ext cx="807720" cy="1219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03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>
              <a:off x="2590800" y="1828800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 Name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972300" y="1676400"/>
            <a:ext cx="2019300" cy="1295400"/>
            <a:chOff x="7124700" y="1828800"/>
            <a:chExt cx="2019300" cy="1295400"/>
          </a:xfrm>
        </p:grpSpPr>
        <p:grpSp>
          <p:nvGrpSpPr>
            <p:cNvPr id="105" name="Group 21"/>
            <p:cNvGrpSpPr/>
            <p:nvPr/>
          </p:nvGrpSpPr>
          <p:grpSpPr>
            <a:xfrm>
              <a:off x="7124700" y="1828800"/>
              <a:ext cx="365760" cy="1295400"/>
              <a:chOff x="1066800" y="2819400"/>
              <a:chExt cx="365760" cy="1295400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1249680" y="2895600"/>
                <a:ext cx="7620" cy="1219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08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7467600" y="1828800"/>
              <a:ext cx="1676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Number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971800" y="2209800"/>
            <a:ext cx="1883288" cy="1447800"/>
            <a:chOff x="3021139" y="2362200"/>
            <a:chExt cx="1883288" cy="1447800"/>
          </a:xfrm>
        </p:grpSpPr>
        <p:grpSp>
          <p:nvGrpSpPr>
            <p:cNvPr id="110" name="Group 27"/>
            <p:cNvGrpSpPr/>
            <p:nvPr/>
          </p:nvGrpSpPr>
          <p:grpSpPr>
            <a:xfrm>
              <a:off x="3021139" y="2362200"/>
              <a:ext cx="941261" cy="1447800"/>
              <a:chOff x="491299" y="2819400"/>
              <a:chExt cx="941261" cy="1447800"/>
            </a:xfrm>
          </p:grpSpPr>
          <p:cxnSp>
            <p:nvCxnSpPr>
              <p:cNvPr id="112" name="Straight Arrow Connector 111"/>
              <p:cNvCxnSpPr/>
              <p:nvPr/>
            </p:nvCxnSpPr>
            <p:spPr>
              <a:xfrm flipH="1">
                <a:off x="491299" y="2895600"/>
                <a:ext cx="758381" cy="1371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3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3886200" y="2362200"/>
              <a:ext cx="1018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Balance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239000" y="2819400"/>
            <a:ext cx="1699701" cy="762000"/>
            <a:chOff x="7467600" y="2971800"/>
            <a:chExt cx="1699701" cy="762000"/>
          </a:xfrm>
        </p:grpSpPr>
        <p:grpSp>
          <p:nvGrpSpPr>
            <p:cNvPr id="115" name="Group 33"/>
            <p:cNvGrpSpPr/>
            <p:nvPr/>
          </p:nvGrpSpPr>
          <p:grpSpPr>
            <a:xfrm>
              <a:off x="7467600" y="2971800"/>
              <a:ext cx="670560" cy="762000"/>
              <a:chOff x="762000" y="2819400"/>
              <a:chExt cx="670560" cy="762000"/>
            </a:xfrm>
          </p:grpSpPr>
          <p:cxnSp>
            <p:nvCxnSpPr>
              <p:cNvPr id="117" name="Straight Arrow Connector 116"/>
              <p:cNvCxnSpPr/>
              <p:nvPr/>
            </p:nvCxnSpPr>
            <p:spPr>
              <a:xfrm flipH="1">
                <a:off x="762000" y="2971800"/>
                <a:ext cx="457200" cy="609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8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8100501" y="2971800"/>
              <a:ext cx="106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Balance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495800" y="2209800"/>
            <a:ext cx="2362200" cy="1447800"/>
            <a:chOff x="4629150" y="2362200"/>
            <a:chExt cx="2362200" cy="1447800"/>
          </a:xfrm>
        </p:grpSpPr>
        <p:grpSp>
          <p:nvGrpSpPr>
            <p:cNvPr id="120" name="Group 30"/>
            <p:cNvGrpSpPr/>
            <p:nvPr/>
          </p:nvGrpSpPr>
          <p:grpSpPr>
            <a:xfrm>
              <a:off x="4629150" y="2362200"/>
              <a:ext cx="933450" cy="1447800"/>
              <a:chOff x="499110" y="2819400"/>
              <a:chExt cx="933450" cy="1447800"/>
            </a:xfrm>
          </p:grpSpPr>
          <p:cxnSp>
            <p:nvCxnSpPr>
              <p:cNvPr id="122" name="Straight Arrow Connector 121"/>
              <p:cNvCxnSpPr/>
              <p:nvPr/>
            </p:nvCxnSpPr>
            <p:spPr>
              <a:xfrm flipH="1">
                <a:off x="499110" y="2895600"/>
                <a:ext cx="750570" cy="1371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3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  <p:sp>
          <p:nvSpPr>
            <p:cNvPr id="121" name="Rectangle 120"/>
            <p:cNvSpPr/>
            <p:nvPr/>
          </p:nvSpPr>
          <p:spPr>
            <a:xfrm>
              <a:off x="5562600" y="2362200"/>
              <a:ext cx="14287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Check Mark</a:t>
              </a: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</a:p>
        </p:txBody>
      </p:sp>
      <p:sp>
        <p:nvSpPr>
          <p:cNvPr id="12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26" name="Flowchart: Delay 12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985886" y="1260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sz="3000"/>
              <a:t>Sales Tax</a:t>
            </a:r>
            <a:endParaRPr lang="en-US" sz="3000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5"/>
          </p:nvPr>
        </p:nvSpPr>
        <p:spPr>
          <a:xfrm>
            <a:off x="451886" y="1707736"/>
            <a:ext cx="8033657" cy="989427"/>
          </a:xfrm>
        </p:spPr>
        <p:txBody>
          <a:bodyPr/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tax on a sale of merchandise or services is called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sales tax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3" name="Flowchart: Delay 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886" y="1260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/>
              <a:t>Sales Journal</a:t>
            </a:r>
            <a:endParaRPr lang="en-US" sz="3000" dirty="0"/>
          </a:p>
        </p:txBody>
      </p:sp>
      <p:sp>
        <p:nvSpPr>
          <p:cNvPr id="11" name="Content Placeholder 10"/>
          <p:cNvSpPr>
            <a:spLocks noGrp="1"/>
          </p:cNvSpPr>
          <p:nvPr>
            <p:ph type="body" sz="quarter" idx="15"/>
          </p:nvPr>
        </p:nvSpPr>
        <p:spPr>
          <a:xfrm>
            <a:off x="451886" y="1707736"/>
            <a:ext cx="8033657" cy="3732692"/>
          </a:xfrm>
        </p:spPr>
        <p:txBody>
          <a:bodyPr/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sales journal </a:t>
            </a:r>
            <a:r>
              <a:rPr lang="en-US" dirty="0"/>
              <a:t>is a special journal used to record only sales of merchandise on account. </a:t>
            </a:r>
          </a:p>
        </p:txBody>
      </p:sp>
      <p:pic>
        <p:nvPicPr>
          <p:cNvPr id="6" name="Picture 5" descr="Chapter 10_Page 28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0"/>
            <a:ext cx="8229600" cy="18440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5886" y="1260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10-1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sz="3000" dirty="0"/>
              <a:t>Sales Invoice</a:t>
            </a:r>
          </a:p>
        </p:txBody>
      </p:sp>
      <p:pic>
        <p:nvPicPr>
          <p:cNvPr id="5" name="Picture 4" descr="Chapter 10_Page 28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400800" cy="42848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3" name="Flowchart: Delay 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886" y="1260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10-1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sz="3000"/>
              <a:t>Sale on Account</a:t>
            </a:r>
            <a:endParaRPr lang="en-US" sz="3000" dirty="0"/>
          </a:p>
        </p:txBody>
      </p:sp>
      <p:pic>
        <p:nvPicPr>
          <p:cNvPr id="110" name="Picture 109" descr="Chapter 10_Page 288.jpg"/>
          <p:cNvPicPr>
            <a:picLocks noChangeAspect="1"/>
          </p:cNvPicPr>
          <p:nvPr/>
        </p:nvPicPr>
        <p:blipFill>
          <a:blip r:embed="rId2" cstate="print"/>
          <a:srcRect b="25559"/>
          <a:stretch>
            <a:fillRect/>
          </a:stretch>
        </p:blipFill>
        <p:spPr>
          <a:xfrm>
            <a:off x="510729" y="4132878"/>
            <a:ext cx="6163056" cy="1065276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434529" y="1743783"/>
            <a:ext cx="5497805" cy="923330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November 4.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Sold merchandise on account to Wells Apartments, $454.50, plus sales tax, $27.27; total, $481.77.  Sales Invoice No. 498.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58329" y="3572583"/>
            <a:ext cx="1052979" cy="1371600"/>
            <a:chOff x="1066800" y="2819400"/>
            <a:chExt cx="1052979" cy="1371600"/>
          </a:xfrm>
        </p:grpSpPr>
        <p:cxnSp>
          <p:nvCxnSpPr>
            <p:cNvPr id="113" name="Straight Arrow Connector 112"/>
            <p:cNvCxnSpPr/>
            <p:nvPr/>
          </p:nvCxnSpPr>
          <p:spPr>
            <a:xfrm>
              <a:off x="1249680" y="2895600"/>
              <a:ext cx="198120" cy="1295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4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47800" y="28194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634161" y="2488906"/>
            <a:ext cx="2286000" cy="675620"/>
            <a:chOff x="5753034" y="2709446"/>
            <a:chExt cx="2871269" cy="675620"/>
          </a:xfrm>
        </p:grpSpPr>
        <p:grpSp>
          <p:nvGrpSpPr>
            <p:cNvPr id="117" name="Group 55"/>
            <p:cNvGrpSpPr/>
            <p:nvPr/>
          </p:nvGrpSpPr>
          <p:grpSpPr>
            <a:xfrm>
              <a:off x="5753034" y="2709446"/>
              <a:ext cx="2871269" cy="675620"/>
              <a:chOff x="5753034" y="2709446"/>
              <a:chExt cx="2871269" cy="675620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5753034" y="2709446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Sales</a:t>
                </a:r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18" name="Rectangle 117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454.50</a:t>
              </a:r>
            </a:p>
          </p:txBody>
        </p:sp>
      </p:grpSp>
      <p:sp>
        <p:nvSpPr>
          <p:cNvPr id="122" name="Down Arrow 121"/>
          <p:cNvSpPr/>
          <p:nvPr/>
        </p:nvSpPr>
        <p:spPr>
          <a:xfrm flipV="1">
            <a:off x="7749729" y="2820601"/>
            <a:ext cx="274320" cy="27432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6634161" y="1786229"/>
            <a:ext cx="2286000" cy="675620"/>
            <a:chOff x="5755849" y="1718846"/>
            <a:chExt cx="2928136" cy="675620"/>
          </a:xfrm>
        </p:grpSpPr>
        <p:grpSp>
          <p:nvGrpSpPr>
            <p:cNvPr id="124" name="Group 53"/>
            <p:cNvGrpSpPr/>
            <p:nvPr/>
          </p:nvGrpSpPr>
          <p:grpSpPr>
            <a:xfrm>
              <a:off x="5755849" y="1718846"/>
              <a:ext cx="2928136" cy="675620"/>
              <a:chOff x="5755849" y="1718846"/>
              <a:chExt cx="2928136" cy="67562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5812716" y="1718846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Accounts Receivable</a:t>
                </a: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25" name="Rectangle 124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481.77</a:t>
              </a:r>
            </a:p>
          </p:txBody>
        </p:sp>
      </p:grpSp>
      <p:sp>
        <p:nvSpPr>
          <p:cNvPr id="129" name="Up Arrow 128"/>
          <p:cNvSpPr/>
          <p:nvPr/>
        </p:nvSpPr>
        <p:spPr>
          <a:xfrm>
            <a:off x="6606729" y="2124783"/>
            <a:ext cx="274320" cy="27432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1501329" y="3572583"/>
            <a:ext cx="2245613" cy="1371600"/>
            <a:chOff x="1066800" y="2819400"/>
            <a:chExt cx="2245613" cy="1371600"/>
          </a:xfrm>
        </p:grpSpPr>
        <p:cxnSp>
          <p:nvCxnSpPr>
            <p:cNvPr id="131" name="Straight Arrow Connector 130"/>
            <p:cNvCxnSpPr/>
            <p:nvPr/>
          </p:nvCxnSpPr>
          <p:spPr>
            <a:xfrm>
              <a:off x="1249680" y="2895600"/>
              <a:ext cx="0" cy="1295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32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47800" y="2819400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Customer Name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634929" y="3572583"/>
            <a:ext cx="3505200" cy="1371600"/>
            <a:chOff x="1066800" y="2819400"/>
            <a:chExt cx="3505200" cy="1371600"/>
          </a:xfrm>
        </p:grpSpPr>
        <p:cxnSp>
          <p:nvCxnSpPr>
            <p:cNvPr id="135" name="Straight Arrow Connector 134"/>
            <p:cNvCxnSpPr/>
            <p:nvPr/>
          </p:nvCxnSpPr>
          <p:spPr>
            <a:xfrm flipH="1">
              <a:off x="1066800" y="2971800"/>
              <a:ext cx="182880" cy="1219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36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447800" y="2819400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Sales Invoice Number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28600" y="5096583"/>
            <a:ext cx="4320729" cy="750332"/>
            <a:chOff x="-2430607" y="2438400"/>
            <a:chExt cx="4320729" cy="750332"/>
          </a:xfrm>
        </p:grpSpPr>
        <p:cxnSp>
          <p:nvCxnSpPr>
            <p:cNvPr id="139" name="Straight Arrow Connector 138"/>
            <p:cNvCxnSpPr/>
            <p:nvPr/>
          </p:nvCxnSpPr>
          <p:spPr>
            <a:xfrm flipV="1">
              <a:off x="1295400" y="2438400"/>
              <a:ext cx="594722" cy="609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40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2430607" y="2819400"/>
              <a:ext cx="3595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Amount Owed by Customer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5463729" y="5096583"/>
            <a:ext cx="1245592" cy="750332"/>
            <a:chOff x="963955" y="2438400"/>
            <a:chExt cx="1245592" cy="750332"/>
          </a:xfrm>
        </p:grpSpPr>
        <p:cxnSp>
          <p:nvCxnSpPr>
            <p:cNvPr id="143" name="Straight Arrow Connector 142"/>
            <p:cNvCxnSpPr/>
            <p:nvPr/>
          </p:nvCxnSpPr>
          <p:spPr>
            <a:xfrm flipH="1" flipV="1">
              <a:off x="963955" y="2438400"/>
              <a:ext cx="331445" cy="609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44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447800" y="28194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Sales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378129" y="5096583"/>
            <a:ext cx="2277388" cy="750332"/>
            <a:chOff x="381000" y="2438400"/>
            <a:chExt cx="2277388" cy="750332"/>
          </a:xfrm>
        </p:grpSpPr>
        <p:cxnSp>
          <p:nvCxnSpPr>
            <p:cNvPr id="147" name="Straight Arrow Connector 146"/>
            <p:cNvCxnSpPr/>
            <p:nvPr/>
          </p:nvCxnSpPr>
          <p:spPr>
            <a:xfrm flipH="1" flipV="1">
              <a:off x="381000" y="2438400"/>
              <a:ext cx="914400" cy="609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48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447800" y="2819400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Sales Tax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634161" y="3191583"/>
            <a:ext cx="2286000" cy="675620"/>
            <a:chOff x="5753034" y="2709446"/>
            <a:chExt cx="2871269" cy="675620"/>
          </a:xfrm>
        </p:grpSpPr>
        <p:grpSp>
          <p:nvGrpSpPr>
            <p:cNvPr id="151" name="Group 150"/>
            <p:cNvGrpSpPr/>
            <p:nvPr/>
          </p:nvGrpSpPr>
          <p:grpSpPr>
            <a:xfrm>
              <a:off x="5753034" y="2709446"/>
              <a:ext cx="2871269" cy="675620"/>
              <a:chOff x="5753034" y="2709446"/>
              <a:chExt cx="2871269" cy="67562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5753034" y="2709446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Sales Tax Payable</a:t>
                </a:r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52" name="Rectangle 151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27.27</a:t>
              </a:r>
            </a:p>
          </p:txBody>
        </p:sp>
      </p:grpSp>
      <p:sp>
        <p:nvSpPr>
          <p:cNvPr id="156" name="Down Arrow 155"/>
          <p:cNvSpPr/>
          <p:nvPr/>
        </p:nvSpPr>
        <p:spPr>
          <a:xfrm flipV="1">
            <a:off x="7749729" y="3523278"/>
            <a:ext cx="274320" cy="27432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</a:p>
        </p:txBody>
      </p:sp>
      <p:sp>
        <p:nvSpPr>
          <p:cNvPr id="15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159" name="Flowchart: Delay 15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985886" y="1260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22" grpId="0" animBg="1"/>
      <p:bldP spid="129" grpId="0" animBg="1"/>
      <p:bldP spid="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06" y="723585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10-1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61764"/>
            <a:ext cx="8298795" cy="776636"/>
          </a:xfrm>
        </p:spPr>
        <p:txBody>
          <a:bodyPr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1.	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How are selling price and markup related?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0443"/>
            <a:ext cx="7315200" cy="14478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Markup is the amount added to the cost of merchandise to set the selling price.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5886" y="1260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352</Words>
  <Application>Microsoft Macintosh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LESSON 10-1 Accounting for Sales on  Account</vt:lpstr>
      <vt:lpstr>Subsidiary Ledgers and  Controlling Accounts</vt:lpstr>
      <vt:lpstr>Subsidiary Ledgers and  Controlling Accounts</vt:lpstr>
      <vt:lpstr>Subsidiary Ledger Form</vt:lpstr>
      <vt:lpstr>Sales Tax</vt:lpstr>
      <vt:lpstr>Sales Journal</vt:lpstr>
      <vt:lpstr>Sales Invoice</vt:lpstr>
      <vt:lpstr>Sale on Account</vt:lpstr>
      <vt:lpstr>Lesson 10-1 Audit Your Understanding</vt:lpstr>
      <vt:lpstr>Lesson 10-1 Audit Your Understanding</vt:lpstr>
      <vt:lpstr>Lesson 10-1 Audit Your Understanding</vt:lpstr>
      <vt:lpstr>Lesson 10-1 Audit Your Understanding</vt:lpstr>
      <vt:lpstr>Lesson 10-1 Audit Your Understanding</vt:lpstr>
      <vt:lpstr>Lesson 10-1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284</cp:revision>
  <dcterms:created xsi:type="dcterms:W3CDTF">2012-07-02T15:51:50Z</dcterms:created>
  <dcterms:modified xsi:type="dcterms:W3CDTF">2018-02-02T11:36:22Z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