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56" r:id="rId2"/>
  </p:sldMasterIdLst>
  <p:notesMasterIdLst>
    <p:notesMasterId r:id="rId13"/>
  </p:notesMasterIdLst>
  <p:sldIdLst>
    <p:sldId id="348" r:id="rId3"/>
    <p:sldId id="361" r:id="rId4"/>
    <p:sldId id="370" r:id="rId5"/>
    <p:sldId id="362" r:id="rId6"/>
    <p:sldId id="363" r:id="rId7"/>
    <p:sldId id="364" r:id="rId8"/>
    <p:sldId id="338" r:id="rId9"/>
    <p:sldId id="339" r:id="rId10"/>
    <p:sldId id="340" r:id="rId11"/>
    <p:sldId id="34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704">
          <p15:clr>
            <a:srgbClr val="A4A3A4"/>
          </p15:clr>
        </p15:guide>
        <p15:guide id="4" orient="horz" pos="1922">
          <p15:clr>
            <a:srgbClr val="A4A3A4"/>
          </p15:clr>
        </p15:guide>
        <p15:guide id="5" orient="horz" pos="1099">
          <p15:clr>
            <a:srgbClr val="A4A3A4"/>
          </p15:clr>
        </p15:guide>
        <p15:guide id="6" pos="5517">
          <p15:clr>
            <a:srgbClr val="A4A3A4"/>
          </p15:clr>
        </p15:guide>
        <p15:guide id="7" pos="297">
          <p15:clr>
            <a:srgbClr val="A4A3A4"/>
          </p15:clr>
        </p15:guide>
        <p15:guide id="8" pos="530">
          <p15:clr>
            <a:srgbClr val="A4A3A4"/>
          </p15:clr>
        </p15:guide>
        <p15:guide id="9" pos="720">
          <p15:clr>
            <a:srgbClr val="A4A3A4"/>
          </p15:clr>
        </p15:guide>
        <p15:guide id="10" pos="10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20" clrIdx="0"/>
  <p:cmAuthor id="1" name="McLaughlin" initials="C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5AB"/>
    <a:srgbClr val="EA0000"/>
    <a:srgbClr val="77933C"/>
    <a:srgbClr val="FF3300"/>
    <a:srgbClr val="FF0000"/>
    <a:srgbClr val="CC0000"/>
    <a:srgbClr val="73BEF1"/>
    <a:srgbClr val="1376B9"/>
    <a:srgbClr val="1312B9"/>
    <a:srgbClr val="4F81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5889" autoAdjust="0"/>
    <p:restoredTop sz="94686" autoAdjust="0"/>
  </p:normalViewPr>
  <p:slideViewPr>
    <p:cSldViewPr>
      <p:cViewPr varScale="1">
        <p:scale>
          <a:sx n="126" d="100"/>
          <a:sy n="126" d="100"/>
        </p:scale>
        <p:origin x="-738" y="-90"/>
      </p:cViewPr>
      <p:guideLst>
        <p:guide orient="horz" pos="2160"/>
        <p:guide orient="horz" pos="704"/>
        <p:guide orient="horz" pos="1922"/>
        <p:guide orient="horz" pos="1099"/>
        <p:guide orient="horz" pos="461"/>
        <p:guide pos="2880"/>
        <p:guide pos="5517"/>
        <p:guide pos="297"/>
        <p:guide pos="530"/>
        <p:guide pos="720"/>
        <p:guide pos="1048"/>
      </p:guideLst>
    </p:cSldViewPr>
  </p:slideViewPr>
  <p:outlineViewPr>
    <p:cViewPr>
      <p:scale>
        <a:sx n="33" d="100"/>
        <a:sy n="33" d="100"/>
      </p:scale>
      <p:origin x="0" y="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91187"/>
            <a:ext cx="7886700" cy="684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0457" y="3619988"/>
            <a:ext cx="1843088" cy="59747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4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747" y="6375400"/>
            <a:ext cx="1327543" cy="2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Cengage. All Rights Reserved. </a:t>
            </a:r>
          </a:p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058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457200" indent="-457200">
              <a:buClr>
                <a:srgbClr val="004A78"/>
              </a:buClr>
              <a:buFont typeface="+mj-lt"/>
              <a:buAutoNum type="arabicPeriod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6454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3426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4A78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15173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421642" y="2019870"/>
            <a:ext cx="6096000" cy="338009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45983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64034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4"/>
            <a:ext cx="8033657" cy="3732692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Cengage. All Rights Reserved. </a:t>
            </a:r>
          </a:p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03506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2" y="1290693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57679" y="1737343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1" y="3389730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57679" y="3856204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6690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936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3813351" cy="3953578"/>
          </a:xfrm>
        </p:spPr>
        <p:txBody>
          <a:bodyPr>
            <a:normAutofit/>
          </a:bodyPr>
          <a:lstStyle>
            <a:lvl1pPr marL="2286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4777988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777988" y="2202774"/>
            <a:ext cx="3813351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Tx/>
              <a:buChar char="‒"/>
              <a:defRPr sz="1800">
                <a:solidFill>
                  <a:srgbClr val="000000"/>
                </a:solidFill>
              </a:defRPr>
            </a:lvl2pPr>
            <a:lvl3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4pPr>
            <a:lvl5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75900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3334350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34350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6109465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16038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37718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7"/>
            <a:ext cx="8033657" cy="2750053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55173" y="4846655"/>
            <a:ext cx="8033657" cy="8255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747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47480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9838" y="1619557"/>
            <a:ext cx="4857750" cy="4259263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09230" y="4070657"/>
            <a:ext cx="2982305" cy="18081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8605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11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6125"/>
            <a:ext cx="7886700" cy="6721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55931" y="2193424"/>
            <a:ext cx="7232139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5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6362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3817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997682" y="3112899"/>
            <a:ext cx="2473070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97683" y="4035477"/>
            <a:ext cx="4802013" cy="67210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84549" y="314482"/>
            <a:ext cx="2507456" cy="431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1880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61778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6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701" y="6356351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629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633" y="6369050"/>
            <a:ext cx="1324359" cy="29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© 2014 Cengage Learning.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817968" y="702882"/>
            <a:ext cx="8021232" cy="1964118"/>
          </a:xfrm>
        </p:spPr>
        <p:txBody>
          <a:bodyPr/>
          <a:lstStyle/>
          <a:p>
            <a:pPr algn="l">
              <a:tabLst>
                <a:tab pos="1141413" algn="l"/>
                <a:tab pos="1201738" algn="l"/>
              </a:tabLst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LESSON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solidFill>
                  <a:schemeClr val="bg1"/>
                </a:solidFill>
              </a:rPr>
              <a:t>11-2 </a:t>
            </a:r>
            <a:r>
              <a:rPr lang="en-IN" sz="4000" dirty="0">
                <a:solidFill>
                  <a:schemeClr val="bg1"/>
                </a:solidFill>
              </a:rPr>
              <a:t>Recording </a:t>
            </a:r>
            <a:r>
              <a:rPr lang="en-IN" sz="4000" dirty="0" smtClean="0">
                <a:solidFill>
                  <a:schemeClr val="bg1"/>
                </a:solidFill>
              </a:rPr>
              <a:t>Sales 	Transactions </a:t>
            </a:r>
            <a:r>
              <a:rPr lang="en-IN" sz="4000" dirty="0">
                <a:solidFill>
                  <a:schemeClr val="bg1"/>
                </a:solidFill>
              </a:rPr>
              <a:t>Using </a:t>
            </a:r>
            <a:r>
              <a:rPr lang="en-IN" sz="4000" dirty="0" smtClean="0">
                <a:solidFill>
                  <a:schemeClr val="bg1"/>
                </a:solidFill>
              </a:rPr>
              <a:t>a 	General </a:t>
            </a:r>
            <a:r>
              <a:rPr lang="en-IN" sz="4000" dirty="0">
                <a:solidFill>
                  <a:schemeClr val="bg1"/>
                </a:solidFill>
              </a:rPr>
              <a:t>Journal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6671" y="2938942"/>
            <a:ext cx="612119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Account for sales returns and allowances.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Post a general journal to the accounts receivable ledger and general ledger.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Record a correcting entry to the accounts receivable ledger.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2070624"/>
            <a:ext cx="914400" cy="419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itchFamily="34" charset="0"/>
              </a:rPr>
              <a:t>Learning Objectives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000" y="722166"/>
            <a:ext cx="83058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11-2 </a:t>
            </a:r>
            <a:r>
              <a:rPr lang="en-US" sz="3200" dirty="0"/>
              <a:t>Audit </a:t>
            </a:r>
            <a:r>
              <a:rPr lang="en-US" sz="3200"/>
              <a:t>Your Understanding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51886" y="1676400"/>
            <a:ext cx="8033657" cy="920116"/>
          </a:xfrm>
        </p:spPr>
        <p:txBody>
          <a:bodyPr>
            <a:normAutofit/>
          </a:bodyPr>
          <a:lstStyle/>
          <a:p>
            <a:pPr marL="377825" indent="-3778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4.	</a:t>
            </a:r>
            <a:r>
              <a:rPr lang="en-US" dirty="0">
                <a:solidFill>
                  <a:srgbClr val="000000"/>
                </a:solidFill>
                <a:ea typeface="Times New Roman"/>
                <a:cs typeface="MyriadPro-Regular"/>
              </a:rPr>
              <a:t>Which general ledger accounts are affected, and how, by a sales returns and allowances transaction?</a:t>
            </a:r>
            <a:endParaRPr lang="en-US" dirty="0"/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831273" y="3048000"/>
            <a:ext cx="7315200" cy="17526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Sales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Returns and Allowances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and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Sales Tax Payable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are debited;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Accounts Receivable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is credited.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198"/>
              </a:solidFill>
              <a:effectLst/>
              <a:uLnTx/>
              <a:uFillTx/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8" name="Flowchart: Delay 1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11-2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87797"/>
            <a:ext cx="7886700" cy="752474"/>
          </a:xfrm>
        </p:spPr>
        <p:txBody>
          <a:bodyPr>
            <a:noAutofit/>
          </a:bodyPr>
          <a:lstStyle/>
          <a:p>
            <a:r>
              <a:rPr lang="en-US" sz="3000" dirty="0"/>
              <a:t>Credit Memorandum for Sales Returns </a:t>
            </a:r>
            <a:br>
              <a:rPr lang="en-US" sz="3000" dirty="0"/>
            </a:br>
            <a:r>
              <a:rPr lang="en-US" sz="3000" dirty="0"/>
              <a:t>and Allowances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type="body" sz="quarter" idx="15"/>
          </p:nvPr>
        </p:nvSpPr>
        <p:spPr>
          <a:xfrm>
            <a:off x="451886" y="1662394"/>
            <a:ext cx="8306352" cy="4281206"/>
          </a:xfrm>
        </p:spPr>
        <p:txBody>
          <a:bodyPr>
            <a:normAutofit/>
          </a:bodyPr>
          <a:lstStyle/>
          <a:p>
            <a:pPr marL="377825" indent="-377825">
              <a:lnSpc>
                <a:spcPct val="100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Credit allowed to a customer for the sales price of returned merchandise, resulting in a decrease in the accounts receivable </a:t>
            </a:r>
            <a:br>
              <a:rPr lang="en-US" sz="2000" dirty="0"/>
            </a:br>
            <a:r>
              <a:rPr lang="en-US" sz="2000" dirty="0"/>
              <a:t>of the merchandising business, is called a </a:t>
            </a:r>
            <a:r>
              <a:rPr lang="en-US" sz="2000" b="1" dirty="0">
                <a:solidFill>
                  <a:srgbClr val="0070C0"/>
                </a:solidFill>
              </a:rPr>
              <a:t>sales return</a:t>
            </a:r>
            <a:r>
              <a:rPr lang="en-US" sz="2000" dirty="0"/>
              <a:t>.</a:t>
            </a:r>
          </a:p>
          <a:p>
            <a:pPr marL="377825" indent="-377825">
              <a:lnSpc>
                <a:spcPct val="100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Credit allowed to a customer for part of the sales price of </a:t>
            </a:r>
            <a:br>
              <a:rPr lang="en-US" sz="2000" dirty="0"/>
            </a:br>
            <a:r>
              <a:rPr lang="en-US" sz="2000" dirty="0"/>
              <a:t>merchandise that is not returned, resulting in a decrease in the accounts receivable of the merchandising business, is called a </a:t>
            </a:r>
            <a:br>
              <a:rPr lang="en-US" sz="2000" dirty="0"/>
            </a:br>
            <a:r>
              <a:rPr lang="en-US" sz="2000" b="1" dirty="0">
                <a:solidFill>
                  <a:srgbClr val="0070C0"/>
                </a:solidFill>
              </a:rPr>
              <a:t>sales allowance</a:t>
            </a:r>
            <a:r>
              <a:rPr lang="en-US" sz="2000" dirty="0"/>
              <a:t>.</a:t>
            </a:r>
          </a:p>
          <a:p>
            <a:pPr marL="377825" indent="-377825">
              <a:lnSpc>
                <a:spcPct val="100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A form prepared by the vendor showing the amount deducted for returns and allowances is called a </a:t>
            </a:r>
            <a:r>
              <a:rPr lang="en-US" sz="2000" b="1" dirty="0">
                <a:solidFill>
                  <a:srgbClr val="0070C0"/>
                </a:solidFill>
              </a:rPr>
              <a:t>credit memorandum</a:t>
            </a:r>
            <a:r>
              <a:rPr lang="en-US" sz="20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2</a:t>
            </a:r>
          </a:p>
        </p:txBody>
      </p:sp>
      <p:sp>
        <p:nvSpPr>
          <p:cNvPr id="15" name="Flowchart: Delay 14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11-2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87797"/>
            <a:ext cx="7886700" cy="752474"/>
          </a:xfrm>
        </p:spPr>
        <p:txBody>
          <a:bodyPr>
            <a:noAutofit/>
          </a:bodyPr>
          <a:lstStyle/>
          <a:p>
            <a:r>
              <a:rPr lang="en-US" sz="3000" dirty="0"/>
              <a:t>Credit Memorandum for Sales Returns </a:t>
            </a:r>
            <a:br>
              <a:rPr lang="en-US" sz="3000" dirty="0"/>
            </a:br>
            <a:r>
              <a:rPr lang="en-US" sz="3000" dirty="0"/>
              <a:t>and Allowances</a:t>
            </a:r>
          </a:p>
        </p:txBody>
      </p:sp>
      <p:pic>
        <p:nvPicPr>
          <p:cNvPr id="9" name="Picture 8" descr="Chapter 11_Page 3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6400800" cy="34318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3</a:t>
            </a:r>
          </a:p>
        </p:txBody>
      </p:sp>
      <p:sp>
        <p:nvSpPr>
          <p:cNvPr id="15" name="Flowchart: Delay 14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11-2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643" y="790179"/>
            <a:ext cx="7886700" cy="672105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Arial" pitchFamily="34" charset="0"/>
                <a:cs typeface="Arial" pitchFamily="34" charset="0"/>
              </a:rPr>
              <a:t>Journalizing Sales Returns and Allowances</a:t>
            </a:r>
          </a:p>
        </p:txBody>
      </p:sp>
      <p:pic>
        <p:nvPicPr>
          <p:cNvPr id="131" name="Picture 130" descr="Chapter 11_Page 328.jpg"/>
          <p:cNvPicPr>
            <a:picLocks noChangeAspect="1"/>
          </p:cNvPicPr>
          <p:nvPr/>
        </p:nvPicPr>
        <p:blipFill>
          <a:blip r:embed="rId2" cstate="print"/>
          <a:srcRect b="12270"/>
          <a:stretch>
            <a:fillRect/>
          </a:stretch>
        </p:blipFill>
        <p:spPr>
          <a:xfrm>
            <a:off x="160587" y="3779772"/>
            <a:ext cx="7772400" cy="1975918"/>
          </a:xfrm>
          <a:prstGeom prst="rect">
            <a:avLst/>
          </a:prstGeom>
        </p:spPr>
      </p:pic>
      <p:sp>
        <p:nvSpPr>
          <p:cNvPr id="132" name="Rectangle 131"/>
          <p:cNvSpPr/>
          <p:nvPr/>
        </p:nvSpPr>
        <p:spPr>
          <a:xfrm>
            <a:off x="336288" y="1372230"/>
            <a:ext cx="5257800" cy="1077218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rgbClr val="CCE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December 16.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Granted credit to Lake Automotive 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for merchandise returned, $65.85, plus sales tax, $3.95, from S500; total, $69.80. Credit Memorandum No. 14.</a:t>
            </a:r>
          </a:p>
        </p:txBody>
      </p:sp>
      <p:grpSp>
        <p:nvGrpSpPr>
          <p:cNvPr id="133" name="Group 132"/>
          <p:cNvGrpSpPr/>
          <p:nvPr/>
        </p:nvGrpSpPr>
        <p:grpSpPr>
          <a:xfrm>
            <a:off x="1641029" y="2545868"/>
            <a:ext cx="3167758" cy="2453104"/>
            <a:chOff x="489842" y="3261896"/>
            <a:chExt cx="3167758" cy="2453104"/>
          </a:xfrm>
        </p:grpSpPr>
        <p:sp>
          <p:nvSpPr>
            <p:cNvPr id="134" name="TextBox 133"/>
            <p:cNvSpPr txBox="1"/>
            <p:nvPr/>
          </p:nvSpPr>
          <p:spPr>
            <a:xfrm>
              <a:off x="489842" y="3261896"/>
              <a:ext cx="29867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Credit  Memorandum Number</a:t>
              </a:r>
            </a:p>
          </p:txBody>
        </p:sp>
        <p:cxnSp>
          <p:nvCxnSpPr>
            <p:cNvPr id="135" name="Straight Arrow Connector 134"/>
            <p:cNvCxnSpPr/>
            <p:nvPr/>
          </p:nvCxnSpPr>
          <p:spPr>
            <a:xfrm>
              <a:off x="3520440" y="3352800"/>
              <a:ext cx="60960" cy="23622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36" name="Rectangle 7"/>
            <p:cNvSpPr>
              <a:spLocks noChangeArrowheads="1"/>
            </p:cNvSpPr>
            <p:nvPr/>
          </p:nvSpPr>
          <p:spPr bwMode="auto">
            <a:xfrm>
              <a:off x="3383280" y="3276600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191067" y="2536343"/>
            <a:ext cx="848693" cy="2462629"/>
            <a:chOff x="1132414" y="3035439"/>
            <a:chExt cx="848693" cy="2462629"/>
          </a:xfrm>
        </p:grpSpPr>
        <p:cxnSp>
          <p:nvCxnSpPr>
            <p:cNvPr id="138" name="Straight Arrow Connector 137"/>
            <p:cNvCxnSpPr/>
            <p:nvPr/>
          </p:nvCxnSpPr>
          <p:spPr>
            <a:xfrm>
              <a:off x="1254334" y="3212068"/>
              <a:ext cx="685800" cy="22860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39" name="Rectangle 7"/>
            <p:cNvSpPr>
              <a:spLocks noChangeArrowheads="1"/>
            </p:cNvSpPr>
            <p:nvPr/>
          </p:nvSpPr>
          <p:spPr bwMode="auto">
            <a:xfrm>
              <a:off x="1132414" y="3059668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363630" y="3035439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227387" y="3409666"/>
            <a:ext cx="3200400" cy="1817906"/>
            <a:chOff x="1066800" y="2790825"/>
            <a:chExt cx="3200400" cy="1817906"/>
          </a:xfrm>
        </p:grpSpPr>
        <p:cxnSp>
          <p:nvCxnSpPr>
            <p:cNvPr id="142" name="Straight Arrow Connector 141"/>
            <p:cNvCxnSpPr/>
            <p:nvPr/>
          </p:nvCxnSpPr>
          <p:spPr>
            <a:xfrm>
              <a:off x="1219200" y="2932331"/>
              <a:ext cx="304800" cy="16764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43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295400" y="2790825"/>
              <a:ext cx="2971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Second Debit Account Title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3154428" y="5075172"/>
            <a:ext cx="2949759" cy="1219200"/>
            <a:chOff x="1317441" y="2132231"/>
            <a:chExt cx="2949759" cy="1219200"/>
          </a:xfrm>
        </p:grpSpPr>
        <p:cxnSp>
          <p:nvCxnSpPr>
            <p:cNvPr id="146" name="Straight Arrow Connector 145"/>
            <p:cNvCxnSpPr/>
            <p:nvPr/>
          </p:nvCxnSpPr>
          <p:spPr>
            <a:xfrm flipV="1">
              <a:off x="3476625" y="2132231"/>
              <a:ext cx="790575" cy="1137821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47" name="Rectangle 7"/>
            <p:cNvSpPr>
              <a:spLocks noChangeArrowheads="1"/>
            </p:cNvSpPr>
            <p:nvPr/>
          </p:nvSpPr>
          <p:spPr bwMode="auto">
            <a:xfrm>
              <a:off x="3429000" y="3071932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317441" y="3012877"/>
              <a:ext cx="22406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Sales Return Amount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693987" y="2989197"/>
            <a:ext cx="3810000" cy="2009775"/>
            <a:chOff x="760095" y="2486025"/>
            <a:chExt cx="3810000" cy="2009775"/>
          </a:xfrm>
        </p:grpSpPr>
        <p:cxnSp>
          <p:nvCxnSpPr>
            <p:cNvPr id="150" name="Straight Arrow Connector 149"/>
            <p:cNvCxnSpPr/>
            <p:nvPr/>
          </p:nvCxnSpPr>
          <p:spPr>
            <a:xfrm>
              <a:off x="914400" y="2668906"/>
              <a:ext cx="379095" cy="1826894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51" name="Rectangle 7"/>
            <p:cNvSpPr>
              <a:spLocks noChangeArrowheads="1"/>
            </p:cNvSpPr>
            <p:nvPr/>
          </p:nvSpPr>
          <p:spPr bwMode="auto">
            <a:xfrm>
              <a:off x="760095" y="2514600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021080" y="2486025"/>
              <a:ext cx="35490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First Debit Account Title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805055" y="1536218"/>
            <a:ext cx="3269358" cy="672048"/>
            <a:chOff x="5489253" y="1722418"/>
            <a:chExt cx="3269358" cy="672048"/>
          </a:xfrm>
        </p:grpSpPr>
        <p:grpSp>
          <p:nvGrpSpPr>
            <p:cNvPr id="154" name="Group 53"/>
            <p:cNvGrpSpPr/>
            <p:nvPr/>
          </p:nvGrpSpPr>
          <p:grpSpPr>
            <a:xfrm>
              <a:off x="5489253" y="1722418"/>
              <a:ext cx="3269358" cy="672048"/>
              <a:chOff x="5489253" y="1722418"/>
              <a:chExt cx="3269358" cy="672048"/>
            </a:xfrm>
          </p:grpSpPr>
          <p:sp>
            <p:nvSpPr>
              <p:cNvPr id="156" name="Rectangle 155"/>
              <p:cNvSpPr/>
              <p:nvPr/>
            </p:nvSpPr>
            <p:spPr>
              <a:xfrm>
                <a:off x="5489253" y="1722418"/>
                <a:ext cx="326935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Sales Returns and Allowances</a:t>
                </a:r>
              </a:p>
            </p:txBody>
          </p:sp>
          <p:cxnSp>
            <p:nvCxnSpPr>
              <p:cNvPr id="157" name="Straight Connector 156"/>
              <p:cNvCxnSpPr/>
              <p:nvPr/>
            </p:nvCxnSpPr>
            <p:spPr>
              <a:xfrm flipH="1">
                <a:off x="5755849" y="2028706"/>
                <a:ext cx="27432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7127449" y="2028706"/>
                <a:ext cx="0" cy="36576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55" name="Rectangle 154"/>
            <p:cNvSpPr/>
            <p:nvPr/>
          </p:nvSpPr>
          <p:spPr>
            <a:xfrm>
              <a:off x="5788385" y="2025134"/>
              <a:ext cx="1264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65.85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6068836" y="2260177"/>
            <a:ext cx="2871269" cy="662404"/>
            <a:chOff x="5753034" y="2722662"/>
            <a:chExt cx="2871269" cy="662404"/>
          </a:xfrm>
        </p:grpSpPr>
        <p:grpSp>
          <p:nvGrpSpPr>
            <p:cNvPr id="160" name="Group 55"/>
            <p:cNvGrpSpPr/>
            <p:nvPr/>
          </p:nvGrpSpPr>
          <p:grpSpPr>
            <a:xfrm>
              <a:off x="5753034" y="2722662"/>
              <a:ext cx="2871269" cy="662404"/>
              <a:chOff x="5753034" y="2722662"/>
              <a:chExt cx="2871269" cy="662404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5753034" y="2722662"/>
                <a:ext cx="287126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Sales Tax Payable</a:t>
                </a:r>
              </a:p>
            </p:txBody>
          </p:sp>
          <p:cxnSp>
            <p:nvCxnSpPr>
              <p:cNvPr id="163" name="Straight Connector 162"/>
              <p:cNvCxnSpPr/>
              <p:nvPr/>
            </p:nvCxnSpPr>
            <p:spPr>
              <a:xfrm flipH="1">
                <a:off x="5755849" y="3019306"/>
                <a:ext cx="27432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7127449" y="3019306"/>
                <a:ext cx="0" cy="36576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61" name="Rectangle 160"/>
            <p:cNvSpPr/>
            <p:nvPr/>
          </p:nvSpPr>
          <p:spPr>
            <a:xfrm>
              <a:off x="5788385" y="3019306"/>
              <a:ext cx="1264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3.95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6637587" y="4084572"/>
            <a:ext cx="2255142" cy="1171575"/>
            <a:chOff x="1478280" y="1014829"/>
            <a:chExt cx="2255142" cy="1171575"/>
          </a:xfrm>
        </p:grpSpPr>
        <p:cxnSp>
          <p:nvCxnSpPr>
            <p:cNvPr id="166" name="Straight Arrow Connector 165"/>
            <p:cNvCxnSpPr/>
            <p:nvPr/>
          </p:nvCxnSpPr>
          <p:spPr>
            <a:xfrm flipH="1">
              <a:off x="1478280" y="1167229"/>
              <a:ext cx="1524000" cy="1019175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67" name="Rectangle 7"/>
            <p:cNvSpPr>
              <a:spLocks noChangeArrowheads="1"/>
            </p:cNvSpPr>
            <p:nvPr/>
          </p:nvSpPr>
          <p:spPr bwMode="auto">
            <a:xfrm>
              <a:off x="2880360" y="1014829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2773681" y="1250632"/>
              <a:ext cx="9597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Sales Tax 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Amount</a:t>
              </a: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6071651" y="2974493"/>
            <a:ext cx="2871269" cy="652879"/>
            <a:chOff x="5753034" y="2732187"/>
            <a:chExt cx="2871269" cy="652879"/>
          </a:xfrm>
        </p:grpSpPr>
        <p:grpSp>
          <p:nvGrpSpPr>
            <p:cNvPr id="170" name="Group 55"/>
            <p:cNvGrpSpPr/>
            <p:nvPr/>
          </p:nvGrpSpPr>
          <p:grpSpPr>
            <a:xfrm>
              <a:off x="5753034" y="2732187"/>
              <a:ext cx="2871269" cy="652879"/>
              <a:chOff x="5753034" y="2732187"/>
              <a:chExt cx="2871269" cy="652879"/>
            </a:xfrm>
          </p:grpSpPr>
          <p:sp>
            <p:nvSpPr>
              <p:cNvPr id="172" name="Rectangle 171"/>
              <p:cNvSpPr/>
              <p:nvPr/>
            </p:nvSpPr>
            <p:spPr>
              <a:xfrm>
                <a:off x="5753034" y="2732187"/>
                <a:ext cx="287126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Accounts Receivable</a:t>
                </a:r>
              </a:p>
            </p:txBody>
          </p:sp>
          <p:cxnSp>
            <p:nvCxnSpPr>
              <p:cNvPr id="173" name="Straight Connector 172"/>
              <p:cNvCxnSpPr/>
              <p:nvPr/>
            </p:nvCxnSpPr>
            <p:spPr>
              <a:xfrm flipH="1">
                <a:off x="5755849" y="3019306"/>
                <a:ext cx="27432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7127449" y="3019306"/>
                <a:ext cx="0" cy="36576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71" name="Rectangle 170"/>
            <p:cNvSpPr/>
            <p:nvPr/>
          </p:nvSpPr>
          <p:spPr>
            <a:xfrm>
              <a:off x="7356049" y="3019306"/>
              <a:ext cx="1264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69.80</a:t>
              </a:r>
            </a:p>
          </p:txBody>
        </p:sp>
      </p:grpSp>
      <p:sp>
        <p:nvSpPr>
          <p:cNvPr id="175" name="Down Arrow 174"/>
          <p:cNvSpPr/>
          <p:nvPr/>
        </p:nvSpPr>
        <p:spPr>
          <a:xfrm>
            <a:off x="6122242" y="2604506"/>
            <a:ext cx="274320" cy="18288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Up Arrow 175"/>
          <p:cNvSpPr/>
          <p:nvPr/>
        </p:nvSpPr>
        <p:spPr>
          <a:xfrm>
            <a:off x="6122242" y="1871200"/>
            <a:ext cx="274320" cy="182880"/>
          </a:xfrm>
          <a:prstGeom prst="up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Down Arrow 176"/>
          <p:cNvSpPr/>
          <p:nvPr/>
        </p:nvSpPr>
        <p:spPr>
          <a:xfrm>
            <a:off x="7481417" y="3303522"/>
            <a:ext cx="274320" cy="18288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8" name="Group 177"/>
          <p:cNvGrpSpPr/>
          <p:nvPr/>
        </p:nvGrpSpPr>
        <p:grpSpPr>
          <a:xfrm>
            <a:off x="465387" y="5532372"/>
            <a:ext cx="2423286" cy="822456"/>
            <a:chOff x="1066800" y="2386429"/>
            <a:chExt cx="2423286" cy="822456"/>
          </a:xfrm>
        </p:grpSpPr>
        <p:cxnSp>
          <p:nvCxnSpPr>
            <p:cNvPr id="179" name="Straight Arrow Connector 178"/>
            <p:cNvCxnSpPr/>
            <p:nvPr/>
          </p:nvCxnSpPr>
          <p:spPr>
            <a:xfrm flipV="1">
              <a:off x="1249680" y="2386429"/>
              <a:ext cx="731520" cy="585372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80" name="Rectangle 7"/>
            <p:cNvSpPr>
              <a:spLocks noChangeArrowheads="1"/>
            </p:cNvSpPr>
            <p:nvPr/>
          </p:nvSpPr>
          <p:spPr bwMode="auto">
            <a:xfrm>
              <a:off x="1066800" y="2867561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311144" y="2870331"/>
              <a:ext cx="2178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Credit Account Titles</a:t>
              </a: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4961187" y="3170172"/>
            <a:ext cx="1676400" cy="2286000"/>
            <a:chOff x="-3200400" y="2819400"/>
            <a:chExt cx="1676400" cy="2286000"/>
          </a:xfrm>
        </p:grpSpPr>
        <p:cxnSp>
          <p:nvCxnSpPr>
            <p:cNvPr id="183" name="Straight Arrow Connector 182"/>
            <p:cNvCxnSpPr/>
            <p:nvPr/>
          </p:nvCxnSpPr>
          <p:spPr>
            <a:xfrm flipH="1">
              <a:off x="-2819400" y="3276600"/>
              <a:ext cx="228600" cy="18288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84" name="Rectangle 7"/>
            <p:cNvSpPr>
              <a:spLocks noChangeArrowheads="1"/>
            </p:cNvSpPr>
            <p:nvPr/>
          </p:nvSpPr>
          <p:spPr bwMode="auto">
            <a:xfrm>
              <a:off x="-2712720" y="3124200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-3200400" y="2819400"/>
              <a:ext cx="167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Diagonal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Line</a:t>
              </a: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6713787" y="5608572"/>
            <a:ext cx="2021780" cy="932021"/>
            <a:chOff x="2895600" y="740212"/>
            <a:chExt cx="2021780" cy="932021"/>
          </a:xfrm>
        </p:grpSpPr>
        <p:sp>
          <p:nvSpPr>
            <p:cNvPr id="187" name="TextBox 186"/>
            <p:cNvSpPr txBox="1"/>
            <p:nvPr/>
          </p:nvSpPr>
          <p:spPr>
            <a:xfrm>
              <a:off x="3124200" y="1087458"/>
              <a:ext cx="17931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Total Amount of Return</a:t>
              </a:r>
            </a:p>
          </p:txBody>
        </p:sp>
        <p:cxnSp>
          <p:nvCxnSpPr>
            <p:cNvPr id="188" name="Straight Arrow Connector 187"/>
            <p:cNvCxnSpPr/>
            <p:nvPr/>
          </p:nvCxnSpPr>
          <p:spPr>
            <a:xfrm flipV="1">
              <a:off x="3048000" y="740212"/>
              <a:ext cx="304800" cy="542925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89" name="Rectangle 7"/>
            <p:cNvSpPr>
              <a:spLocks noChangeArrowheads="1"/>
            </p:cNvSpPr>
            <p:nvPr/>
          </p:nvSpPr>
          <p:spPr bwMode="auto">
            <a:xfrm>
              <a:off x="2895600" y="1140262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</p:grpSp>
      <p:sp>
        <p:nvSpPr>
          <p:cNvPr id="190" name="TextBox 189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4</a:t>
            </a:r>
          </a:p>
        </p:txBody>
      </p:sp>
      <p:sp>
        <p:nvSpPr>
          <p:cNvPr id="192" name="Flowchart: Delay 191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11-2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75" grpId="0" animBg="1"/>
      <p:bldP spid="176" grpId="0" animBg="1"/>
      <p:bldP spid="1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797"/>
            <a:ext cx="7886700" cy="729803"/>
          </a:xfrm>
        </p:spPr>
        <p:txBody>
          <a:bodyPr>
            <a:noAutofit/>
          </a:bodyPr>
          <a:lstStyle/>
          <a:p>
            <a:r>
              <a:rPr lang="en-US" sz="3000" dirty="0"/>
              <a:t>Posting from a General Journal to an Accounts Receivable Ledger</a:t>
            </a:r>
          </a:p>
        </p:txBody>
      </p:sp>
      <p:pic>
        <p:nvPicPr>
          <p:cNvPr id="66" name="Picture 65" descr="Chapter 11_Page 329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512501"/>
            <a:ext cx="6700266" cy="1762506"/>
          </a:xfrm>
          <a:prstGeom prst="rect">
            <a:avLst/>
          </a:prstGeom>
        </p:spPr>
      </p:pic>
      <p:pic>
        <p:nvPicPr>
          <p:cNvPr id="67" name="Picture 66" descr="Chapter 11_Page 329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07757"/>
            <a:ext cx="7715250" cy="2235708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441116" y="2969832"/>
            <a:ext cx="978109" cy="2743200"/>
            <a:chOff x="1209675" y="2324100"/>
            <a:chExt cx="978109" cy="2743200"/>
          </a:xfrm>
        </p:grpSpPr>
        <p:cxnSp>
          <p:nvCxnSpPr>
            <p:cNvPr id="69" name="Straight Arrow Connector 68"/>
            <p:cNvCxnSpPr/>
            <p:nvPr/>
          </p:nvCxnSpPr>
          <p:spPr>
            <a:xfrm>
              <a:off x="2016334" y="2324100"/>
              <a:ext cx="0" cy="27432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70" name="Rectangle 7"/>
            <p:cNvSpPr>
              <a:spLocks noChangeArrowheads="1"/>
            </p:cNvSpPr>
            <p:nvPr/>
          </p:nvSpPr>
          <p:spPr bwMode="auto">
            <a:xfrm>
              <a:off x="1822024" y="3248025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209675" y="3240643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953000" y="3436556"/>
            <a:ext cx="1752600" cy="1143001"/>
            <a:chOff x="-228600" y="2369582"/>
            <a:chExt cx="1752600" cy="1143001"/>
          </a:xfrm>
        </p:grpSpPr>
        <p:cxnSp>
          <p:nvCxnSpPr>
            <p:cNvPr id="73" name="Straight Arrow Connector 72"/>
            <p:cNvCxnSpPr/>
            <p:nvPr/>
          </p:nvCxnSpPr>
          <p:spPr>
            <a:xfrm flipH="1" flipV="1">
              <a:off x="609600" y="2369582"/>
              <a:ext cx="914400" cy="1143001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74" name="Rectangle 7"/>
            <p:cNvSpPr>
              <a:spLocks noChangeArrowheads="1"/>
            </p:cNvSpPr>
            <p:nvPr/>
          </p:nvSpPr>
          <p:spPr bwMode="auto">
            <a:xfrm>
              <a:off x="9144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-228600" y="28194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Customer Number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590800" y="1941132"/>
            <a:ext cx="4724400" cy="3781425"/>
            <a:chOff x="2590800" y="1933575"/>
            <a:chExt cx="4724400" cy="3781425"/>
          </a:xfrm>
        </p:grpSpPr>
        <p:sp>
          <p:nvSpPr>
            <p:cNvPr id="77" name="Freeform 76"/>
            <p:cNvSpPr/>
            <p:nvPr/>
          </p:nvSpPr>
          <p:spPr>
            <a:xfrm>
              <a:off x="3638550" y="1933575"/>
              <a:ext cx="3676650" cy="3781425"/>
            </a:xfrm>
            <a:custGeom>
              <a:avLst/>
              <a:gdLst>
                <a:gd name="connsiteX0" fmla="*/ 3676650 w 3676650"/>
                <a:gd name="connsiteY0" fmla="*/ 0 h 3533775"/>
                <a:gd name="connsiteX1" fmla="*/ 1314450 w 3676650"/>
                <a:gd name="connsiteY1" fmla="*/ 1457325 h 3533775"/>
                <a:gd name="connsiteX2" fmla="*/ 0 w 3676650"/>
                <a:gd name="connsiteY2" fmla="*/ 3533775 h 3533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6650" h="3533775">
                  <a:moveTo>
                    <a:pt x="3676650" y="0"/>
                  </a:moveTo>
                  <a:cubicBezTo>
                    <a:pt x="2801937" y="434181"/>
                    <a:pt x="1927225" y="868363"/>
                    <a:pt x="1314450" y="1457325"/>
                  </a:cubicBezTo>
                  <a:cubicBezTo>
                    <a:pt x="701675" y="2046288"/>
                    <a:pt x="350837" y="2790031"/>
                    <a:pt x="0" y="3533775"/>
                  </a:cubicBezTo>
                </a:path>
              </a:pathLst>
            </a:cu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8" name="Group 28"/>
            <p:cNvGrpSpPr/>
            <p:nvPr/>
          </p:nvGrpSpPr>
          <p:grpSpPr>
            <a:xfrm>
              <a:off x="2590800" y="3876675"/>
              <a:ext cx="2057400" cy="646331"/>
              <a:chOff x="196215" y="4714875"/>
              <a:chExt cx="2057400" cy="646331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196215" y="4714875"/>
                <a:ext cx="1691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Journal Page</a:t>
                </a:r>
                <a:b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</a:b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Number</a:t>
                </a:r>
              </a:p>
            </p:txBody>
          </p:sp>
          <p:sp>
            <p:nvSpPr>
              <p:cNvPr id="80" name="Rectangle 7"/>
              <p:cNvSpPr>
                <a:spLocks noChangeArrowheads="1"/>
              </p:cNvSpPr>
              <p:nvPr/>
            </p:nvSpPr>
            <p:spPr bwMode="auto">
              <a:xfrm>
                <a:off x="1887855" y="47244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6934200" y="5457226"/>
            <a:ext cx="1781175" cy="646331"/>
            <a:chOff x="4191000" y="5363944"/>
            <a:chExt cx="1781175" cy="646331"/>
          </a:xfrm>
        </p:grpSpPr>
        <p:grpSp>
          <p:nvGrpSpPr>
            <p:cNvPr id="82" name="Group 40"/>
            <p:cNvGrpSpPr/>
            <p:nvPr/>
          </p:nvGrpSpPr>
          <p:grpSpPr>
            <a:xfrm>
              <a:off x="4191000" y="5482590"/>
              <a:ext cx="794385" cy="365760"/>
              <a:chOff x="4191000" y="4110990"/>
              <a:chExt cx="794385" cy="365760"/>
            </a:xfrm>
          </p:grpSpPr>
          <p:sp>
            <p:nvSpPr>
              <p:cNvPr id="84" name="Line 16"/>
              <p:cNvSpPr>
                <a:spLocks noChangeShapeType="1"/>
              </p:cNvSpPr>
              <p:nvPr/>
            </p:nvSpPr>
            <p:spPr bwMode="auto">
              <a:xfrm flipH="1">
                <a:off x="4191000" y="4297680"/>
                <a:ext cx="731520" cy="0"/>
              </a:xfrm>
              <a:prstGeom prst="line">
                <a:avLst/>
              </a:prstGeom>
              <a:solidFill>
                <a:srgbClr val="CC0000"/>
              </a:solidFill>
              <a:ln w="38100">
                <a:solidFill>
                  <a:srgbClr val="00B0F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" name="Rectangle 10"/>
              <p:cNvSpPr>
                <a:spLocks noChangeArrowheads="1"/>
              </p:cNvSpPr>
              <p:nvPr/>
            </p:nvSpPr>
            <p:spPr bwMode="auto">
              <a:xfrm>
                <a:off x="4619625" y="411099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4953000" y="5363944"/>
              <a:ext cx="10191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 Balance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591175" y="3417507"/>
            <a:ext cx="3067050" cy="2305050"/>
            <a:chOff x="5591175" y="3409950"/>
            <a:chExt cx="3067050" cy="2305050"/>
          </a:xfrm>
        </p:grpSpPr>
        <p:sp>
          <p:nvSpPr>
            <p:cNvPr id="87" name="Freeform 86"/>
            <p:cNvSpPr/>
            <p:nvPr/>
          </p:nvSpPr>
          <p:spPr>
            <a:xfrm>
              <a:off x="5591175" y="3409950"/>
              <a:ext cx="1962150" cy="2305050"/>
            </a:xfrm>
            <a:custGeom>
              <a:avLst/>
              <a:gdLst>
                <a:gd name="connsiteX0" fmla="*/ 1943100 w 1962150"/>
                <a:gd name="connsiteY0" fmla="*/ 0 h 2114550"/>
                <a:gd name="connsiteX1" fmla="*/ 1962150 w 1962150"/>
                <a:gd name="connsiteY1" fmla="*/ 1400175 h 2114550"/>
                <a:gd name="connsiteX2" fmla="*/ 219075 w 1962150"/>
                <a:gd name="connsiteY2" fmla="*/ 1400175 h 2114550"/>
                <a:gd name="connsiteX3" fmla="*/ 0 w 1962150"/>
                <a:gd name="connsiteY3" fmla="*/ 2114550 h 211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2150" h="2114550">
                  <a:moveTo>
                    <a:pt x="1943100" y="0"/>
                  </a:moveTo>
                  <a:lnTo>
                    <a:pt x="1962150" y="1400175"/>
                  </a:lnTo>
                  <a:lnTo>
                    <a:pt x="219075" y="1400175"/>
                  </a:lnTo>
                  <a:lnTo>
                    <a:pt x="0" y="2114550"/>
                  </a:lnTo>
                </a:path>
              </a:pathLst>
            </a:cu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8" name="Group 13"/>
            <p:cNvGrpSpPr/>
            <p:nvPr/>
          </p:nvGrpSpPr>
          <p:grpSpPr>
            <a:xfrm>
              <a:off x="7362825" y="3879413"/>
              <a:ext cx="1295400" cy="369332"/>
              <a:chOff x="2819400" y="2819400"/>
              <a:chExt cx="1295400" cy="369332"/>
            </a:xfrm>
          </p:grpSpPr>
          <p:sp>
            <p:nvSpPr>
              <p:cNvPr id="89" name="Rectangle 7"/>
              <p:cNvSpPr>
                <a:spLocks noChangeArrowheads="1"/>
              </p:cNvSpPr>
              <p:nvPr/>
            </p:nvSpPr>
            <p:spPr bwMode="auto">
              <a:xfrm>
                <a:off x="2819400" y="2821186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200400" y="2819400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Credit</a:t>
                </a:r>
              </a:p>
            </p:txBody>
          </p:sp>
        </p:grpSp>
      </p:grpSp>
      <p:sp>
        <p:nvSpPr>
          <p:cNvPr id="91" name="TextBox 90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5</a:t>
            </a:r>
          </a:p>
        </p:txBody>
      </p:sp>
      <p:sp>
        <p:nvSpPr>
          <p:cNvPr id="93" name="Flowchart: Delay 92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11-2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797"/>
            <a:ext cx="7886700" cy="729803"/>
          </a:xfrm>
        </p:spPr>
        <p:txBody>
          <a:bodyPr>
            <a:noAutofit/>
          </a:bodyPr>
          <a:lstStyle/>
          <a:p>
            <a:r>
              <a:rPr lang="en-US" sz="3000" dirty="0"/>
              <a:t>Correcting Errors in </a:t>
            </a:r>
            <a:br>
              <a:rPr lang="en-US" sz="3000" dirty="0"/>
            </a:br>
            <a:r>
              <a:rPr lang="en-US" sz="3000" dirty="0"/>
              <a:t>Subsidiary Ledger Accounts</a:t>
            </a:r>
          </a:p>
        </p:txBody>
      </p:sp>
      <p:pic>
        <p:nvPicPr>
          <p:cNvPr id="78" name="Picture 77" descr="Chapter 11_Page 330_1.jpg"/>
          <p:cNvPicPr>
            <a:picLocks noChangeAspect="1"/>
          </p:cNvPicPr>
          <p:nvPr/>
        </p:nvPicPr>
        <p:blipFill>
          <a:blip r:embed="rId2" cstate="print"/>
          <a:srcRect b="13699"/>
          <a:stretch>
            <a:fillRect/>
          </a:stretch>
        </p:blipFill>
        <p:spPr>
          <a:xfrm>
            <a:off x="137286" y="2353062"/>
            <a:ext cx="5143500" cy="1152138"/>
          </a:xfrm>
          <a:prstGeom prst="rect">
            <a:avLst/>
          </a:prstGeom>
        </p:spPr>
      </p:pic>
      <p:pic>
        <p:nvPicPr>
          <p:cNvPr id="79" name="Picture 78" descr="Chapter 11_Page 330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286" y="3654552"/>
            <a:ext cx="4626864" cy="2670048"/>
          </a:xfrm>
          <a:prstGeom prst="rect">
            <a:avLst/>
          </a:prstGeom>
        </p:spPr>
      </p:pic>
      <p:sp>
        <p:nvSpPr>
          <p:cNvPr id="80" name="Rectangle 79"/>
          <p:cNvSpPr/>
          <p:nvPr/>
        </p:nvSpPr>
        <p:spPr>
          <a:xfrm>
            <a:off x="137286" y="1447800"/>
            <a:ext cx="5257800" cy="800219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rgbClr val="CCE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December 26.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Found that a sale on account to Skinner College was  incorrectly charged to the account of Wells Apartments, $334.00. Memorandum No. 44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357931" y="6049902"/>
            <a:ext cx="3657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11.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customer numbers.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357931" y="1416942"/>
            <a:ext cx="3276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1.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date.</a:t>
            </a:r>
          </a:p>
        </p:txBody>
      </p:sp>
      <p:sp>
        <p:nvSpPr>
          <p:cNvPr id="83" name="Rectangle 82"/>
          <p:cNvSpPr/>
          <p:nvPr/>
        </p:nvSpPr>
        <p:spPr>
          <a:xfrm>
            <a:off x="5357931" y="1655702"/>
            <a:ext cx="365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2.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name of the correct customer.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357931" y="2145188"/>
            <a:ext cx="3657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3.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memorandum number.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357931" y="2397382"/>
            <a:ext cx="365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4.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amount in the Debit column.</a:t>
            </a:r>
          </a:p>
        </p:txBody>
      </p:sp>
      <p:sp>
        <p:nvSpPr>
          <p:cNvPr id="86" name="Rectangle 85"/>
          <p:cNvSpPr/>
          <p:nvPr/>
        </p:nvSpPr>
        <p:spPr>
          <a:xfrm>
            <a:off x="5357931" y="2879982"/>
            <a:ext cx="365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5.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Indent and write the name of the incorrectly charged customer.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357931" y="3362007"/>
            <a:ext cx="365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6.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amount in the Credit column.</a:t>
            </a:r>
          </a:p>
        </p:txBody>
      </p:sp>
      <p:sp>
        <p:nvSpPr>
          <p:cNvPr id="88" name="Rectangle 87"/>
          <p:cNvSpPr/>
          <p:nvPr/>
        </p:nvSpPr>
        <p:spPr>
          <a:xfrm>
            <a:off x="5357931" y="3859847"/>
            <a:ext cx="365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7.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date in the Date column of each customer account.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357931" y="4337942"/>
            <a:ext cx="3657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8.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general journal page number in the Post. Ref. column of each customer account.</a:t>
            </a:r>
          </a:p>
        </p:txBody>
      </p:sp>
      <p:sp>
        <p:nvSpPr>
          <p:cNvPr id="90" name="Rectangle 89"/>
          <p:cNvSpPr/>
          <p:nvPr/>
        </p:nvSpPr>
        <p:spPr>
          <a:xfrm>
            <a:off x="5357931" y="5079047"/>
            <a:ext cx="365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9.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amount of the appropriate Debit or Credit.</a:t>
            </a:r>
          </a:p>
        </p:txBody>
      </p:sp>
      <p:sp>
        <p:nvSpPr>
          <p:cNvPr id="91" name="Rectangle 90"/>
          <p:cNvSpPr/>
          <p:nvPr/>
        </p:nvSpPr>
        <p:spPr>
          <a:xfrm>
            <a:off x="5357931" y="5557142"/>
            <a:ext cx="365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10.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Calculate and write the new account balance.</a:t>
            </a:r>
          </a:p>
        </p:txBody>
      </p:sp>
      <p:sp>
        <p:nvSpPr>
          <p:cNvPr id="92" name="Rectangle 7"/>
          <p:cNvSpPr>
            <a:spLocks noChangeArrowheads="1"/>
          </p:cNvSpPr>
          <p:nvPr/>
        </p:nvSpPr>
        <p:spPr bwMode="auto">
          <a:xfrm>
            <a:off x="289686" y="3048000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661286" y="2971800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4" name="Rectangle 7"/>
          <p:cNvSpPr>
            <a:spLocks noChangeArrowheads="1"/>
          </p:cNvSpPr>
          <p:nvPr/>
        </p:nvSpPr>
        <p:spPr bwMode="auto">
          <a:xfrm>
            <a:off x="2804286" y="3048000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4175886" y="2819400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96" name="Rectangle 7"/>
          <p:cNvSpPr>
            <a:spLocks noChangeArrowheads="1"/>
          </p:cNvSpPr>
          <p:nvPr/>
        </p:nvSpPr>
        <p:spPr bwMode="auto">
          <a:xfrm>
            <a:off x="746886" y="3352800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97" name="Rectangle 7"/>
          <p:cNvSpPr>
            <a:spLocks noChangeArrowheads="1"/>
          </p:cNvSpPr>
          <p:nvPr/>
        </p:nvSpPr>
        <p:spPr bwMode="auto">
          <a:xfrm>
            <a:off x="5166486" y="3200400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98" name="Rectangle 7"/>
          <p:cNvSpPr>
            <a:spLocks noChangeArrowheads="1"/>
          </p:cNvSpPr>
          <p:nvPr/>
        </p:nvSpPr>
        <p:spPr bwMode="auto">
          <a:xfrm>
            <a:off x="289686" y="4495800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1844166" y="5981700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3109086" y="5981700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101" name="Rectangle 7"/>
          <p:cNvSpPr>
            <a:spLocks noChangeArrowheads="1"/>
          </p:cNvSpPr>
          <p:nvPr/>
        </p:nvSpPr>
        <p:spPr bwMode="auto">
          <a:xfrm>
            <a:off x="4564443" y="5981700"/>
            <a:ext cx="289686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02" name="Rectangle 7"/>
          <p:cNvSpPr>
            <a:spLocks noChangeArrowheads="1"/>
          </p:cNvSpPr>
          <p:nvPr/>
        </p:nvSpPr>
        <p:spPr bwMode="auto">
          <a:xfrm>
            <a:off x="4495800" y="4953000"/>
            <a:ext cx="284606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103" name="Rectangle 7"/>
          <p:cNvSpPr>
            <a:spLocks noChangeArrowheads="1"/>
          </p:cNvSpPr>
          <p:nvPr/>
        </p:nvSpPr>
        <p:spPr bwMode="auto">
          <a:xfrm>
            <a:off x="396366" y="5981700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04" name="Rectangle 7"/>
          <p:cNvSpPr>
            <a:spLocks noChangeArrowheads="1"/>
          </p:cNvSpPr>
          <p:nvPr/>
        </p:nvSpPr>
        <p:spPr bwMode="auto">
          <a:xfrm>
            <a:off x="1737486" y="4495800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05" name="Rectangle 7"/>
          <p:cNvSpPr>
            <a:spLocks noChangeArrowheads="1"/>
          </p:cNvSpPr>
          <p:nvPr/>
        </p:nvSpPr>
        <p:spPr bwMode="auto">
          <a:xfrm>
            <a:off x="4892166" y="2362200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06" name="Rectangle 7"/>
          <p:cNvSpPr>
            <a:spLocks noChangeArrowheads="1"/>
          </p:cNvSpPr>
          <p:nvPr/>
        </p:nvSpPr>
        <p:spPr bwMode="auto">
          <a:xfrm>
            <a:off x="3068746" y="4495800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107" name="Rectangle 7"/>
          <p:cNvSpPr>
            <a:spLocks noChangeArrowheads="1"/>
          </p:cNvSpPr>
          <p:nvPr/>
        </p:nvSpPr>
        <p:spPr bwMode="auto">
          <a:xfrm>
            <a:off x="4480686" y="4495800"/>
            <a:ext cx="319914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08" name="Rectangle 7"/>
          <p:cNvSpPr>
            <a:spLocks noChangeArrowheads="1"/>
          </p:cNvSpPr>
          <p:nvPr/>
        </p:nvSpPr>
        <p:spPr bwMode="auto">
          <a:xfrm>
            <a:off x="4343400" y="3657600"/>
            <a:ext cx="335406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3352800" y="3429000"/>
            <a:ext cx="335406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6</a:t>
            </a:r>
          </a:p>
        </p:txBody>
      </p:sp>
      <p:sp>
        <p:nvSpPr>
          <p:cNvPr id="112" name="Flowchart: Delay 111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11-2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22166"/>
            <a:ext cx="83058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11-2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51886" y="1678241"/>
            <a:ext cx="8033657" cy="1148716"/>
          </a:xfrm>
        </p:spPr>
        <p:txBody>
          <a:bodyPr>
            <a:normAutofit/>
          </a:bodyPr>
          <a:lstStyle/>
          <a:p>
            <a:pPr marL="377825" indent="-3778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1.</a:t>
            </a:r>
            <a:r>
              <a:rPr lang="en-US" dirty="0">
                <a:solidFill>
                  <a:srgbClr val="000000"/>
                </a:solidFill>
                <a:ea typeface="Times New Roman"/>
                <a:cs typeface="MyriadPro-Regular"/>
              </a:rPr>
              <a:t>	What is the difference between a sales return and a sales allowance?</a:t>
            </a: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831273" y="3048000"/>
            <a:ext cx="7315200" cy="25908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A sales return is credit allowed to a customer for the sales price of returned merchandise. A sales allowance is credit allowed to a customer for part of the sales price of merchandise that is not returned, such as for a shortage in a shipment.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7</a:t>
            </a:r>
          </a:p>
        </p:txBody>
      </p:sp>
      <p:sp>
        <p:nvSpPr>
          <p:cNvPr id="16" name="Flowchart: Delay 15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11-2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000" y="722166"/>
            <a:ext cx="83058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11-2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51886" y="1676400"/>
            <a:ext cx="8033657" cy="1072516"/>
          </a:xfrm>
        </p:spPr>
        <p:txBody>
          <a:bodyPr>
            <a:normAutofit/>
          </a:bodyPr>
          <a:lstStyle/>
          <a:p>
            <a:pPr marL="377825" indent="-3778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2.</a:t>
            </a:r>
            <a:r>
              <a:rPr lang="en-US" dirty="0">
                <a:solidFill>
                  <a:srgbClr val="000000"/>
                </a:solidFill>
                <a:ea typeface="Times New Roman"/>
                <a:cs typeface="MyriadPro-Regular"/>
              </a:rPr>
              <a:t>	What is the source document for journalizing sales returns and allowances?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831273" y="3048000"/>
            <a:ext cx="7315200" cy="1066799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Credit memorandum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8</a:t>
            </a:r>
          </a:p>
        </p:txBody>
      </p:sp>
      <p:sp>
        <p:nvSpPr>
          <p:cNvPr id="18" name="Flowchart: Delay 1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11-2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000" y="722166"/>
            <a:ext cx="83058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11-2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51886" y="1676400"/>
            <a:ext cx="8033657" cy="996316"/>
          </a:xfrm>
        </p:spPr>
        <p:txBody>
          <a:bodyPr>
            <a:normAutofit/>
          </a:bodyPr>
          <a:lstStyle/>
          <a:p>
            <a:pPr marL="377825" indent="-3778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3.</a:t>
            </a:r>
            <a:r>
              <a:rPr lang="en-US" dirty="0">
                <a:solidFill>
                  <a:srgbClr val="000000"/>
                </a:solidFill>
                <a:ea typeface="Times New Roman"/>
                <a:cs typeface="MyriadPro-Regular"/>
              </a:rPr>
              <a:t>	Why are sales returns and allowances not debited to the Sales account?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831273" y="3048000"/>
            <a:ext cx="7315200" cy="17526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To provide better information, enabling management to quickly learn if the percent of sales returns and allowances to sales is greater than expected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9</a:t>
            </a:r>
          </a:p>
        </p:txBody>
      </p:sp>
      <p:sp>
        <p:nvSpPr>
          <p:cNvPr id="18" name="Flowchart: Delay 1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11-2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Gilbertson_C21_11e PPT Template (Read-Only)" id="{9080F0FD-2DBD-B940-951A-23B0D5DCBA39}" vid="{59C5481E-374E-FE4C-AF5C-F3E808802C4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3413</TotalTime>
  <Words>353</Words>
  <Application>Microsoft Macintosh PowerPoint</Application>
  <PresentationFormat>On-screen Show (4:3)</PresentationFormat>
  <Paragraphs>117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Custom Design</vt:lpstr>
      <vt:lpstr>LESSON 11-2 Recording Sales  Transactions Using a  General Journal</vt:lpstr>
      <vt:lpstr>Credit Memorandum for Sales Returns  and Allowances</vt:lpstr>
      <vt:lpstr>Credit Memorandum for Sales Returns  and Allowances</vt:lpstr>
      <vt:lpstr>Journalizing Sales Returns and Allowances</vt:lpstr>
      <vt:lpstr>Posting from a General Journal to an Accounts Receivable Ledger</vt:lpstr>
      <vt:lpstr>Correcting Errors in  Subsidiary Ledger Accounts</vt:lpstr>
      <vt:lpstr>Lesson 11-2 Audit Your Understanding</vt:lpstr>
      <vt:lpstr>Lesson 11-2 Audit Your Understanding</vt:lpstr>
      <vt:lpstr>Lesson 11-2 Audit Your Understanding</vt:lpstr>
      <vt:lpstr>Lesson 11-2 Audit Your Understanding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lw-dlf</cp:lastModifiedBy>
  <cp:revision>293</cp:revision>
  <dcterms:created xsi:type="dcterms:W3CDTF">2012-07-02T15:51:50Z</dcterms:created>
  <dcterms:modified xsi:type="dcterms:W3CDTF">2018-02-02T11:40:35Z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