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4"/>
  </p:notesMasterIdLst>
  <p:sldIdLst>
    <p:sldId id="349" r:id="rId3"/>
    <p:sldId id="371" r:id="rId4"/>
    <p:sldId id="365" r:id="rId5"/>
    <p:sldId id="366" r:id="rId6"/>
    <p:sldId id="368" r:id="rId7"/>
    <p:sldId id="367" r:id="rId8"/>
    <p:sldId id="350" r:id="rId9"/>
    <p:sldId id="351" r:id="rId10"/>
    <p:sldId id="352" r:id="rId11"/>
    <p:sldId id="353" r:id="rId12"/>
    <p:sldId id="35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pos="5460">
          <p15:clr>
            <a:srgbClr val="A4A3A4"/>
          </p15:clr>
        </p15:guide>
        <p15:guide id="7" pos="300">
          <p15:clr>
            <a:srgbClr val="A4A3A4"/>
          </p15:clr>
        </p15:guide>
        <p15:guide id="8" pos="529">
          <p15:clr>
            <a:srgbClr val="A4A3A4"/>
          </p15:clr>
        </p15:guide>
        <p15:guide id="9" pos="720">
          <p15:clr>
            <a:srgbClr val="A4A3A4"/>
          </p15:clr>
        </p15:guide>
        <p15:guide id="10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0" clrIdx="0"/>
  <p:cmAuthor id="1" name="McLaughlin" initials="C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5AB"/>
    <a:srgbClr val="EA0000"/>
    <a:srgbClr val="77933C"/>
    <a:srgbClr val="FF3300"/>
    <a:srgbClr val="FF0000"/>
    <a:srgbClr val="CC0000"/>
    <a:srgbClr val="73BEF1"/>
    <a:srgbClr val="1376B9"/>
    <a:srgbClr val="1312B9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099"/>
        <p:guide orient="horz" pos="704"/>
        <p:guide orient="horz" pos="461"/>
        <p:guide pos="2880"/>
        <p:guide pos="5460"/>
        <p:guide pos="300"/>
        <p:guide pos="529"/>
        <p:guide pos="720"/>
        <p:guide pos="1048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75400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964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11-3 </a:t>
            </a:r>
            <a:r>
              <a:rPr lang="en-IN" sz="4000" dirty="0">
                <a:solidFill>
                  <a:schemeClr val="bg1"/>
                </a:solidFill>
              </a:rPr>
              <a:t>Accounting for the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 	 Declaration and </a:t>
            </a:r>
            <a:r>
              <a:rPr lang="en-IN" sz="4000" dirty="0" smtClean="0">
                <a:solidFill>
                  <a:schemeClr val="bg1"/>
                </a:solidFill>
              </a:rPr>
              <a:t>Payment</a:t>
            </a:r>
            <a:br>
              <a:rPr lang="en-IN" sz="4000" dirty="0" smtClean="0">
                <a:solidFill>
                  <a:schemeClr val="bg1"/>
                </a:solidFill>
              </a:rPr>
            </a:br>
            <a:r>
              <a:rPr lang="en-IN" sz="4000" dirty="0" smtClean="0">
                <a:solidFill>
                  <a:schemeClr val="bg1"/>
                </a:solidFill>
              </a:rPr>
              <a:t>	 of </a:t>
            </a:r>
            <a:r>
              <a:rPr lang="en-IN" sz="4000" dirty="0">
                <a:solidFill>
                  <a:schemeClr val="bg1"/>
                </a:solidFill>
              </a:rPr>
              <a:t>a Dividend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5411" y="2940942"/>
            <a:ext cx="619676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Explain the relationship between retained earnings and dividends.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Account for the declaration and payment of dividends.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68712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1915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11-3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670684"/>
            <a:ext cx="8033657" cy="843916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4.	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How and when do net income and dividends impact permanent stockholders’ equity accounts?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20574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At the end of the fiscal period, temporary accounts are closed to Retained Earnings. Net income increases Retained Earnings; dividends reduce Retained Earnings.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1915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11-3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669951"/>
            <a:ext cx="8033657" cy="981935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5.	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What action is required before a corporation can distribute income to its stockholders?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11429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board of directors must declare a dividend.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52474"/>
          </a:xfrm>
        </p:spPr>
        <p:txBody>
          <a:bodyPr>
            <a:noAutofit/>
          </a:bodyPr>
          <a:lstStyle/>
          <a:p>
            <a:r>
              <a:rPr lang="en-US" sz="3000" dirty="0"/>
              <a:t>Stockholders’ Equity Accounts </a:t>
            </a:r>
            <a:br>
              <a:rPr lang="en-US" sz="3000" dirty="0"/>
            </a:br>
            <a:r>
              <a:rPr lang="en-US" sz="3000" dirty="0"/>
              <a:t>Used by a Corporation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4" name="Flowchart: Delay 1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  <p:graphicFrame>
        <p:nvGraphicFramePr>
          <p:cNvPr id="17" name="Content Placeholder 21"/>
          <p:cNvGraphicFramePr>
            <a:graphicFrameLocks/>
          </p:cNvGraphicFramePr>
          <p:nvPr/>
        </p:nvGraphicFramePr>
        <p:xfrm>
          <a:off x="1828800" y="2514600"/>
          <a:ext cx="5486400" cy="2743200"/>
        </p:xfrm>
        <a:graphic>
          <a:graphicData uri="http://schemas.openxmlformats.org/drawingml/2006/table">
            <a:tbl>
              <a:tblPr firstRow="1" bandRow="1"/>
              <a:tblGrid>
                <a:gridCol w="129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(3000)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STOCKHOLDERS’ EQUITY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3110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Capital Stock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3120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Paid-In Capital in Excess of Par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3130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Retained Earnings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3140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Dividends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3150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Income Summary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Stockholders’ Equity Accounts </a:t>
            </a:r>
            <a:br>
              <a:rPr lang="en-US" sz="3000" dirty="0"/>
            </a:br>
            <a:r>
              <a:rPr lang="en-US" sz="3000" dirty="0"/>
              <a:t>Used by a Corporation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type="body" sz="quarter" idx="15"/>
          </p:nvPr>
        </p:nvSpPr>
        <p:spPr>
          <a:xfrm>
            <a:off x="467000" y="1707736"/>
            <a:ext cx="8200750" cy="1416464"/>
          </a:xfrm>
        </p:spPr>
        <p:txBody>
          <a:bodyPr/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An amount earned by a corporation and not yet distributed to stockholders is called </a:t>
            </a:r>
            <a:r>
              <a:rPr lang="en-US" b="1" dirty="0">
                <a:solidFill>
                  <a:srgbClr val="0070C0"/>
                </a:solidFill>
              </a:rPr>
              <a:t>retained earnings</a:t>
            </a:r>
            <a:r>
              <a:rPr lang="en-US" dirty="0"/>
              <a:t>.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Earnings distributed to stockholders are called </a:t>
            </a:r>
            <a:r>
              <a:rPr lang="en-US" b="1" dirty="0">
                <a:solidFill>
                  <a:srgbClr val="0070C0"/>
                </a:solidFill>
              </a:rPr>
              <a:t>dividends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858"/>
            <a:ext cx="7886700" cy="672105"/>
          </a:xfrm>
        </p:spPr>
        <p:txBody>
          <a:bodyPr/>
          <a:lstStyle/>
          <a:p>
            <a:r>
              <a:rPr lang="en-US" sz="3000" dirty="0"/>
              <a:t>Declaring a Dividend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type="body" sz="quarter" idx="15"/>
          </p:nvPr>
        </p:nvSpPr>
        <p:spPr>
          <a:xfrm>
            <a:off x="467000" y="1707736"/>
            <a:ext cx="8033657" cy="1721264"/>
          </a:xfrm>
        </p:spPr>
        <p:txBody>
          <a:bodyPr/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group of persons elected by the stockholders to govern a corporation is called the </a:t>
            </a:r>
            <a:r>
              <a:rPr lang="en-US" b="1" dirty="0">
                <a:solidFill>
                  <a:srgbClr val="0070C0"/>
                </a:solidFill>
              </a:rPr>
              <a:t>board of directors</a:t>
            </a:r>
            <a:r>
              <a:rPr lang="en-US" dirty="0"/>
              <a:t>.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Action by a board of directors to distribute corporate earnings to stockholders is called </a:t>
            </a:r>
            <a:r>
              <a:rPr lang="en-US" b="1" dirty="0">
                <a:solidFill>
                  <a:srgbClr val="0070C0"/>
                </a:solidFill>
              </a:rPr>
              <a:t>declaring a dividend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Declaring a Dividend</a:t>
            </a:r>
          </a:p>
        </p:txBody>
      </p:sp>
      <p:pic>
        <p:nvPicPr>
          <p:cNvPr id="97" name="Picture 96" descr="Chapter 11_Page 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060" y="3776696"/>
            <a:ext cx="8229600" cy="2136046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306060" y="1440243"/>
            <a:ext cx="5029200" cy="1323439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December 15.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ThreeGreen’s board of directors declared a quarterly dividend of $0.05 per share; capital stock issued is 75,000 shares; total dividend, $3,750.00. Date of payment is January 15. Memorandum No. 43.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306060" y="5074542"/>
            <a:ext cx="1052979" cy="1256300"/>
            <a:chOff x="1066800" y="1932432"/>
            <a:chExt cx="1052979" cy="1256300"/>
          </a:xfrm>
        </p:grpSpPr>
        <p:cxnSp>
          <p:nvCxnSpPr>
            <p:cNvPr id="100" name="Straight Arrow Connector 99"/>
            <p:cNvCxnSpPr/>
            <p:nvPr/>
          </p:nvCxnSpPr>
          <p:spPr>
            <a:xfrm flipV="1">
              <a:off x="1219200" y="1932432"/>
              <a:ext cx="609600" cy="10668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01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47800" y="281940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870215" y="1371600"/>
            <a:ext cx="2926080" cy="718066"/>
            <a:chOff x="5755849" y="1676400"/>
            <a:chExt cx="2928136" cy="718066"/>
          </a:xfrm>
        </p:grpSpPr>
        <p:grpSp>
          <p:nvGrpSpPr>
            <p:cNvPr id="104" name="Group 53"/>
            <p:cNvGrpSpPr/>
            <p:nvPr/>
          </p:nvGrpSpPr>
          <p:grpSpPr>
            <a:xfrm>
              <a:off x="5755849" y="1676400"/>
              <a:ext cx="2928136" cy="718066"/>
              <a:chOff x="5755849" y="1676400"/>
              <a:chExt cx="2928136" cy="718066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5812716" y="16764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Dividends</a:t>
                </a: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flipH="1">
                <a:off x="5755849" y="20287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7127449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05" name="Rectangle 104"/>
            <p:cNvSpPr/>
            <p:nvPr/>
          </p:nvSpPr>
          <p:spPr>
            <a:xfrm>
              <a:off x="5862989" y="2025134"/>
              <a:ext cx="12644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3,750.00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67400" y="2209800"/>
            <a:ext cx="2926080" cy="718066"/>
            <a:chOff x="5753034" y="2667000"/>
            <a:chExt cx="2871269" cy="718066"/>
          </a:xfrm>
        </p:grpSpPr>
        <p:grpSp>
          <p:nvGrpSpPr>
            <p:cNvPr id="110" name="Group 55"/>
            <p:cNvGrpSpPr/>
            <p:nvPr/>
          </p:nvGrpSpPr>
          <p:grpSpPr>
            <a:xfrm>
              <a:off x="5753034" y="2667000"/>
              <a:ext cx="2871269" cy="718066"/>
              <a:chOff x="5753034" y="2667000"/>
              <a:chExt cx="2871269" cy="718066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5753034" y="26670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Dividends Payable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flipH="1">
                <a:off x="5755849" y="30193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127449" y="30193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11" name="Rectangle 110"/>
            <p:cNvSpPr/>
            <p:nvPr/>
          </p:nvSpPr>
          <p:spPr>
            <a:xfrm>
              <a:off x="7356049" y="3019306"/>
              <a:ext cx="12644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3,750.00</a:t>
              </a:r>
            </a:p>
          </p:txBody>
        </p:sp>
      </p:grpSp>
      <p:sp>
        <p:nvSpPr>
          <p:cNvPr id="115" name="Down Arrow 114"/>
          <p:cNvSpPr/>
          <p:nvPr/>
        </p:nvSpPr>
        <p:spPr>
          <a:xfrm flipV="1">
            <a:off x="7277166" y="2590800"/>
            <a:ext cx="365760" cy="36576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Up Arrow 115"/>
          <p:cNvSpPr/>
          <p:nvPr/>
        </p:nvSpPr>
        <p:spPr>
          <a:xfrm>
            <a:off x="5920806" y="1752600"/>
            <a:ext cx="365760" cy="36576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763260" y="3321942"/>
            <a:ext cx="2258437" cy="1752600"/>
            <a:chOff x="1066800" y="2819400"/>
            <a:chExt cx="2258437" cy="1752600"/>
          </a:xfrm>
        </p:grpSpPr>
        <p:cxnSp>
          <p:nvCxnSpPr>
            <p:cNvPr id="118" name="Straight Arrow Connector 117"/>
            <p:cNvCxnSpPr/>
            <p:nvPr/>
          </p:nvCxnSpPr>
          <p:spPr>
            <a:xfrm>
              <a:off x="1249680" y="2895600"/>
              <a:ext cx="579120" cy="1676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447800" y="2819400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Debited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811260" y="3321942"/>
            <a:ext cx="3505200" cy="1752600"/>
            <a:chOff x="1066800" y="2819400"/>
            <a:chExt cx="3505200" cy="1752600"/>
          </a:xfrm>
        </p:grpSpPr>
        <p:cxnSp>
          <p:nvCxnSpPr>
            <p:cNvPr id="122" name="Straight Arrow Connector 121"/>
            <p:cNvCxnSpPr/>
            <p:nvPr/>
          </p:nvCxnSpPr>
          <p:spPr>
            <a:xfrm>
              <a:off x="1249680" y="2971800"/>
              <a:ext cx="1036320" cy="16002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23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447800" y="28194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Memorandum Number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561836" y="5455542"/>
            <a:ext cx="2298805" cy="877824"/>
            <a:chOff x="1103376" y="2310908"/>
            <a:chExt cx="2298805" cy="877824"/>
          </a:xfrm>
        </p:grpSpPr>
        <p:cxnSp>
          <p:nvCxnSpPr>
            <p:cNvPr id="126" name="Straight Arrow Connector 125"/>
            <p:cNvCxnSpPr/>
            <p:nvPr/>
          </p:nvCxnSpPr>
          <p:spPr>
            <a:xfrm flipV="1">
              <a:off x="1295400" y="2310908"/>
              <a:ext cx="0" cy="737092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1103376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447800" y="2819400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Credited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363633" y="5226942"/>
            <a:ext cx="2190827" cy="1106424"/>
            <a:chOff x="987743" y="2082308"/>
            <a:chExt cx="2190827" cy="1106424"/>
          </a:xfrm>
        </p:grpSpPr>
        <p:cxnSp>
          <p:nvCxnSpPr>
            <p:cNvPr id="130" name="Straight Arrow Connector 129"/>
            <p:cNvCxnSpPr/>
            <p:nvPr/>
          </p:nvCxnSpPr>
          <p:spPr>
            <a:xfrm flipV="1">
              <a:off x="2721370" y="2082308"/>
              <a:ext cx="45720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31" name="Rectangle 7"/>
            <p:cNvSpPr>
              <a:spLocks noChangeArrowheads="1"/>
            </p:cNvSpPr>
            <p:nvPr/>
          </p:nvSpPr>
          <p:spPr bwMode="auto">
            <a:xfrm>
              <a:off x="250801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987743" y="2819400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Amount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765266" y="5455542"/>
            <a:ext cx="2003853" cy="877824"/>
            <a:chOff x="1103376" y="2310908"/>
            <a:chExt cx="2003853" cy="877824"/>
          </a:xfrm>
        </p:grpSpPr>
        <p:cxnSp>
          <p:nvCxnSpPr>
            <p:cNvPr id="134" name="Straight Arrow Connector 133"/>
            <p:cNvCxnSpPr/>
            <p:nvPr/>
          </p:nvCxnSpPr>
          <p:spPr>
            <a:xfrm flipV="1">
              <a:off x="1295400" y="2310908"/>
              <a:ext cx="587770" cy="737092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35" name="Rectangle 7"/>
            <p:cNvSpPr>
              <a:spLocks noChangeArrowheads="1"/>
            </p:cNvSpPr>
            <p:nvPr/>
          </p:nvSpPr>
          <p:spPr bwMode="auto">
            <a:xfrm>
              <a:off x="1103376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47800" y="2819400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Amount</a:t>
              </a: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139" name="Flowchart: Delay 13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15" grpId="0" animBg="1"/>
      <p:bldP spid="1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Paying Declared Dividends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42086" y="1592643"/>
            <a:ext cx="3733800" cy="92333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15.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quarterly dividend declared column.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Down Arrow 121"/>
          <p:cNvSpPr/>
          <p:nvPr/>
        </p:nvSpPr>
        <p:spPr>
          <a:xfrm flipH="1">
            <a:off x="6385686" y="3040443"/>
            <a:ext cx="365760" cy="36576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Up Arrow 122"/>
          <p:cNvSpPr/>
          <p:nvPr/>
        </p:nvSpPr>
        <p:spPr>
          <a:xfrm>
            <a:off x="6403616" y="1821243"/>
            <a:ext cx="365760" cy="82296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4" name="Picture 123" descr="Chapter 11_Page 3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86" y="3497643"/>
            <a:ext cx="8229600" cy="1611054"/>
          </a:xfrm>
          <a:prstGeom prst="rect">
            <a:avLst/>
          </a:prstGeom>
        </p:spPr>
      </p:pic>
      <p:grpSp>
        <p:nvGrpSpPr>
          <p:cNvPr id="125" name="Group 124"/>
          <p:cNvGrpSpPr/>
          <p:nvPr/>
        </p:nvGrpSpPr>
        <p:grpSpPr>
          <a:xfrm>
            <a:off x="442086" y="4716843"/>
            <a:ext cx="1052979" cy="1561100"/>
            <a:chOff x="1066800" y="1627632"/>
            <a:chExt cx="1052979" cy="1561100"/>
          </a:xfrm>
        </p:grpSpPr>
        <p:cxnSp>
          <p:nvCxnSpPr>
            <p:cNvPr id="126" name="Straight Arrow Connector 125"/>
            <p:cNvCxnSpPr/>
            <p:nvPr/>
          </p:nvCxnSpPr>
          <p:spPr>
            <a:xfrm flipV="1">
              <a:off x="1219200" y="1627632"/>
              <a:ext cx="457200" cy="1371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447800" y="281940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556886" y="4716843"/>
            <a:ext cx="2461615" cy="1103900"/>
            <a:chOff x="1985577" y="2084832"/>
            <a:chExt cx="2461615" cy="1103900"/>
          </a:xfrm>
        </p:grpSpPr>
        <p:cxnSp>
          <p:nvCxnSpPr>
            <p:cNvPr id="130" name="Straight Arrow Connector 129"/>
            <p:cNvCxnSpPr/>
            <p:nvPr/>
          </p:nvCxnSpPr>
          <p:spPr>
            <a:xfrm flipH="1" flipV="1">
              <a:off x="1985577" y="2084832"/>
              <a:ext cx="717863" cy="911876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31" name="Rectangle 7"/>
            <p:cNvSpPr>
              <a:spLocks noChangeArrowheads="1"/>
            </p:cNvSpPr>
            <p:nvPr/>
          </p:nvSpPr>
          <p:spPr bwMode="auto">
            <a:xfrm>
              <a:off x="250801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864708" y="2819400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Amount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901292" y="4716843"/>
            <a:ext cx="2003853" cy="1561100"/>
            <a:chOff x="1103376" y="1627632"/>
            <a:chExt cx="2003853" cy="1561100"/>
          </a:xfrm>
        </p:grpSpPr>
        <p:cxnSp>
          <p:nvCxnSpPr>
            <p:cNvPr id="134" name="Straight Arrow Connector 133"/>
            <p:cNvCxnSpPr/>
            <p:nvPr/>
          </p:nvCxnSpPr>
          <p:spPr>
            <a:xfrm flipV="1">
              <a:off x="1295400" y="1627632"/>
              <a:ext cx="587770" cy="1420368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35" name="Rectangle 7"/>
            <p:cNvSpPr>
              <a:spLocks noChangeArrowheads="1"/>
            </p:cNvSpPr>
            <p:nvPr/>
          </p:nvSpPr>
          <p:spPr bwMode="auto">
            <a:xfrm>
              <a:off x="1103376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47800" y="2819400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Amount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409018" y="4716843"/>
            <a:ext cx="1899364" cy="1103900"/>
            <a:chOff x="1066800" y="2084832"/>
            <a:chExt cx="1899364" cy="1103900"/>
          </a:xfrm>
        </p:grpSpPr>
        <p:cxnSp>
          <p:nvCxnSpPr>
            <p:cNvPr id="138" name="Straight Arrow Connector 137"/>
            <p:cNvCxnSpPr/>
            <p:nvPr/>
          </p:nvCxnSpPr>
          <p:spPr>
            <a:xfrm flipV="1">
              <a:off x="1219200" y="2084832"/>
              <a:ext cx="334543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39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47800" y="2819400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1313" marR="0" lvl="0" indent="-341313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165205" y="4716843"/>
            <a:ext cx="2104549" cy="1561100"/>
            <a:chOff x="1066800" y="1627632"/>
            <a:chExt cx="2104549" cy="1561100"/>
          </a:xfrm>
        </p:grpSpPr>
        <p:cxnSp>
          <p:nvCxnSpPr>
            <p:cNvPr id="142" name="Straight Arrow Connector 141"/>
            <p:cNvCxnSpPr/>
            <p:nvPr/>
          </p:nvCxnSpPr>
          <p:spPr>
            <a:xfrm flipH="1" flipV="1">
              <a:off x="1086881" y="1627632"/>
              <a:ext cx="159214" cy="1371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43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447800" y="2819400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Check Number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254898" y="1482689"/>
            <a:ext cx="4480560" cy="1258325"/>
            <a:chOff x="4270012" y="1490246"/>
            <a:chExt cx="4480560" cy="1258325"/>
          </a:xfrm>
        </p:grpSpPr>
        <p:grpSp>
          <p:nvGrpSpPr>
            <p:cNvPr id="146" name="Group 72"/>
            <p:cNvGrpSpPr/>
            <p:nvPr/>
          </p:nvGrpSpPr>
          <p:grpSpPr>
            <a:xfrm>
              <a:off x="4270012" y="1490246"/>
              <a:ext cx="4480560" cy="1132820"/>
              <a:chOff x="4270012" y="1490246"/>
              <a:chExt cx="4480560" cy="1132820"/>
            </a:xfrm>
          </p:grpSpPr>
          <p:grpSp>
            <p:nvGrpSpPr>
              <p:cNvPr id="154" name="Group 53"/>
              <p:cNvGrpSpPr/>
              <p:nvPr/>
            </p:nvGrpSpPr>
            <p:grpSpPr>
              <a:xfrm>
                <a:off x="4270012" y="1490246"/>
                <a:ext cx="4480560" cy="1132820"/>
                <a:chOff x="5755849" y="1718846"/>
                <a:chExt cx="2928137" cy="113282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5812717" y="1718846"/>
                  <a:ext cx="2871269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Dividends Payable</a:t>
                  </a:r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 flipH="1">
                  <a:off x="5755849" y="2028706"/>
                  <a:ext cx="274320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7148362" y="2028706"/>
                  <a:ext cx="0" cy="8229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55" name="Rectangle 154"/>
              <p:cNvSpPr/>
              <p:nvPr/>
            </p:nvSpPr>
            <p:spPr>
              <a:xfrm>
                <a:off x="4513359" y="1796534"/>
                <a:ext cx="196364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487488" algn="dec"/>
                  </a:tabLst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04/15 Paid	3,750.00</a:t>
                </a:r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4513359" y="2009497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07/15 Paid	3,750.00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513359" y="2222460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10/15 Paid	3,750.00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513359" y="2435423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01/15 Paid	3,750.00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723159" y="1801905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03/15 Paid	3,750.00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723159" y="2014868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06/15 Paid	3,750.00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723159" y="2227831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09/15 Paid	3,750.00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723159" y="2440794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12/15 Paid	3,750.00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252086" y="2669623"/>
            <a:ext cx="4389120" cy="675620"/>
            <a:chOff x="4267200" y="2677180"/>
            <a:chExt cx="4389120" cy="675620"/>
          </a:xfrm>
        </p:grpSpPr>
        <p:grpSp>
          <p:nvGrpSpPr>
            <p:cNvPr id="160" name="Group 55"/>
            <p:cNvGrpSpPr/>
            <p:nvPr/>
          </p:nvGrpSpPr>
          <p:grpSpPr>
            <a:xfrm>
              <a:off x="4267200" y="2677180"/>
              <a:ext cx="4389120" cy="675620"/>
              <a:chOff x="5753034" y="2709446"/>
              <a:chExt cx="3132293" cy="675620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5753034" y="2709446"/>
                <a:ext cx="313229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flipH="1">
                <a:off x="5755849" y="3019306"/>
                <a:ext cx="3067037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275676" y="30193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61" name="Rectangle 160"/>
            <p:cNvSpPr/>
            <p:nvPr/>
          </p:nvSpPr>
          <p:spPr>
            <a:xfrm>
              <a:off x="6646959" y="2971800"/>
              <a:ext cx="19636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87488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01/15 Paid	3,750.00</a:t>
              </a:r>
            </a:p>
          </p:txBody>
        </p:sp>
      </p:grpSp>
      <p:sp>
        <p:nvSpPr>
          <p:cNvPr id="165" name="Down Arrow 164"/>
          <p:cNvSpPr/>
          <p:nvPr/>
        </p:nvSpPr>
        <p:spPr>
          <a:xfrm flipH="1">
            <a:off x="4175886" y="1821243"/>
            <a:ext cx="365760" cy="83820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68" name="Flowchart: Delay 16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1915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11-3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670684"/>
            <a:ext cx="8215864" cy="1453516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	Under what major chart of accounts division are the owners’ equity accounts for a corporation normally listed?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3048000"/>
            <a:ext cx="7315200" cy="11429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Stockholders’ Equity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1915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11-3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669951"/>
            <a:ext cx="8033657" cy="1080806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	Why is only one account maintained for the investment of all owners of a corporation?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1752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Most corporations have many stockholders. It is not practical to have a separate owner’s equity account for each stockholder.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1915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11-3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670684"/>
            <a:ext cx="8033657" cy="996316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	Which account does a corporation use to record earnings not yet distributed to stockholders?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1"/>
            <a:ext cx="7315200" cy="990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Retained Earnings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364</Words>
  <Application>Microsoft Macintosh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LESSON 11-3 Accounting for the    Declaration and Payment   of a Dividend</vt:lpstr>
      <vt:lpstr>Stockholders’ Equity Accounts  Used by a Corporation</vt:lpstr>
      <vt:lpstr>Stockholders’ Equity Accounts  Used by a Corporation</vt:lpstr>
      <vt:lpstr>Declaring a Dividend</vt:lpstr>
      <vt:lpstr>Declaring a Dividend</vt:lpstr>
      <vt:lpstr>Paying Declared Dividends</vt:lpstr>
      <vt:lpstr>Lesson 11-3 Audit Your Understanding</vt:lpstr>
      <vt:lpstr>Lesson 11-3 Audit Your Understanding</vt:lpstr>
      <vt:lpstr>Lesson 11-3 Audit Your Understanding</vt:lpstr>
      <vt:lpstr>Lesson 11-3 Audit Your Understanding</vt:lpstr>
      <vt:lpstr>Lesson 11-3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288</cp:revision>
  <dcterms:created xsi:type="dcterms:W3CDTF">2012-07-02T15:51:50Z</dcterms:created>
  <dcterms:modified xsi:type="dcterms:W3CDTF">2018-02-02T11:40:27Z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