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5"/>
  </p:notesMasterIdLst>
  <p:sldIdLst>
    <p:sldId id="345" r:id="rId3"/>
    <p:sldId id="259" r:id="rId4"/>
    <p:sldId id="366" r:id="rId5"/>
    <p:sldId id="367" r:id="rId6"/>
    <p:sldId id="348" r:id="rId7"/>
    <p:sldId id="349" r:id="rId8"/>
    <p:sldId id="368" r:id="rId9"/>
    <p:sldId id="350" r:id="rId10"/>
    <p:sldId id="334" r:id="rId11"/>
    <p:sldId id="335" r:id="rId12"/>
    <p:sldId id="336" r:id="rId13"/>
    <p:sldId id="33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orient="horz" pos="1099">
          <p15:clr>
            <a:srgbClr val="A4A3A4"/>
          </p15:clr>
        </p15:guide>
        <p15:guide id="5" orient="horz" pos="704">
          <p15:clr>
            <a:srgbClr val="A4A3A4"/>
          </p15:clr>
        </p15:guide>
        <p15:guide id="6" pos="5518">
          <p15:clr>
            <a:srgbClr val="A4A3A4"/>
          </p15:clr>
        </p15:guide>
        <p15:guide id="7" pos="300">
          <p15:clr>
            <a:srgbClr val="A4A3A4"/>
          </p15:clr>
        </p15:guide>
        <p15:guide id="8" pos="529">
          <p15:clr>
            <a:srgbClr val="A4A3A4"/>
          </p15:clr>
        </p15:guide>
        <p15:guide id="9" pos="719">
          <p15:clr>
            <a:srgbClr val="A4A3A4"/>
          </p15:clr>
        </p15:guide>
        <p15:guide id="10" pos="10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32" clrIdx="0"/>
  <p:cmAuthor id="1" name="McLaughlin" initials="C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AD6A0"/>
    <a:srgbClr val="B6D5AB"/>
    <a:srgbClr val="EA0000"/>
    <a:srgbClr val="77933C"/>
    <a:srgbClr val="FF3300"/>
    <a:srgbClr val="FF0000"/>
    <a:srgbClr val="CC0000"/>
    <a:srgbClr val="73BEF1"/>
    <a:srgbClr val="1376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89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1922"/>
        <p:guide orient="horz" pos="1099"/>
        <p:guide orient="horz" pos="704"/>
        <p:guide orient="horz" pos="466"/>
        <p:guide pos="2880"/>
        <p:guide pos="5518"/>
        <p:guide pos="300"/>
        <p:guide pos="529"/>
        <p:guide pos="719"/>
        <p:guide pos="1048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75400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Cengage.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Cengage.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701" y="6356351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629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278318"/>
          </a:xfrm>
        </p:spPr>
        <p:txBody>
          <a:bodyPr/>
          <a:lstStyle/>
          <a:p>
            <a:pPr algn="l">
              <a:tabLst>
                <a:tab pos="1171575" algn="l"/>
              </a:tabLst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14-1 </a:t>
            </a:r>
            <a:r>
              <a:rPr lang="en-IN" sz="4000" dirty="0" smtClean="0">
                <a:solidFill>
                  <a:schemeClr val="bg1"/>
                </a:solidFill>
              </a:rPr>
              <a:t>Uncollectible Accounts 	Receivable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7301" y="2706266"/>
            <a:ext cx="700563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Explain the purpose of the allowance method for recording losses from uncollectible accounts.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Estimate uncollectible accounts expense using an aging of accounts receivable.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Record the adjusting entry for the allowance for uncollectible accounts.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942155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49" y="722166"/>
            <a:ext cx="8283575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14-1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798"/>
            <a:ext cx="8033657" cy="1224916"/>
          </a:xfrm>
        </p:spPr>
        <p:txBody>
          <a:bodyPr>
            <a:normAutofit/>
          </a:bodyPr>
          <a:lstStyle/>
          <a:p>
            <a:pPr marL="369888" marR="0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2.</a:t>
            </a:r>
            <a:r>
              <a:rPr lang="en-US" dirty="0">
                <a:solidFill>
                  <a:srgbClr val="000000"/>
                </a:solidFill>
                <a:ea typeface="Times New Roman"/>
                <a:cs typeface="MyriadPro-Regular"/>
              </a:rPr>
              <a:t>	Explain why an adjustment for uncollectible accounts is an application of the </a:t>
            </a:r>
            <a:r>
              <a:rPr lang="en-US" i="1" dirty="0">
                <a:solidFill>
                  <a:srgbClr val="000000"/>
                </a:solidFill>
                <a:ea typeface="Times New Roman"/>
                <a:cs typeface="MyriadPro-It"/>
              </a:rPr>
              <a:t>Matching Expenses with Revenue </a:t>
            </a:r>
            <a:r>
              <a:rPr lang="en-US" dirty="0">
                <a:solidFill>
                  <a:srgbClr val="000000"/>
                </a:solidFill>
                <a:ea typeface="Times New Roman"/>
                <a:cs typeface="MyriadPro-Regular"/>
              </a:rPr>
              <a:t>concept.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1273" y="3048000"/>
            <a:ext cx="7315200" cy="21336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The allowance method of recording losses from uncollectible accounts attempts to match the expense of uncollectible accounts in the same fiscal year that the related sales are recorded.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14-1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49" y="722166"/>
            <a:ext cx="8283575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14-1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798"/>
            <a:ext cx="8033657" cy="1148716"/>
          </a:xfrm>
        </p:spPr>
        <p:txBody>
          <a:bodyPr>
            <a:normAutofit/>
          </a:bodyPr>
          <a:lstStyle/>
          <a:p>
            <a:pPr marL="369888" marR="0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3.	</a:t>
            </a:r>
            <a:r>
              <a:rPr lang="en-US" dirty="0">
                <a:solidFill>
                  <a:srgbClr val="000000"/>
                </a:solidFill>
                <a:ea typeface="Times New Roman"/>
                <a:cs typeface="MyriadPro-Regular"/>
              </a:rPr>
              <a:t>What are the two methods used to estimate uncollectible accounts receivable?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1273" y="3048001"/>
            <a:ext cx="7315200" cy="1523999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1.	Percent of sales method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2.	Percent of accounts receivable method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1628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14-1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76249" y="722166"/>
            <a:ext cx="8283575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14-1 </a:t>
            </a:r>
            <a:r>
              <a:rPr lang="en-US" sz="3200" dirty="0"/>
              <a:t>Audit </a:t>
            </a:r>
            <a:r>
              <a:rPr lang="en-US" sz="3200"/>
              <a:t>Your Understanding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695"/>
            <a:ext cx="8033657" cy="837092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4. 	</a:t>
            </a:r>
            <a:r>
              <a:rPr lang="en-US" dirty="0">
                <a:solidFill>
                  <a:srgbClr val="000000"/>
                </a:solidFill>
                <a:ea typeface="Times New Roman"/>
                <a:cs typeface="MyriadPro-Regular"/>
              </a:rPr>
              <a:t>How is Accounts Receivable affected by the estimate of uncollectible accounts?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831273" y="3048000"/>
            <a:ext cx="7315200" cy="1066799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The account is not affected.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12</a:t>
            </a:r>
          </a:p>
        </p:txBody>
      </p:sp>
      <p:sp>
        <p:nvSpPr>
          <p:cNvPr id="15" name="Flowchart: Delay 1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14-1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 dirty="0"/>
              <a:t>Allowance Method of Recording Losses from Uncollectible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74557" y="1707736"/>
            <a:ext cx="8033657" cy="3169064"/>
          </a:xfrm>
        </p:spPr>
        <p:txBody>
          <a:bodyPr>
            <a:noAutofit/>
          </a:bodyPr>
          <a:lstStyle/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Accounts receivable that cannot be collected are called </a:t>
            </a:r>
            <a:r>
              <a:rPr lang="en-US" b="1" dirty="0">
                <a:solidFill>
                  <a:srgbClr val="0070C0"/>
                </a:solidFill>
              </a:rPr>
              <a:t>uncollectible accounts</a:t>
            </a:r>
            <a:r>
              <a:rPr lang="en-US" dirty="0"/>
              <a:t>.</a:t>
            </a:r>
          </a:p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Some businesses refer to uncollectible accounts </a:t>
            </a:r>
            <a:r>
              <a:rPr lang="en-US" dirty="0" smtClean="0"/>
              <a:t>as</a:t>
            </a:r>
            <a:br>
              <a:rPr lang="en-US" dirty="0" smtClean="0"/>
            </a:br>
            <a:r>
              <a:rPr lang="en-US" i="1" dirty="0" smtClean="0">
                <a:solidFill>
                  <a:srgbClr val="0070C0"/>
                </a:solidFill>
              </a:rPr>
              <a:t>bad </a:t>
            </a:r>
            <a:r>
              <a:rPr lang="en-US" i="1" dirty="0">
                <a:solidFill>
                  <a:srgbClr val="0070C0"/>
                </a:solidFill>
              </a:rPr>
              <a:t>debts</a:t>
            </a:r>
            <a:r>
              <a:rPr lang="en-US" dirty="0"/>
              <a:t>.</a:t>
            </a:r>
          </a:p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Crediting the estimated value of uncollectible accounts to a contra account is called the </a:t>
            </a:r>
            <a:r>
              <a:rPr lang="en-US" b="1" dirty="0">
                <a:solidFill>
                  <a:srgbClr val="0070C0"/>
                </a:solidFill>
              </a:rPr>
              <a:t>allowance method</a:t>
            </a:r>
            <a:r>
              <a:rPr lang="en-US" dirty="0"/>
              <a:t> of recording losses from uncollectible accounts.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13" name="Flowchart: Delay 1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14-1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38"/>
            <a:ext cx="7886700" cy="722905"/>
          </a:xfrm>
        </p:spPr>
        <p:txBody>
          <a:bodyPr>
            <a:noAutofit/>
          </a:bodyPr>
          <a:lstStyle/>
          <a:p>
            <a:r>
              <a:rPr lang="en-US" sz="3000" dirty="0"/>
              <a:t>Allowance Method of Recording Losses from Uncollectible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74557" y="1707736"/>
            <a:ext cx="8033657" cy="2407064"/>
          </a:xfrm>
        </p:spPr>
        <p:txBody>
          <a:bodyPr>
            <a:noAutofit/>
          </a:bodyPr>
          <a:lstStyle/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difference between an asset’s account balance and its related contra account balance is called </a:t>
            </a:r>
            <a:r>
              <a:rPr lang="en-US" b="1" dirty="0">
                <a:solidFill>
                  <a:srgbClr val="0070C0"/>
                </a:solidFill>
              </a:rPr>
              <a:t>book value</a:t>
            </a:r>
            <a:r>
              <a:rPr lang="en-US" dirty="0"/>
              <a:t>. </a:t>
            </a:r>
          </a:p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difference between the balance of Accounts Receivable and its contra account, Allowance for Uncollectible Accounts, is called the </a:t>
            </a:r>
            <a:r>
              <a:rPr lang="en-US" b="1" dirty="0">
                <a:solidFill>
                  <a:srgbClr val="0070C0"/>
                </a:solidFill>
              </a:rPr>
              <a:t>book value of accounts receivable</a:t>
            </a:r>
            <a:r>
              <a:rPr lang="en-US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12" name="Flowchart: Delay 11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14-1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/>
              <a:t>Allowance Method of Recording Losses from Uncollectible Accounts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74557" y="1708366"/>
            <a:ext cx="8033657" cy="1034834"/>
          </a:xfrm>
        </p:spPr>
        <p:txBody>
          <a:bodyPr>
            <a:noAutofit/>
          </a:bodyPr>
          <a:lstStyle/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amount of accounts receivable a business expects to collect is called the </a:t>
            </a:r>
            <a:r>
              <a:rPr lang="en-US" b="1" dirty="0">
                <a:solidFill>
                  <a:srgbClr val="0070C0"/>
                </a:solidFill>
              </a:rPr>
              <a:t>net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realizable value</a:t>
            </a:r>
            <a:r>
              <a:rPr lang="en-US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12" name="Flowchart: Delay 11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14-1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/>
              <a:t>Methods of Estimating Uncollectible Accounts Receivable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74557" y="1707736"/>
            <a:ext cx="8033657" cy="2788064"/>
          </a:xfrm>
        </p:spPr>
        <p:txBody>
          <a:bodyPr/>
          <a:lstStyle/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Two methods are commonly used to estimate uncollectible accounts receivable:</a:t>
            </a:r>
          </a:p>
          <a:p>
            <a:pPr marL="665163" lvl="1" indent="-309563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percent of sales method</a:t>
            </a: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assumes that a percent of credit sales will become uncollectible. </a:t>
            </a:r>
          </a:p>
          <a:p>
            <a:pPr marL="665163" lvl="1" indent="-309563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percent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accounts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receivable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method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uses an analysis of accounts receivable to estimate the amount that will be uncollectible.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11" name="Flowchart: Delay 1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14-1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/>
              <a:t>Estimating Uncollectible Accounts Expense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74557" y="1706628"/>
            <a:ext cx="8033657" cy="1036572"/>
          </a:xfrm>
        </p:spPr>
        <p:txBody>
          <a:bodyPr/>
          <a:lstStyle/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Analyzing accounts receivable according to when they are due is called the </a:t>
            </a:r>
            <a:r>
              <a:rPr lang="en-US" b="1" dirty="0">
                <a:solidFill>
                  <a:srgbClr val="0070C0"/>
                </a:solidFill>
              </a:rPr>
              <a:t>aging of accounts receivable</a:t>
            </a:r>
            <a:r>
              <a:rPr lang="en-US" dirty="0"/>
              <a:t>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51" name="Flowchart: Delay 5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14-1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/>
              <a:t>Estimating Uncollectible Accounts Expense</a:t>
            </a:r>
            <a:endParaRPr lang="en-US" sz="30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887319" y="1447800"/>
          <a:ext cx="6553198" cy="2574726"/>
        </p:xfrm>
        <a:graphic>
          <a:graphicData uri="http://schemas.openxmlformats.org/drawingml/2006/table">
            <a:tbl>
              <a:tblPr/>
              <a:tblGrid>
                <a:gridCol w="14797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55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55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55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455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4557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4557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33145">
                <a:tc gridSpan="7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Accounts Receivable as of December 31, 20--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3145">
                <a:tc row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Customer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Account Balance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Current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Days Account Balance Past Due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6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1–30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31–60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61–90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Over 90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611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Belk &amp; Jensen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$3,247.36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$1,495.18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$1,752.18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611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Edmonds Hospital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639.88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167.48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$195.36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$277.04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611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Lake Automotive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3,757.82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3,151.50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606.32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611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Mason City Schools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2,489.64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2,489.64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611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Skinner College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2,578.35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$2,578.35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611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Triangle Health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3,154.48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3,154.48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611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Wells Apartments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4,514.28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1,483.21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3,031.07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129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$20,381.81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$11,774.01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$5,557.05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$195.36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$277.04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$2,578.35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611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Percent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1.00%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4.00%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12.00%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30.00%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80.00%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887319" y="4123765"/>
          <a:ext cx="3403600" cy="2151888"/>
        </p:xfrm>
        <a:graphic>
          <a:graphicData uri="http://schemas.openxmlformats.org/drawingml/2006/table">
            <a:tbl>
              <a:tblPr/>
              <a:tblGrid>
                <a:gridCol w="850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09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Age Group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Amount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Percent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Uncollectible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Current 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$11,774.01 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1.0%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$117.74 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1–30 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5,557.05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4.0%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222.28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31–60 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195.36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12.0%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23.44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61–90 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277.04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30.0%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83.11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Over 90 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2,578.35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80.0%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2,062.68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$20,381.81 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$2,509.25 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 gridSpan="3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Current  Balance of Allowance for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Uncollectible Accounts  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125.15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 gridSpan="3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Estimated Addition to Allowance 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for Uncollectible Accounts 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$2,384.10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4240119" y="4343400"/>
            <a:ext cx="4308476" cy="584775"/>
            <a:chOff x="3733800" y="4343400"/>
            <a:chExt cx="4308476" cy="584775"/>
          </a:xfrm>
        </p:grpSpPr>
        <p:cxnSp>
          <p:nvCxnSpPr>
            <p:cNvPr id="35" name="Straight Arrow Connector 34"/>
            <p:cNvCxnSpPr/>
            <p:nvPr/>
          </p:nvCxnSpPr>
          <p:spPr>
            <a:xfrm flipH="1">
              <a:off x="3733800" y="4495800"/>
              <a:ext cx="1219200" cy="3048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grpSp>
          <p:nvGrpSpPr>
            <p:cNvPr id="36" name="Group 20"/>
            <p:cNvGrpSpPr/>
            <p:nvPr/>
          </p:nvGrpSpPr>
          <p:grpSpPr>
            <a:xfrm>
              <a:off x="4765675" y="4343400"/>
              <a:ext cx="3276601" cy="584775"/>
              <a:chOff x="4038600" y="4343400"/>
              <a:chExt cx="3276601" cy="584775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4038600" y="4345186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419601" y="4343400"/>
                <a:ext cx="28956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Compute the estimate for </a:t>
                </a:r>
                <a:b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each age group</a:t>
                </a: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4240119" y="5067300"/>
            <a:ext cx="4191000" cy="367546"/>
            <a:chOff x="3733800" y="5067300"/>
            <a:chExt cx="4191000" cy="367546"/>
          </a:xfrm>
        </p:grpSpPr>
        <p:cxnSp>
          <p:nvCxnSpPr>
            <p:cNvPr id="40" name="Straight Arrow Connector 39"/>
            <p:cNvCxnSpPr/>
            <p:nvPr/>
          </p:nvCxnSpPr>
          <p:spPr>
            <a:xfrm flipH="1">
              <a:off x="3733800" y="5257800"/>
              <a:ext cx="1219200" cy="1524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grpSp>
          <p:nvGrpSpPr>
            <p:cNvPr id="41" name="Group 21"/>
            <p:cNvGrpSpPr/>
            <p:nvPr/>
          </p:nvGrpSpPr>
          <p:grpSpPr>
            <a:xfrm>
              <a:off x="4765675" y="5067300"/>
              <a:ext cx="3159125" cy="367546"/>
              <a:chOff x="4038600" y="5222423"/>
              <a:chExt cx="3159125" cy="367546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4038600" y="5224209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419600" y="5222423"/>
                <a:ext cx="277812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Compute the total estimate</a:t>
                </a: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4240119" y="5791200"/>
            <a:ext cx="4648199" cy="584775"/>
            <a:chOff x="3733800" y="5791200"/>
            <a:chExt cx="4648199" cy="584775"/>
          </a:xfrm>
        </p:grpSpPr>
        <p:cxnSp>
          <p:nvCxnSpPr>
            <p:cNvPr id="45" name="Straight Arrow Connector 44"/>
            <p:cNvCxnSpPr/>
            <p:nvPr/>
          </p:nvCxnSpPr>
          <p:spPr>
            <a:xfrm flipH="1">
              <a:off x="3733800" y="5943600"/>
              <a:ext cx="1219200" cy="2286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grpSp>
          <p:nvGrpSpPr>
            <p:cNvPr id="46" name="Group 22"/>
            <p:cNvGrpSpPr/>
            <p:nvPr/>
          </p:nvGrpSpPr>
          <p:grpSpPr>
            <a:xfrm>
              <a:off x="4765675" y="5791200"/>
              <a:ext cx="3616324" cy="584775"/>
              <a:chOff x="4038600" y="5791200"/>
              <a:chExt cx="3616324" cy="584775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419599" y="5791200"/>
                <a:ext cx="323532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Compute the addition to the </a:t>
                </a:r>
                <a:b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allowance account</a:t>
                </a:r>
              </a:p>
            </p:txBody>
          </p:sp>
          <p:sp>
            <p:nvSpPr>
              <p:cNvPr id="48" name="Oval 17"/>
              <p:cNvSpPr/>
              <p:nvPr/>
            </p:nvSpPr>
            <p:spPr>
              <a:xfrm>
                <a:off x="4038600" y="5792986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</p:grpSp>
      <p:sp>
        <p:nvSpPr>
          <p:cNvPr id="49" name="TextBox 4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51" name="Flowchart: Delay 5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14-1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52474"/>
          </a:xfrm>
        </p:spPr>
        <p:txBody>
          <a:bodyPr>
            <a:noAutofit/>
          </a:bodyPr>
          <a:lstStyle/>
          <a:p>
            <a:r>
              <a:rPr lang="en-US" sz="3000" dirty="0"/>
              <a:t>Adjusting Entry for Allowance for Uncollectible Accounts</a:t>
            </a:r>
          </a:p>
        </p:txBody>
      </p:sp>
      <p:pic>
        <p:nvPicPr>
          <p:cNvPr id="103" name="Picture 102" descr="Chapter 14_Page 415.jpg"/>
          <p:cNvPicPr>
            <a:picLocks noChangeAspect="1"/>
          </p:cNvPicPr>
          <p:nvPr/>
        </p:nvPicPr>
        <p:blipFill>
          <a:blip r:embed="rId2" cstate="print"/>
          <a:srcRect b="16000"/>
          <a:stretch>
            <a:fillRect/>
          </a:stretch>
        </p:blipFill>
        <p:spPr>
          <a:xfrm>
            <a:off x="486798" y="3886200"/>
            <a:ext cx="8229600" cy="1785347"/>
          </a:xfrm>
          <a:prstGeom prst="rect">
            <a:avLst/>
          </a:prstGeom>
        </p:spPr>
      </p:pic>
      <p:grpSp>
        <p:nvGrpSpPr>
          <p:cNvPr id="104" name="Group 103"/>
          <p:cNvGrpSpPr/>
          <p:nvPr/>
        </p:nvGrpSpPr>
        <p:grpSpPr>
          <a:xfrm>
            <a:off x="562998" y="5334000"/>
            <a:ext cx="1981200" cy="988814"/>
            <a:chOff x="1066800" y="2198132"/>
            <a:chExt cx="1981200" cy="988814"/>
          </a:xfrm>
        </p:grpSpPr>
        <p:cxnSp>
          <p:nvCxnSpPr>
            <p:cNvPr id="105" name="Straight Arrow Connector 104"/>
            <p:cNvCxnSpPr/>
            <p:nvPr/>
          </p:nvCxnSpPr>
          <p:spPr>
            <a:xfrm flipV="1">
              <a:off x="1249680" y="2198132"/>
              <a:ext cx="960120" cy="802244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06" name="Rectangle 7"/>
            <p:cNvSpPr>
              <a:spLocks noChangeArrowheads="1"/>
            </p:cNvSpPr>
            <p:nvPr/>
          </p:nvSpPr>
          <p:spPr bwMode="auto">
            <a:xfrm>
              <a:off x="1066800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447800" y="2819400"/>
              <a:ext cx="16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 Title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915798" y="3203138"/>
            <a:ext cx="3158810" cy="1749862"/>
            <a:chOff x="644734" y="3059668"/>
            <a:chExt cx="3158810" cy="1749862"/>
          </a:xfrm>
        </p:grpSpPr>
        <p:cxnSp>
          <p:nvCxnSpPr>
            <p:cNvPr id="109" name="Straight Arrow Connector 108"/>
            <p:cNvCxnSpPr/>
            <p:nvPr/>
          </p:nvCxnSpPr>
          <p:spPr>
            <a:xfrm flipH="1">
              <a:off x="644734" y="3276600"/>
              <a:ext cx="574466" cy="153293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10" name="Rectangle 7"/>
            <p:cNvSpPr>
              <a:spLocks noChangeArrowheads="1"/>
            </p:cNvSpPr>
            <p:nvPr/>
          </p:nvSpPr>
          <p:spPr bwMode="auto">
            <a:xfrm>
              <a:off x="1066800" y="3059668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406734" y="3059668"/>
              <a:ext cx="23968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Write “Adjusting Entries”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888622" y="5486400"/>
            <a:ext cx="1981200" cy="836414"/>
            <a:chOff x="1066800" y="2350532"/>
            <a:chExt cx="1981200" cy="836414"/>
          </a:xfrm>
        </p:grpSpPr>
        <p:cxnSp>
          <p:nvCxnSpPr>
            <p:cNvPr id="113" name="Straight Arrow Connector 112"/>
            <p:cNvCxnSpPr/>
            <p:nvPr/>
          </p:nvCxnSpPr>
          <p:spPr>
            <a:xfrm flipH="1" flipV="1">
              <a:off x="1143000" y="2350532"/>
              <a:ext cx="106680" cy="621268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14" name="Rectangle 7"/>
            <p:cNvSpPr>
              <a:spLocks noChangeArrowheads="1"/>
            </p:cNvSpPr>
            <p:nvPr/>
          </p:nvSpPr>
          <p:spPr bwMode="auto">
            <a:xfrm>
              <a:off x="1066800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47800" y="2819400"/>
              <a:ext cx="16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 Title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6811398" y="3507938"/>
            <a:ext cx="2133600" cy="1597462"/>
            <a:chOff x="3505200" y="2819400"/>
            <a:chExt cx="2133600" cy="1597462"/>
          </a:xfrm>
        </p:grpSpPr>
        <p:cxnSp>
          <p:nvCxnSpPr>
            <p:cNvPr id="117" name="Straight Arrow Connector 116"/>
            <p:cNvCxnSpPr/>
            <p:nvPr/>
          </p:nvCxnSpPr>
          <p:spPr>
            <a:xfrm flipH="1">
              <a:off x="3505200" y="3045262"/>
              <a:ext cx="304800" cy="13716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18" name="Rectangle 7"/>
            <p:cNvSpPr>
              <a:spLocks noChangeArrowheads="1"/>
            </p:cNvSpPr>
            <p:nvPr/>
          </p:nvSpPr>
          <p:spPr bwMode="auto">
            <a:xfrm>
              <a:off x="3657600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038600" y="2819400"/>
              <a:ext cx="16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Debit Amount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30613" y="3505200"/>
            <a:ext cx="2470785" cy="1600200"/>
            <a:chOff x="729615" y="2514600"/>
            <a:chExt cx="2470785" cy="1600200"/>
          </a:xfrm>
        </p:grpSpPr>
        <p:cxnSp>
          <p:nvCxnSpPr>
            <p:cNvPr id="121" name="Straight Arrow Connector 120"/>
            <p:cNvCxnSpPr/>
            <p:nvPr/>
          </p:nvCxnSpPr>
          <p:spPr>
            <a:xfrm>
              <a:off x="914400" y="2668906"/>
              <a:ext cx="381000" cy="1445894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22" name="Rectangle 7"/>
            <p:cNvSpPr>
              <a:spLocks noChangeArrowheads="1"/>
            </p:cNvSpPr>
            <p:nvPr/>
          </p:nvSpPr>
          <p:spPr bwMode="auto">
            <a:xfrm>
              <a:off x="729615" y="25146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066800" y="2514600"/>
              <a:ext cx="2133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Date</a:t>
              </a: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67015" y="1324094"/>
            <a:ext cx="3616247" cy="718066"/>
            <a:chOff x="5340002" y="1676400"/>
            <a:chExt cx="3616247" cy="718066"/>
          </a:xfrm>
        </p:grpSpPr>
        <p:grpSp>
          <p:nvGrpSpPr>
            <p:cNvPr id="125" name="Group 53"/>
            <p:cNvGrpSpPr/>
            <p:nvPr/>
          </p:nvGrpSpPr>
          <p:grpSpPr>
            <a:xfrm>
              <a:off x="5755849" y="1676400"/>
              <a:ext cx="3200400" cy="718066"/>
              <a:chOff x="5755849" y="1676400"/>
              <a:chExt cx="3200400" cy="718066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5888916" y="1676400"/>
                <a:ext cx="287126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Accounts Receivable</a:t>
                </a:r>
              </a:p>
            </p:txBody>
          </p:sp>
          <p:cxnSp>
            <p:nvCxnSpPr>
              <p:cNvPr id="128" name="Straight Connector 127"/>
              <p:cNvCxnSpPr/>
              <p:nvPr/>
            </p:nvCxnSpPr>
            <p:spPr>
              <a:xfrm flipH="1">
                <a:off x="5755849" y="2028706"/>
                <a:ext cx="32004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7312385" y="20287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26" name="Rectangle 125"/>
            <p:cNvSpPr/>
            <p:nvPr/>
          </p:nvSpPr>
          <p:spPr>
            <a:xfrm>
              <a:off x="5340002" y="2025134"/>
              <a:ext cx="21336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371600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Dec. 31 Bal.  	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20,381.81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86798" y="1981200"/>
            <a:ext cx="3396464" cy="718066"/>
            <a:chOff x="5559785" y="2667000"/>
            <a:chExt cx="3396464" cy="718066"/>
          </a:xfrm>
        </p:grpSpPr>
        <p:grpSp>
          <p:nvGrpSpPr>
            <p:cNvPr id="131" name="Group 55"/>
            <p:cNvGrpSpPr/>
            <p:nvPr/>
          </p:nvGrpSpPr>
          <p:grpSpPr>
            <a:xfrm>
              <a:off x="5755849" y="2667000"/>
              <a:ext cx="3200400" cy="718066"/>
              <a:chOff x="5755849" y="2667000"/>
              <a:chExt cx="3200400" cy="718066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5888916" y="2667000"/>
                <a:ext cx="287126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Uncollectible Accounts Expense</a:t>
                </a:r>
              </a:p>
            </p:txBody>
          </p:sp>
          <p:cxnSp>
            <p:nvCxnSpPr>
              <p:cNvPr id="134" name="Straight Connector 133"/>
              <p:cNvCxnSpPr/>
              <p:nvPr/>
            </p:nvCxnSpPr>
            <p:spPr>
              <a:xfrm flipH="1">
                <a:off x="5755849" y="3019306"/>
                <a:ext cx="32004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7312385" y="30193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32" name="Rectangle 131"/>
            <p:cNvSpPr/>
            <p:nvPr/>
          </p:nvSpPr>
          <p:spPr>
            <a:xfrm>
              <a:off x="5559785" y="3019306"/>
              <a:ext cx="18288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371600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Adj.	2,384.10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211198" y="5486400"/>
            <a:ext cx="2362200" cy="836414"/>
            <a:chOff x="990600" y="2350532"/>
            <a:chExt cx="2362200" cy="836414"/>
          </a:xfrm>
        </p:grpSpPr>
        <p:cxnSp>
          <p:nvCxnSpPr>
            <p:cNvPr id="137" name="Straight Arrow Connector 136"/>
            <p:cNvCxnSpPr/>
            <p:nvPr/>
          </p:nvCxnSpPr>
          <p:spPr>
            <a:xfrm flipV="1">
              <a:off x="2743200" y="2350532"/>
              <a:ext cx="609600" cy="61853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38" name="Rectangle 7"/>
            <p:cNvSpPr>
              <a:spLocks noChangeArrowheads="1"/>
            </p:cNvSpPr>
            <p:nvPr/>
          </p:nvSpPr>
          <p:spPr bwMode="auto">
            <a:xfrm>
              <a:off x="2606040" y="282118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990600" y="2819400"/>
              <a:ext cx="1676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Credit Amount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82809" y="2667000"/>
            <a:ext cx="3461589" cy="1090970"/>
            <a:chOff x="5752981" y="2667000"/>
            <a:chExt cx="3461589" cy="1090970"/>
          </a:xfrm>
        </p:grpSpPr>
        <p:grpSp>
          <p:nvGrpSpPr>
            <p:cNvPr id="141" name="Group 55"/>
            <p:cNvGrpSpPr/>
            <p:nvPr/>
          </p:nvGrpSpPr>
          <p:grpSpPr>
            <a:xfrm>
              <a:off x="5752981" y="2667000"/>
              <a:ext cx="3210948" cy="992386"/>
              <a:chOff x="5752981" y="2667000"/>
              <a:chExt cx="3210948" cy="992386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5752981" y="2667000"/>
                <a:ext cx="321094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Allowance for Uncollectible Accounts </a:t>
                </a:r>
              </a:p>
            </p:txBody>
          </p:sp>
          <p:cxnSp>
            <p:nvCxnSpPr>
              <p:cNvPr id="144" name="Straight Connector 143"/>
              <p:cNvCxnSpPr/>
              <p:nvPr/>
            </p:nvCxnSpPr>
            <p:spPr>
              <a:xfrm flipH="1">
                <a:off x="5755849" y="3019306"/>
                <a:ext cx="32004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7309570" y="3019306"/>
                <a:ext cx="0" cy="64008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42" name="Rectangle 141"/>
            <p:cNvSpPr/>
            <p:nvPr/>
          </p:nvSpPr>
          <p:spPr>
            <a:xfrm>
              <a:off x="7385770" y="3019306"/>
              <a:ext cx="182880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371600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Bal.	 125.15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371600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Adj.	2,384.10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371600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New Bal.	2,509.25)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6" name="Down Arrow 145"/>
          <p:cNvSpPr/>
          <p:nvPr/>
        </p:nvSpPr>
        <p:spPr>
          <a:xfrm flipV="1">
            <a:off x="1096398" y="2362200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Down Arrow 146"/>
          <p:cNvSpPr/>
          <p:nvPr/>
        </p:nvSpPr>
        <p:spPr>
          <a:xfrm flipV="1">
            <a:off x="3108078" y="3048000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150" name="Flowchart: Delay 149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14-1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722166"/>
            <a:ext cx="8283575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14-1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798"/>
            <a:ext cx="8033657" cy="1072516"/>
          </a:xfrm>
        </p:spPr>
        <p:txBody>
          <a:bodyPr>
            <a:normAutofit/>
          </a:bodyPr>
          <a:lstStyle/>
          <a:p>
            <a:pPr marL="369888" marR="0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1.</a:t>
            </a:r>
            <a:r>
              <a:rPr lang="en-US" dirty="0">
                <a:solidFill>
                  <a:srgbClr val="000000"/>
                </a:solidFill>
                <a:ea typeface="Times New Roman"/>
                <a:cs typeface="MyriadPro-Regular"/>
              </a:rPr>
              <a:t>	What general ledger accounts are used to account for uncollectible accounts receivable?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831273" y="3048000"/>
            <a:ext cx="7315200" cy="17526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The contra asset account Allowance for Uncollectible Accounts and the expense account Uncollectible Accounts Expense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16" name="Flowchart: Delay 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14-1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4283</TotalTime>
  <Words>519</Words>
  <Application>Microsoft Macintosh PowerPoint</Application>
  <PresentationFormat>On-screen Show (4:3)</PresentationFormat>
  <Paragraphs>171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LESSON 14-1 Uncollectible Accounts  Receivable</vt:lpstr>
      <vt:lpstr>Allowance Method of Recording Losses from Uncollectible Accounts</vt:lpstr>
      <vt:lpstr>Allowance Method of Recording Losses from Uncollectible Accounts</vt:lpstr>
      <vt:lpstr>Allowance Method of Recording Losses from Uncollectible Accounts</vt:lpstr>
      <vt:lpstr>Methods of Estimating Uncollectible Accounts Receivable</vt:lpstr>
      <vt:lpstr>Estimating Uncollectible Accounts Expense</vt:lpstr>
      <vt:lpstr>Estimating Uncollectible Accounts Expense</vt:lpstr>
      <vt:lpstr>Adjusting Entry for Allowance for Uncollectible Accounts</vt:lpstr>
      <vt:lpstr>Lesson 14-1 Audit Your Understanding</vt:lpstr>
      <vt:lpstr>Lesson 14-1 Audit Your Understanding</vt:lpstr>
      <vt:lpstr>Lesson 14-1 Audit Your Understanding</vt:lpstr>
      <vt:lpstr>Lesson 14-1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340</cp:revision>
  <dcterms:created xsi:type="dcterms:W3CDTF">2012-07-02T15:51:50Z</dcterms:created>
  <dcterms:modified xsi:type="dcterms:W3CDTF">2018-02-02T11:39:24Z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