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6"/>
  </p:notesMasterIdLst>
  <p:sldIdLst>
    <p:sldId id="346" r:id="rId3"/>
    <p:sldId id="315" r:id="rId4"/>
    <p:sldId id="361" r:id="rId5"/>
    <p:sldId id="369" r:id="rId6"/>
    <p:sldId id="351" r:id="rId7"/>
    <p:sldId id="352" r:id="rId8"/>
    <p:sldId id="370" r:id="rId9"/>
    <p:sldId id="353" r:id="rId10"/>
    <p:sldId id="371" r:id="rId11"/>
    <p:sldId id="354" r:id="rId12"/>
    <p:sldId id="377" r:id="rId13"/>
    <p:sldId id="378" r:id="rId14"/>
    <p:sldId id="3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6">
          <p15:clr>
            <a:srgbClr val="A4A3A4"/>
          </p15:clr>
        </p15:guide>
        <p15:guide id="4" orient="horz" pos="1098">
          <p15:clr>
            <a:srgbClr val="A4A3A4"/>
          </p15:clr>
        </p15:guide>
        <p15:guide id="5" orient="horz" pos="703">
          <p15:clr>
            <a:srgbClr val="A4A3A4"/>
          </p15:clr>
        </p15:guide>
        <p15:guide id="6" pos="300">
          <p15:clr>
            <a:srgbClr val="A4A3A4"/>
          </p15:clr>
        </p15:guide>
        <p15:guide id="7" pos="528">
          <p15:clr>
            <a:srgbClr val="A4A3A4"/>
          </p15:clr>
        </p15:guide>
        <p15:guide id="8" pos="719">
          <p15:clr>
            <a:srgbClr val="A4A3A4"/>
          </p15:clr>
        </p15:guide>
        <p15:guide id="9" pos="1047">
          <p15:clr>
            <a:srgbClr val="A4A3A4"/>
          </p15:clr>
        </p15:guide>
        <p15:guide id="10" pos="55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32" clrIdx="0"/>
  <p:cmAuthor id="1" name="McLaughlin" initials="C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AD6A0"/>
    <a:srgbClr val="B6D5AB"/>
    <a:srgbClr val="EA0000"/>
    <a:srgbClr val="77933C"/>
    <a:srgbClr val="FF3300"/>
    <a:srgbClr val="FF0000"/>
    <a:srgbClr val="CC0000"/>
    <a:srgbClr val="73BEF1"/>
    <a:srgbClr val="1376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6"/>
        <p:guide orient="horz" pos="1098"/>
        <p:guide orient="horz" pos="703"/>
        <p:guide pos="2880"/>
        <p:guide pos="300"/>
        <p:guide pos="528"/>
        <p:guide pos="719"/>
        <p:guide pos="1047"/>
        <p:guide pos="5517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75400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887918"/>
          </a:xfrm>
        </p:spPr>
        <p:txBody>
          <a:bodyPr/>
          <a:lstStyle/>
          <a:p>
            <a:pPr algn="l">
              <a:tabLst>
                <a:tab pos="114141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14-2 </a:t>
            </a:r>
            <a:r>
              <a:rPr lang="en-IN" sz="4000" dirty="0">
                <a:solidFill>
                  <a:schemeClr val="bg1"/>
                </a:solidFill>
              </a:rPr>
              <a:t>Writing Off and </a:t>
            </a:r>
            <a:r>
              <a:rPr lang="en-IN" sz="4000" dirty="0" smtClean="0">
                <a:solidFill>
                  <a:schemeClr val="bg1"/>
                </a:solidFill>
              </a:rPr>
              <a:t>Collecting 	Uncollectible Accounts 	Receivable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1" y="2939765"/>
            <a:ext cx="612874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Write off an uncollectible account receivable.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Account for the collection of an account receivable that was written off.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723632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5354"/>
            <a:ext cx="7886700" cy="720659"/>
          </a:xfrm>
        </p:spPr>
        <p:txBody>
          <a:bodyPr>
            <a:noAutofit/>
          </a:bodyPr>
          <a:lstStyle/>
          <a:p>
            <a:r>
              <a:rPr lang="en-US" sz="3000" dirty="0"/>
              <a:t>Posting Entries for Collecting a Written-Off Account Receivable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7200" y="1836357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 the general journal entry to the general ledger.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7200" y="2576674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 the debit portion of the general journal entry to the customer account.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57200" y="3397749"/>
            <a:ext cx="281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Write the words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Reopen account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the Item column of the customer account.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57200" y="4365717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Post the cash receipts journal entry to the customer account.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85" name="Flowchart: Delay 8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  <p:pic>
        <p:nvPicPr>
          <p:cNvPr id="29" name="Picture 28" descr="Chapter 14_Page 423_1.jpg"/>
          <p:cNvPicPr>
            <a:picLocks noChangeAspect="1"/>
          </p:cNvPicPr>
          <p:nvPr/>
        </p:nvPicPr>
        <p:blipFill>
          <a:blip r:embed="rId2" cstate="print"/>
          <a:srcRect b="15873"/>
          <a:stretch>
            <a:fillRect/>
          </a:stretch>
        </p:blipFill>
        <p:spPr>
          <a:xfrm>
            <a:off x="3667337" y="1426554"/>
            <a:ext cx="4011506" cy="866916"/>
          </a:xfrm>
          <a:prstGeom prst="rect">
            <a:avLst/>
          </a:prstGeom>
        </p:spPr>
      </p:pic>
      <p:pic>
        <p:nvPicPr>
          <p:cNvPr id="30" name="Picture 29" descr="Chapter 14_Page 423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4425" y="2358518"/>
            <a:ext cx="4007416" cy="977318"/>
          </a:xfrm>
          <a:prstGeom prst="rect">
            <a:avLst/>
          </a:prstGeom>
        </p:spPr>
      </p:pic>
      <p:pic>
        <p:nvPicPr>
          <p:cNvPr id="31" name="Picture 30" descr="Chapter 14_Page 423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149" y="3396882"/>
            <a:ext cx="4019684" cy="977318"/>
          </a:xfrm>
          <a:prstGeom prst="rect">
            <a:avLst/>
          </a:prstGeom>
        </p:spPr>
      </p:pic>
      <p:pic>
        <p:nvPicPr>
          <p:cNvPr id="32" name="Picture 31" descr="Chapter 14_Page 423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5070" y="4462080"/>
            <a:ext cx="3492178" cy="1075460"/>
          </a:xfrm>
          <a:prstGeom prst="rect">
            <a:avLst/>
          </a:prstGeom>
        </p:spPr>
      </p:pic>
      <p:pic>
        <p:nvPicPr>
          <p:cNvPr id="33" name="Picture 32" descr="Chapter 14_Page 423_5.jpg"/>
          <p:cNvPicPr>
            <a:picLocks noChangeAspect="1"/>
          </p:cNvPicPr>
          <p:nvPr/>
        </p:nvPicPr>
        <p:blipFill>
          <a:blip r:embed="rId6" cstate="print"/>
          <a:srcRect b="17225"/>
          <a:stretch>
            <a:fillRect/>
          </a:stretch>
        </p:blipFill>
        <p:spPr>
          <a:xfrm>
            <a:off x="3399355" y="5568267"/>
            <a:ext cx="4533002" cy="79939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774600" y="2107043"/>
            <a:ext cx="845102" cy="1022300"/>
            <a:chOff x="304800" y="2895600"/>
            <a:chExt cx="944880" cy="1143000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304800" y="2895600"/>
              <a:ext cx="944880" cy="11430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000" y="315468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708861" y="2129502"/>
            <a:ext cx="1022300" cy="3066900"/>
            <a:chOff x="3352800" y="2895600"/>
            <a:chExt cx="1143000" cy="3429000"/>
          </a:xfrm>
        </p:grpSpPr>
        <p:sp>
          <p:nvSpPr>
            <p:cNvPr id="38" name="Line 20"/>
            <p:cNvSpPr>
              <a:spLocks noChangeShapeType="1"/>
            </p:cNvSpPr>
            <p:nvPr/>
          </p:nvSpPr>
          <p:spPr bwMode="auto">
            <a:xfrm flipV="1">
              <a:off x="3352800" y="2895600"/>
              <a:ext cx="1143000" cy="34290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3459480" y="544068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258005" y="2266405"/>
            <a:ext cx="1022300" cy="1908292"/>
            <a:chOff x="106680" y="2895600"/>
            <a:chExt cx="1143000" cy="2133600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106680" y="2895600"/>
              <a:ext cx="1143000" cy="21336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35280" y="414528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4821369" y="5380575"/>
            <a:ext cx="245352" cy="2453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48594" y="5415867"/>
            <a:ext cx="477072" cy="817836"/>
            <a:chOff x="-45720" y="4181856"/>
            <a:chExt cx="533400" cy="731520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-45720" y="4181856"/>
              <a:ext cx="457200" cy="7315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213360" y="4328160"/>
              <a:ext cx="274320" cy="21945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585"/>
            <a:ext cx="82296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14-2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78241"/>
            <a:ext cx="8033657" cy="1148716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Why is Allowance for Uncollectible Accounts debited when a customer account is written off?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55557"/>
            <a:ext cx="7315200" cy="1752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balance of the customer account is an actual uncollectible amount and no longer an estimate of an uncollectible amount.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198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23585"/>
            <a:ext cx="82296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14-2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76400"/>
            <a:ext cx="8033657" cy="1148716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Does the book value of accounts receivable differ before and after writing off an account? Explain.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93342"/>
            <a:ext cx="7315200" cy="16002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The book value is the same because the same amount is deducted from the accounts receivable and the allowance accounts.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23585"/>
            <a:ext cx="82296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14-2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78241"/>
            <a:ext cx="8033657" cy="1072516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solidFill>
                  <a:srgbClr val="000000"/>
                </a:solidFill>
                <a:ea typeface="Times New Roman"/>
                <a:cs typeface="MyriadPro-Regular"/>
              </a:rPr>
              <a:t>	Why is a customer account reopened when the account is paid after being previously written off?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831273" y="3055557"/>
            <a:ext cx="7315200" cy="11429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To show an accurate credit history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832062"/>
          </a:xfrm>
        </p:spPr>
        <p:txBody>
          <a:bodyPr>
            <a:noAutofit/>
          </a:bodyPr>
          <a:lstStyle/>
          <a:p>
            <a:r>
              <a:rPr lang="en-US" sz="3000" dirty="0"/>
              <a:t>Journalizing the Writing Off of an Uncollectible Account Receivable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type="body" sz="quarter" idx="15"/>
          </p:nvPr>
        </p:nvSpPr>
        <p:spPr>
          <a:xfrm>
            <a:off x="457200" y="1709099"/>
            <a:ext cx="8033657" cy="1224916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Canceling the balance of a customer account </a:t>
            </a:r>
            <a:br>
              <a:rPr lang="en-US" dirty="0"/>
            </a:br>
            <a:r>
              <a:rPr lang="en-US" dirty="0"/>
              <a:t>because the customer does not pay is called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writing off an account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728875"/>
          </a:xfrm>
        </p:spPr>
        <p:txBody>
          <a:bodyPr>
            <a:noAutofit/>
          </a:bodyPr>
          <a:lstStyle/>
          <a:p>
            <a:r>
              <a:rPr lang="en-US" sz="3000" dirty="0"/>
              <a:t>Journalizing the Writing Off of an Uncollectible Account Receivable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57200" y="1600200"/>
            <a:ext cx="5707443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25.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Wrote off Edmonds Hospital’s past due account as uncollectible, $639.88. Memorandum No. 58.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743200" y="2550460"/>
            <a:ext cx="3657600" cy="1098210"/>
            <a:chOff x="2743200" y="2550460"/>
            <a:chExt cx="3657600" cy="1098210"/>
          </a:xfrm>
        </p:grpSpPr>
        <p:grpSp>
          <p:nvGrpSpPr>
            <p:cNvPr id="88" name="Group 49"/>
            <p:cNvGrpSpPr/>
            <p:nvPr/>
          </p:nvGrpSpPr>
          <p:grpSpPr>
            <a:xfrm>
              <a:off x="2743200" y="2550460"/>
              <a:ext cx="3657600" cy="1098210"/>
              <a:chOff x="2743200" y="2550460"/>
              <a:chExt cx="3657600" cy="1098210"/>
            </a:xfrm>
          </p:grpSpPr>
          <p:grpSp>
            <p:nvGrpSpPr>
              <p:cNvPr id="90" name="Group 17"/>
              <p:cNvGrpSpPr/>
              <p:nvPr/>
            </p:nvGrpSpPr>
            <p:grpSpPr>
              <a:xfrm>
                <a:off x="2743200" y="2816423"/>
                <a:ext cx="3657600" cy="832247"/>
                <a:chOff x="5681705" y="1745099"/>
                <a:chExt cx="3657600" cy="832247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681705" y="2025134"/>
                  <a:ext cx="185928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Jan. 25 	639.88</a:t>
                  </a:r>
                </a:p>
              </p:txBody>
            </p:sp>
            <p:grpSp>
              <p:nvGrpSpPr>
                <p:cNvPr id="93" name="Group 53"/>
                <p:cNvGrpSpPr/>
                <p:nvPr/>
              </p:nvGrpSpPr>
              <p:grpSpPr>
                <a:xfrm>
                  <a:off x="5681705" y="1745099"/>
                  <a:ext cx="3657600" cy="832247"/>
                  <a:chOff x="5681705" y="1745099"/>
                  <a:chExt cx="3657600" cy="832247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5932976" y="1745099"/>
                    <a:ext cx="3252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Allowance for Uncollectible Accounts 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7512034" y="20287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91" name="Rectangle 90"/>
              <p:cNvSpPr/>
              <p:nvPr/>
            </p:nvSpPr>
            <p:spPr>
              <a:xfrm>
                <a:off x="3818965" y="2550460"/>
                <a:ext cx="18325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GENERAL LEDGER</a:t>
                </a:r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4581356" y="3101790"/>
              <a:ext cx="18194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Bal. 	2,509.25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(New Bal.	1,869.37)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43200" y="3883223"/>
            <a:ext cx="3688080" cy="817900"/>
            <a:chOff x="2743200" y="3883223"/>
            <a:chExt cx="3688080" cy="817900"/>
          </a:xfrm>
        </p:grpSpPr>
        <p:grpSp>
          <p:nvGrpSpPr>
            <p:cNvPr id="98" name="Group 23"/>
            <p:cNvGrpSpPr/>
            <p:nvPr/>
          </p:nvGrpSpPr>
          <p:grpSpPr>
            <a:xfrm>
              <a:off x="2743198" y="3883223"/>
              <a:ext cx="3657601" cy="817900"/>
              <a:chOff x="5672999" y="2750046"/>
              <a:chExt cx="3396465" cy="817900"/>
            </a:xfrm>
          </p:grpSpPr>
          <p:grpSp>
            <p:nvGrpSpPr>
              <p:cNvPr id="100" name="Group 55"/>
              <p:cNvGrpSpPr/>
              <p:nvPr/>
            </p:nvGrpSpPr>
            <p:grpSpPr>
              <a:xfrm>
                <a:off x="5673000" y="2750046"/>
                <a:ext cx="3396464" cy="817900"/>
                <a:chOff x="5673000" y="2750046"/>
                <a:chExt cx="3396464" cy="817900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915155" y="2750046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Accounts Receivable</a:t>
                  </a:r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5673000" y="3019306"/>
                  <a:ext cx="33964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" name="Rectangle 100"/>
              <p:cNvSpPr/>
              <p:nvPr/>
            </p:nvSpPr>
            <p:spPr>
              <a:xfrm>
                <a:off x="5672999" y="3019306"/>
                <a:ext cx="17265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Bal.	21,843.15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21,203.27)</a:t>
                </a:r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4572000" y="415066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Jan. 25 	639.88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712719" y="5026223"/>
            <a:ext cx="3718561" cy="1032153"/>
            <a:chOff x="2712719" y="5026223"/>
            <a:chExt cx="3718561" cy="1032153"/>
          </a:xfrm>
        </p:grpSpPr>
        <p:sp>
          <p:nvSpPr>
            <p:cNvPr id="106" name="Rectangle 105"/>
            <p:cNvSpPr/>
            <p:nvPr/>
          </p:nvSpPr>
          <p:spPr>
            <a:xfrm>
              <a:off x="4572000" y="550433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Jan. 25 	639.88</a:t>
              </a:r>
            </a:p>
          </p:txBody>
        </p:sp>
        <p:grpSp>
          <p:nvGrpSpPr>
            <p:cNvPr id="107" name="Group 53"/>
            <p:cNvGrpSpPr/>
            <p:nvPr/>
          </p:nvGrpSpPr>
          <p:grpSpPr>
            <a:xfrm>
              <a:off x="2712719" y="5026223"/>
              <a:ext cx="3688081" cy="1032153"/>
              <a:chOff x="2712719" y="5026223"/>
              <a:chExt cx="3688081" cy="1032153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2923903" y="5026223"/>
                <a:ext cx="32407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RECEIVABLE LEDGER</a:t>
                </a:r>
              </a:p>
            </p:txBody>
          </p:sp>
          <p:grpSp>
            <p:nvGrpSpPr>
              <p:cNvPr id="109" name="Group 52"/>
              <p:cNvGrpSpPr/>
              <p:nvPr/>
            </p:nvGrpSpPr>
            <p:grpSpPr>
              <a:xfrm>
                <a:off x="2712719" y="5254823"/>
                <a:ext cx="3688081" cy="803553"/>
                <a:chOff x="2712719" y="5254823"/>
                <a:chExt cx="3688081" cy="803553"/>
              </a:xfrm>
            </p:grpSpPr>
            <p:grpSp>
              <p:nvGrpSpPr>
                <p:cNvPr id="110" name="Group 55"/>
                <p:cNvGrpSpPr/>
                <p:nvPr/>
              </p:nvGrpSpPr>
              <p:grpSpPr>
                <a:xfrm>
                  <a:off x="2743200" y="5254823"/>
                  <a:ext cx="3657600" cy="803553"/>
                  <a:chOff x="5755849" y="2764393"/>
                  <a:chExt cx="3657600" cy="803553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6136849" y="2764393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Edmonds Hospital</a:t>
                    </a:r>
                  </a:p>
                </p:txBody>
              </p:sp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5755849" y="30193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7584649" y="30193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1" name="Rectangle 110"/>
                <p:cNvSpPr/>
                <p:nvPr/>
              </p:nvSpPr>
              <p:spPr>
                <a:xfrm>
                  <a:off x="2712719" y="5505545"/>
                  <a:ext cx="185928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50000"/>
                        </a:sysClr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Bal.	639.88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(New Bal.	0.00)</a:t>
                  </a:r>
                </a:p>
              </p:txBody>
            </p:sp>
          </p:grpSp>
        </p:grpSp>
      </p:grpSp>
      <p:sp>
        <p:nvSpPr>
          <p:cNvPr id="115" name="Down Arrow 114"/>
          <p:cNvSpPr/>
          <p:nvPr/>
        </p:nvSpPr>
        <p:spPr>
          <a:xfrm>
            <a:off x="3505200" y="316992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Down Arrow 115"/>
          <p:cNvSpPr/>
          <p:nvPr/>
        </p:nvSpPr>
        <p:spPr>
          <a:xfrm>
            <a:off x="5334000" y="423672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Down Arrow 116"/>
          <p:cNvSpPr/>
          <p:nvPr/>
        </p:nvSpPr>
        <p:spPr>
          <a:xfrm>
            <a:off x="5334000" y="560832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20" name="Flowchart: Delay 11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15" grpId="0" animBg="1"/>
      <p:bldP spid="116" grpId="0" animBg="1"/>
      <p:bldP spid="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38"/>
            <a:ext cx="7886700" cy="728875"/>
          </a:xfrm>
        </p:spPr>
        <p:txBody>
          <a:bodyPr>
            <a:noAutofit/>
          </a:bodyPr>
          <a:lstStyle/>
          <a:p>
            <a:r>
              <a:rPr lang="en-US" sz="3000" dirty="0"/>
              <a:t>Journalizing the Writing Off of an Uncollectible Account Receivable</a:t>
            </a:r>
          </a:p>
        </p:txBody>
      </p:sp>
      <p:pic>
        <p:nvPicPr>
          <p:cNvPr id="95" name="Picture 94" descr="Chapter 14_Page 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428" y="3299595"/>
            <a:ext cx="8229600" cy="2116902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87428" y="1758897"/>
            <a:ext cx="6065772" cy="584775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January 25.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Wrote off Edmonds Hospital’s past due account as uncollectible, $639.88. Memorandum No. 58.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7428" y="4883097"/>
            <a:ext cx="4114800" cy="1065014"/>
            <a:chOff x="1066800" y="2121932"/>
            <a:chExt cx="4114800" cy="1065014"/>
          </a:xfrm>
        </p:grpSpPr>
        <p:cxnSp>
          <p:nvCxnSpPr>
            <p:cNvPr id="98" name="Straight Arrow Connector 97"/>
            <p:cNvCxnSpPr/>
            <p:nvPr/>
          </p:nvCxnSpPr>
          <p:spPr>
            <a:xfrm flipV="1">
              <a:off x="1249680" y="2121932"/>
              <a:ext cx="1112520" cy="87844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447800" y="2819400"/>
              <a:ext cx="373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 and Customer Name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06428" y="2825697"/>
            <a:ext cx="1143000" cy="1752600"/>
            <a:chOff x="1066800" y="3059668"/>
            <a:chExt cx="1143000" cy="1752600"/>
          </a:xfrm>
        </p:grpSpPr>
        <p:cxnSp>
          <p:nvCxnSpPr>
            <p:cNvPr id="102" name="Straight Arrow Connector 101"/>
            <p:cNvCxnSpPr/>
            <p:nvPr/>
          </p:nvCxnSpPr>
          <p:spPr>
            <a:xfrm>
              <a:off x="1219200" y="3276600"/>
              <a:ext cx="990600" cy="15356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406734" y="3059668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541268" y="4883097"/>
            <a:ext cx="1813560" cy="1065014"/>
            <a:chOff x="-381000" y="2121932"/>
            <a:chExt cx="1813560" cy="1065014"/>
          </a:xfrm>
        </p:grpSpPr>
        <p:cxnSp>
          <p:nvCxnSpPr>
            <p:cNvPr id="106" name="Straight Arrow Connector 105"/>
            <p:cNvCxnSpPr/>
            <p:nvPr/>
          </p:nvCxnSpPr>
          <p:spPr>
            <a:xfrm flipH="1" flipV="1">
              <a:off x="1051560" y="2121932"/>
              <a:ext cx="167640" cy="8498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7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-381000" y="2819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Diagonal Line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888228" y="2825697"/>
            <a:ext cx="1981200" cy="1676400"/>
            <a:chOff x="3657600" y="2819400"/>
            <a:chExt cx="1981200" cy="1676400"/>
          </a:xfrm>
        </p:grpSpPr>
        <p:cxnSp>
          <p:nvCxnSpPr>
            <p:cNvPr id="110" name="Straight Arrow Connector 109"/>
            <p:cNvCxnSpPr/>
            <p:nvPr/>
          </p:nvCxnSpPr>
          <p:spPr>
            <a:xfrm>
              <a:off x="3810000" y="3045262"/>
              <a:ext cx="0" cy="145053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1" name="Rectangle 7"/>
            <p:cNvSpPr>
              <a:spLocks noChangeArrowheads="1"/>
            </p:cNvSpPr>
            <p:nvPr/>
          </p:nvSpPr>
          <p:spPr bwMode="auto">
            <a:xfrm>
              <a:off x="36576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038600" y="2819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Amount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478028" y="2825697"/>
            <a:ext cx="2470785" cy="1752600"/>
            <a:chOff x="729615" y="2514600"/>
            <a:chExt cx="2470785" cy="1752600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882015" y="2668906"/>
              <a:ext cx="152400" cy="159829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66800" y="2514600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964428" y="4883097"/>
            <a:ext cx="1981200" cy="1065014"/>
            <a:chOff x="2606040" y="2121932"/>
            <a:chExt cx="1981200" cy="1065014"/>
          </a:xfrm>
        </p:grpSpPr>
        <p:cxnSp>
          <p:nvCxnSpPr>
            <p:cNvPr id="118" name="Straight Arrow Connector 117"/>
            <p:cNvCxnSpPr/>
            <p:nvPr/>
          </p:nvCxnSpPr>
          <p:spPr>
            <a:xfrm flipV="1">
              <a:off x="2758440" y="2121932"/>
              <a:ext cx="6096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260604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10840" y="2819400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Amount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731643" y="2825697"/>
            <a:ext cx="3080385" cy="1752600"/>
            <a:chOff x="729615" y="2514600"/>
            <a:chExt cx="3080385" cy="175260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882015" y="2668906"/>
              <a:ext cx="1480185" cy="1598294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66800" y="2514600"/>
              <a:ext cx="2743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Memorandum Number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27" name="Flowchart: Delay 12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8216"/>
          </a:xfrm>
        </p:spPr>
        <p:txBody>
          <a:bodyPr>
            <a:noAutofit/>
          </a:bodyPr>
          <a:lstStyle/>
          <a:p>
            <a:r>
              <a:rPr lang="en-US" sz="3000" dirty="0"/>
              <a:t>Posting an Entry to Write Off an Uncollectible Account Receivable</a:t>
            </a:r>
          </a:p>
        </p:txBody>
      </p:sp>
      <p:pic>
        <p:nvPicPr>
          <p:cNvPr id="96" name="Picture 95" descr="Chapter 14_Page 420_2.jp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1752600" y="3191583"/>
            <a:ext cx="4480560" cy="1075342"/>
          </a:xfrm>
          <a:prstGeom prst="rect">
            <a:avLst/>
          </a:prstGeom>
        </p:spPr>
      </p:pic>
      <p:pic>
        <p:nvPicPr>
          <p:cNvPr id="97" name="Picture 96" descr="Chapter 14_Page 420_1.jpg"/>
          <p:cNvPicPr>
            <a:picLocks noChangeAspect="1"/>
          </p:cNvPicPr>
          <p:nvPr/>
        </p:nvPicPr>
        <p:blipFill>
          <a:blip r:embed="rId3" cstate="print"/>
          <a:srcRect b="15873"/>
          <a:stretch>
            <a:fillRect/>
          </a:stretch>
        </p:blipFill>
        <p:spPr>
          <a:xfrm>
            <a:off x="1752600" y="1515183"/>
            <a:ext cx="4572000" cy="993104"/>
          </a:xfrm>
          <a:prstGeom prst="rect">
            <a:avLst/>
          </a:prstGeom>
        </p:spPr>
      </p:pic>
      <p:pic>
        <p:nvPicPr>
          <p:cNvPr id="98" name="Picture 97" descr="Chapter 14_Page 420_3.jpg"/>
          <p:cNvPicPr>
            <a:picLocks noChangeAspect="1"/>
          </p:cNvPicPr>
          <p:nvPr/>
        </p:nvPicPr>
        <p:blipFill>
          <a:blip r:embed="rId4" cstate="print"/>
          <a:srcRect b="16807"/>
          <a:stretch>
            <a:fillRect/>
          </a:stretch>
        </p:blipFill>
        <p:spPr>
          <a:xfrm>
            <a:off x="1752600" y="4343733"/>
            <a:ext cx="4480560" cy="905250"/>
          </a:xfrm>
          <a:prstGeom prst="rect">
            <a:avLst/>
          </a:prstGeom>
        </p:spPr>
      </p:pic>
      <p:pic>
        <p:nvPicPr>
          <p:cNvPr id="99" name="Picture 98" descr="Chapter 14_Page 420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2600" y="5589643"/>
            <a:ext cx="3931920" cy="918522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5486400" y="3996029"/>
            <a:ext cx="2971800" cy="338554"/>
            <a:chOff x="228600" y="2792505"/>
            <a:chExt cx="2971800" cy="338554"/>
          </a:xfrm>
        </p:grpSpPr>
        <p:cxnSp>
          <p:nvCxnSpPr>
            <p:cNvPr id="101" name="Straight Arrow Connector 100"/>
            <p:cNvCxnSpPr/>
            <p:nvPr/>
          </p:nvCxnSpPr>
          <p:spPr>
            <a:xfrm flipH="1" flipV="1">
              <a:off x="228600" y="2960132"/>
              <a:ext cx="102108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2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95400" y="2792505"/>
              <a:ext cx="190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Balance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524000" y="2319318"/>
            <a:ext cx="823737" cy="1828800"/>
            <a:chOff x="517383" y="2729768"/>
            <a:chExt cx="823737" cy="1828800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1219200" y="2729768"/>
              <a:ext cx="0" cy="1828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6" name="Rectangle 7"/>
            <p:cNvSpPr>
              <a:spLocks noChangeArrowheads="1"/>
            </p:cNvSpPr>
            <p:nvPr/>
          </p:nvSpPr>
          <p:spPr bwMode="auto">
            <a:xfrm>
              <a:off x="1066800" y="3073113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7383" y="3075219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14800" y="2444823"/>
            <a:ext cx="1676400" cy="914400"/>
            <a:chOff x="-914400" y="2289572"/>
            <a:chExt cx="1676400" cy="914400"/>
          </a:xfrm>
        </p:grpSpPr>
        <p:cxnSp>
          <p:nvCxnSpPr>
            <p:cNvPr id="109" name="Straight Arrow Connector 108"/>
            <p:cNvCxnSpPr/>
            <p:nvPr/>
          </p:nvCxnSpPr>
          <p:spPr>
            <a:xfrm flipH="1" flipV="1">
              <a:off x="-152400" y="2289572"/>
              <a:ext cx="9144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52400" y="2502932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-914400" y="2358089"/>
              <a:ext cx="1234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724400" y="2429583"/>
            <a:ext cx="3733800" cy="1676400"/>
            <a:chOff x="2438400" y="2514600"/>
            <a:chExt cx="3733800" cy="1676400"/>
          </a:xfrm>
        </p:grpSpPr>
        <p:cxnSp>
          <p:nvCxnSpPr>
            <p:cNvPr id="113" name="Straight Arrow Connector 112"/>
            <p:cNvCxnSpPr/>
            <p:nvPr/>
          </p:nvCxnSpPr>
          <p:spPr>
            <a:xfrm flipH="1">
              <a:off x="2438400" y="2514600"/>
              <a:ext cx="1371600" cy="16764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4" name="Rectangle 7"/>
            <p:cNvSpPr>
              <a:spLocks noChangeArrowheads="1"/>
            </p:cNvSpPr>
            <p:nvPr/>
          </p:nvSpPr>
          <p:spPr bwMode="auto">
            <a:xfrm>
              <a:off x="3383280" y="2743200"/>
              <a:ext cx="274320" cy="27432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657600" y="2709446"/>
              <a:ext cx="2514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 or Credit Amounts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590800" y="1860325"/>
            <a:ext cx="3177988" cy="2039470"/>
            <a:chOff x="2209800" y="1716742"/>
            <a:chExt cx="3177988" cy="2039470"/>
          </a:xfrm>
        </p:grpSpPr>
        <p:sp>
          <p:nvSpPr>
            <p:cNvPr id="117" name="TextBox 116"/>
            <p:cNvSpPr txBox="1"/>
            <p:nvPr/>
          </p:nvSpPr>
          <p:spPr>
            <a:xfrm>
              <a:off x="2209800" y="2286000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Journal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Page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</a:t>
              </a:r>
            </a:p>
          </p:txBody>
        </p:sp>
        <p:grpSp>
          <p:nvGrpSpPr>
            <p:cNvPr id="118" name="Group 62"/>
            <p:cNvGrpSpPr/>
            <p:nvPr/>
          </p:nvGrpSpPr>
          <p:grpSpPr>
            <a:xfrm>
              <a:off x="2926975" y="1716742"/>
              <a:ext cx="2460813" cy="2039470"/>
              <a:chOff x="2926975" y="1716742"/>
              <a:chExt cx="2460813" cy="2039470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006165" y="1716742"/>
                <a:ext cx="2381623" cy="2039470"/>
              </a:xfrm>
              <a:custGeom>
                <a:avLst/>
                <a:gdLst>
                  <a:gd name="connsiteX0" fmla="*/ 2381623 w 2381623"/>
                  <a:gd name="connsiteY0" fmla="*/ 22411 h 2039470"/>
                  <a:gd name="connsiteX1" fmla="*/ 391459 w 2381623"/>
                  <a:gd name="connsiteY1" fmla="*/ 336176 h 2039470"/>
                  <a:gd name="connsiteX2" fmla="*/ 32870 w 2381623"/>
                  <a:gd name="connsiteY2" fmla="*/ 2039470 h 20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623" h="2039470">
                    <a:moveTo>
                      <a:pt x="2381623" y="22411"/>
                    </a:moveTo>
                    <a:cubicBezTo>
                      <a:pt x="1582270" y="11205"/>
                      <a:pt x="782918" y="0"/>
                      <a:pt x="391459" y="336176"/>
                    </a:cubicBezTo>
                    <a:cubicBezTo>
                      <a:pt x="0" y="672353"/>
                      <a:pt x="16435" y="1355911"/>
                      <a:pt x="32870" y="203947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Rectangle 7"/>
              <p:cNvSpPr>
                <a:spLocks noChangeArrowheads="1"/>
              </p:cNvSpPr>
              <p:nvPr/>
            </p:nvSpPr>
            <p:spPr bwMode="auto">
              <a:xfrm>
                <a:off x="2926975" y="2510115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1828800" y="61633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2213385" y="5273499"/>
            <a:ext cx="2358615" cy="1042284"/>
            <a:chOff x="1832385" y="5129916"/>
            <a:chExt cx="2358615" cy="1042284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1981200" y="5349240"/>
              <a:ext cx="228600" cy="82296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24" name="Group 30"/>
            <p:cNvGrpSpPr/>
            <p:nvPr/>
          </p:nvGrpSpPr>
          <p:grpSpPr>
            <a:xfrm>
              <a:off x="1832385" y="5129916"/>
              <a:ext cx="2358615" cy="338554"/>
              <a:chOff x="2836320" y="2539116"/>
              <a:chExt cx="2358615" cy="338554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061335" y="2539116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Write “Written off”</a:t>
                </a:r>
              </a:p>
            </p:txBody>
          </p:sp>
          <p:sp>
            <p:nvSpPr>
              <p:cNvPr id="126" name="Rectangle 7"/>
              <p:cNvSpPr>
                <a:spLocks noChangeArrowheads="1"/>
              </p:cNvSpPr>
              <p:nvPr/>
            </p:nvSpPr>
            <p:spPr bwMode="auto">
              <a:xfrm>
                <a:off x="2836320" y="2545080"/>
                <a:ext cx="274320" cy="27432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127" name="Rectangle 7"/>
          <p:cNvSpPr>
            <a:spLocks noChangeArrowheads="1"/>
          </p:cNvSpPr>
          <p:nvPr/>
        </p:nvSpPr>
        <p:spPr bwMode="auto">
          <a:xfrm>
            <a:off x="2989730" y="49822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auto">
          <a:xfrm>
            <a:off x="3133165" y="61633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auto">
          <a:xfrm>
            <a:off x="6096000" y="49822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5486400" y="61633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1" name="Rectangle 7"/>
          <p:cNvSpPr>
            <a:spLocks noChangeArrowheads="1"/>
          </p:cNvSpPr>
          <p:nvPr/>
        </p:nvSpPr>
        <p:spPr bwMode="auto">
          <a:xfrm>
            <a:off x="1828800" y="49822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4221480" y="49822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3" name="Rectangle 7"/>
          <p:cNvSpPr>
            <a:spLocks noChangeArrowheads="1"/>
          </p:cNvSpPr>
          <p:nvPr/>
        </p:nvSpPr>
        <p:spPr bwMode="auto">
          <a:xfrm>
            <a:off x="4191000" y="61633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4" name="Rectangle 7"/>
          <p:cNvSpPr>
            <a:spLocks noChangeArrowheads="1"/>
          </p:cNvSpPr>
          <p:nvPr/>
        </p:nvSpPr>
        <p:spPr bwMode="auto">
          <a:xfrm>
            <a:off x="5486400" y="5553783"/>
            <a:ext cx="274320" cy="27432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37" name="Flowchart: Delay 13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8216"/>
          </a:xfrm>
        </p:spPr>
        <p:txBody>
          <a:bodyPr>
            <a:noAutofit/>
          </a:bodyPr>
          <a:lstStyle/>
          <a:p>
            <a:r>
              <a:rPr lang="en-US" sz="3000" dirty="0"/>
              <a:t>Reopening an Account Previously Written Off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7200" y="1692533"/>
            <a:ext cx="62484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March 9.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in full payment of Edmonds Hospital’s account, previously written off as uncollectible, $639.88. Memorandum No. 71 and Receipt No. 695.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743200" y="2707051"/>
            <a:ext cx="3657600" cy="1284662"/>
            <a:chOff x="2743200" y="2550460"/>
            <a:chExt cx="3657600" cy="1284662"/>
          </a:xfrm>
        </p:grpSpPr>
        <p:grpSp>
          <p:nvGrpSpPr>
            <p:cNvPr id="81" name="Group 49"/>
            <p:cNvGrpSpPr/>
            <p:nvPr/>
          </p:nvGrpSpPr>
          <p:grpSpPr>
            <a:xfrm>
              <a:off x="2743200" y="2550460"/>
              <a:ext cx="3657600" cy="1284662"/>
              <a:chOff x="2743200" y="2550460"/>
              <a:chExt cx="3657600" cy="1284662"/>
            </a:xfrm>
          </p:grpSpPr>
          <p:grpSp>
            <p:nvGrpSpPr>
              <p:cNvPr id="83" name="Group 17"/>
              <p:cNvGrpSpPr/>
              <p:nvPr/>
            </p:nvGrpSpPr>
            <p:grpSpPr>
              <a:xfrm>
                <a:off x="2743200" y="2816423"/>
                <a:ext cx="3657600" cy="1018699"/>
                <a:chOff x="5681705" y="1745099"/>
                <a:chExt cx="3657600" cy="1018699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5681705" y="2025134"/>
                  <a:ext cx="1859280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50000"/>
                        </a:sysClr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Bal.	21,843.15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Mar. 9	639.88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(New Bal.	21,843.15)</a:t>
                  </a:r>
                </a:p>
              </p:txBody>
            </p:sp>
            <p:grpSp>
              <p:nvGrpSpPr>
                <p:cNvPr id="86" name="Group 53"/>
                <p:cNvGrpSpPr/>
                <p:nvPr/>
              </p:nvGrpSpPr>
              <p:grpSpPr>
                <a:xfrm>
                  <a:off x="5681705" y="1745099"/>
                  <a:ext cx="3657600" cy="832247"/>
                  <a:chOff x="5681705" y="1745099"/>
                  <a:chExt cx="3657600" cy="832247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6087036" y="1745099"/>
                    <a:ext cx="287126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Accounts Receivable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</p:txBody>
              </p:sp>
              <p:cxnSp>
                <p:nvCxnSpPr>
                  <p:cNvPr id="88" name="Straight Connector 87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7512034" y="20287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84" name="Rectangle 83"/>
              <p:cNvSpPr/>
              <p:nvPr/>
            </p:nvSpPr>
            <p:spPr>
              <a:xfrm>
                <a:off x="3818965" y="2550460"/>
                <a:ext cx="18325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GENERAL LEDGER</a:t>
                </a:r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Jan. 25 	639.88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743200" y="4039814"/>
            <a:ext cx="3688080" cy="1006101"/>
            <a:chOff x="2743200" y="3883223"/>
            <a:chExt cx="3688080" cy="1006101"/>
          </a:xfrm>
        </p:grpSpPr>
        <p:grpSp>
          <p:nvGrpSpPr>
            <p:cNvPr id="91" name="Group 23"/>
            <p:cNvGrpSpPr/>
            <p:nvPr/>
          </p:nvGrpSpPr>
          <p:grpSpPr>
            <a:xfrm>
              <a:off x="2743198" y="3883223"/>
              <a:ext cx="3657601" cy="817900"/>
              <a:chOff x="5672999" y="2750046"/>
              <a:chExt cx="3396465" cy="817900"/>
            </a:xfrm>
          </p:grpSpPr>
          <p:grpSp>
            <p:nvGrpSpPr>
              <p:cNvPr id="93" name="Group 55"/>
              <p:cNvGrpSpPr/>
              <p:nvPr/>
            </p:nvGrpSpPr>
            <p:grpSpPr>
              <a:xfrm>
                <a:off x="5673000" y="2750046"/>
                <a:ext cx="3396464" cy="817900"/>
                <a:chOff x="5673000" y="2750046"/>
                <a:chExt cx="3396464" cy="817900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915155" y="2750046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Allowance for Uncollectible Accounts</a:t>
                  </a:r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5673000" y="3019306"/>
                  <a:ext cx="33964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" name="Rectangle 93"/>
              <p:cNvSpPr/>
              <p:nvPr/>
            </p:nvSpPr>
            <p:spPr>
              <a:xfrm>
                <a:off x="5672999" y="3019306"/>
                <a:ext cx="172653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Jan. 25 	639.88</a:t>
                </a:r>
                <a:endPara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4572000" y="4150660"/>
              <a:ext cx="18592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Bal. 	2,509.25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Mar. 9	639.88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(New Bal.	2,509.25)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667000" y="5182814"/>
            <a:ext cx="3764280" cy="1217986"/>
            <a:chOff x="2667000" y="5026223"/>
            <a:chExt cx="3764280" cy="1217986"/>
          </a:xfrm>
        </p:grpSpPr>
        <p:sp>
          <p:nvSpPr>
            <p:cNvPr id="99" name="Rectangle 98"/>
            <p:cNvSpPr/>
            <p:nvPr/>
          </p:nvSpPr>
          <p:spPr>
            <a:xfrm>
              <a:off x="4572000" y="550433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Jan. 25 	639.88</a:t>
              </a:r>
            </a:p>
          </p:txBody>
        </p:sp>
        <p:grpSp>
          <p:nvGrpSpPr>
            <p:cNvPr id="100" name="Group 53"/>
            <p:cNvGrpSpPr/>
            <p:nvPr/>
          </p:nvGrpSpPr>
          <p:grpSpPr>
            <a:xfrm>
              <a:off x="2667000" y="5026223"/>
              <a:ext cx="3733800" cy="1217986"/>
              <a:chOff x="2667000" y="5026223"/>
              <a:chExt cx="3733800" cy="1217986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667000" y="5026223"/>
                <a:ext cx="34693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RECEIVABLE LEDGER</a:t>
                </a:r>
              </a:p>
            </p:txBody>
          </p:sp>
          <p:grpSp>
            <p:nvGrpSpPr>
              <p:cNvPr id="102" name="Group 52"/>
              <p:cNvGrpSpPr/>
              <p:nvPr/>
            </p:nvGrpSpPr>
            <p:grpSpPr>
              <a:xfrm>
                <a:off x="2712719" y="5254823"/>
                <a:ext cx="3688081" cy="989386"/>
                <a:chOff x="2712719" y="5254823"/>
                <a:chExt cx="3688081" cy="989386"/>
              </a:xfrm>
            </p:grpSpPr>
            <p:grpSp>
              <p:nvGrpSpPr>
                <p:cNvPr id="103" name="Group 55"/>
                <p:cNvGrpSpPr/>
                <p:nvPr/>
              </p:nvGrpSpPr>
              <p:grpSpPr>
                <a:xfrm>
                  <a:off x="2743200" y="5254823"/>
                  <a:ext cx="3657600" cy="803553"/>
                  <a:chOff x="5755849" y="2764393"/>
                  <a:chExt cx="3657600" cy="803553"/>
                </a:xfrm>
              </p:grpSpPr>
              <p:sp>
                <p:nvSpPr>
                  <p:cNvPr id="105" name="Rectangle 104"/>
                  <p:cNvSpPr/>
                  <p:nvPr/>
                </p:nvSpPr>
                <p:spPr>
                  <a:xfrm>
                    <a:off x="6136849" y="2764393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Edmonds Hospital</a:t>
                    </a:r>
                  </a:p>
                </p:txBody>
              </p: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5755849" y="30193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7584649" y="30193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4" name="Rectangle 103"/>
                <p:cNvSpPr/>
                <p:nvPr/>
              </p:nvSpPr>
              <p:spPr>
                <a:xfrm>
                  <a:off x="2712719" y="5505545"/>
                  <a:ext cx="1859281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50000"/>
                        </a:sysClr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Bal.	639.88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Mar. 9	639.88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(New Bal.	639.88)</a:t>
                  </a:r>
                </a:p>
              </p:txBody>
            </p:sp>
          </p:grpSp>
        </p:grpSp>
      </p:grpSp>
      <p:sp>
        <p:nvSpPr>
          <p:cNvPr id="108" name="Down Arrow 107"/>
          <p:cNvSpPr/>
          <p:nvPr/>
        </p:nvSpPr>
        <p:spPr>
          <a:xfrm flipV="1">
            <a:off x="3393140" y="332232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Down Arrow 108"/>
          <p:cNvSpPr/>
          <p:nvPr/>
        </p:nvSpPr>
        <p:spPr>
          <a:xfrm flipV="1">
            <a:off x="5334000" y="436133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Down Arrow 109"/>
          <p:cNvSpPr/>
          <p:nvPr/>
        </p:nvSpPr>
        <p:spPr>
          <a:xfrm flipV="1">
            <a:off x="3379695" y="57150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13" name="Flowchart: Delay 112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08" grpId="0" animBg="1"/>
      <p:bldP spid="109" grpId="0" animBg="1"/>
      <p:bldP spid="1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35773"/>
          </a:xfrm>
        </p:spPr>
        <p:txBody>
          <a:bodyPr>
            <a:noAutofit/>
          </a:bodyPr>
          <a:lstStyle/>
          <a:p>
            <a:r>
              <a:rPr lang="en-US" sz="3000" dirty="0"/>
              <a:t>Reopening an Account Previously Written Off</a:t>
            </a:r>
          </a:p>
        </p:txBody>
      </p:sp>
      <p:pic>
        <p:nvPicPr>
          <p:cNvPr id="75" name="Picture 74" descr="Chapter 14_Page 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370562"/>
            <a:ext cx="8229600" cy="2254195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457200" y="1692533"/>
            <a:ext cx="77724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March 9.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in full payment of Edmonds Hospital’s account, previously written off as uncollectible, $639.88. Memorandum No. 71 and Receipt No. 695.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914400" y="5105400"/>
            <a:ext cx="1905000" cy="909040"/>
            <a:chOff x="1066800" y="2277906"/>
            <a:chExt cx="1905000" cy="909040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1249680" y="2277906"/>
              <a:ext cx="731520" cy="72247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9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47800" y="28194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04800" y="2892026"/>
            <a:ext cx="1066800" cy="1832374"/>
            <a:chOff x="1066800" y="3059668"/>
            <a:chExt cx="1066800" cy="1832374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219200" y="3276600"/>
              <a:ext cx="914400" cy="161544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3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06734" y="3059668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791200" y="4949426"/>
            <a:ext cx="1143000" cy="1282243"/>
            <a:chOff x="289560" y="2121932"/>
            <a:chExt cx="1143000" cy="1282243"/>
          </a:xfrm>
        </p:grpSpPr>
        <p:cxnSp>
          <p:nvCxnSpPr>
            <p:cNvPr id="86" name="Straight Arrow Connector 85"/>
            <p:cNvCxnSpPr/>
            <p:nvPr/>
          </p:nvCxnSpPr>
          <p:spPr>
            <a:xfrm flipV="1">
              <a:off x="1219200" y="2121932"/>
              <a:ext cx="213360" cy="8498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7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89560" y="2819400"/>
              <a:ext cx="975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19800" y="2892026"/>
            <a:ext cx="2819400" cy="1905000"/>
            <a:chOff x="2819400" y="2819400"/>
            <a:chExt cx="2819400" cy="1905000"/>
          </a:xfrm>
        </p:grpSpPr>
        <p:cxnSp>
          <p:nvCxnSpPr>
            <p:cNvPr id="90" name="Straight Arrow Connector 89"/>
            <p:cNvCxnSpPr/>
            <p:nvPr/>
          </p:nvCxnSpPr>
          <p:spPr>
            <a:xfrm flipH="1">
              <a:off x="2819400" y="3045262"/>
              <a:ext cx="990600" cy="167913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1" name="Rectangle 7"/>
            <p:cNvSpPr>
              <a:spLocks noChangeArrowheads="1"/>
            </p:cNvSpPr>
            <p:nvPr/>
          </p:nvSpPr>
          <p:spPr bwMode="auto">
            <a:xfrm>
              <a:off x="36576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38600" y="28194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Diagonal Line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981199" y="2892026"/>
            <a:ext cx="4038601" cy="1800226"/>
            <a:chOff x="729615" y="2514600"/>
            <a:chExt cx="4038601" cy="1800226"/>
          </a:xfrm>
        </p:grpSpPr>
        <p:cxnSp>
          <p:nvCxnSpPr>
            <p:cNvPr id="94" name="Straight Arrow Connector 93"/>
            <p:cNvCxnSpPr/>
            <p:nvPr/>
          </p:nvCxnSpPr>
          <p:spPr>
            <a:xfrm>
              <a:off x="931321" y="2668906"/>
              <a:ext cx="0" cy="164592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5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66800" y="2514600"/>
              <a:ext cx="3701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Title and Customer Name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543800" y="5178026"/>
            <a:ext cx="1295400" cy="1053643"/>
            <a:chOff x="2606040" y="2350532"/>
            <a:chExt cx="1295400" cy="1053643"/>
          </a:xfrm>
        </p:grpSpPr>
        <p:cxnSp>
          <p:nvCxnSpPr>
            <p:cNvPr id="98" name="Straight Arrow Connector 97"/>
            <p:cNvCxnSpPr/>
            <p:nvPr/>
          </p:nvCxnSpPr>
          <p:spPr>
            <a:xfrm flipV="1">
              <a:off x="2758440" y="2350532"/>
              <a:ext cx="381000" cy="68580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99" name="Rectangle 7"/>
            <p:cNvSpPr>
              <a:spLocks noChangeArrowheads="1"/>
            </p:cNvSpPr>
            <p:nvPr/>
          </p:nvSpPr>
          <p:spPr bwMode="auto">
            <a:xfrm>
              <a:off x="260604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10840" y="28194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 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Amount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200400" y="4949426"/>
            <a:ext cx="2743200" cy="1282243"/>
            <a:chOff x="1066800" y="1817132"/>
            <a:chExt cx="2743200" cy="1282243"/>
          </a:xfrm>
        </p:grpSpPr>
        <p:cxnSp>
          <p:nvCxnSpPr>
            <p:cNvPr id="102" name="Straight Arrow Connector 101"/>
            <p:cNvCxnSpPr/>
            <p:nvPr/>
          </p:nvCxnSpPr>
          <p:spPr>
            <a:xfrm flipV="1">
              <a:off x="2787015" y="1817132"/>
              <a:ext cx="565785" cy="926068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>
              <a:off x="2590800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66800" y="2514600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Memorandum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Number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07" name="Flowchart: Delay 10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8216"/>
          </a:xfrm>
        </p:spPr>
        <p:txBody>
          <a:bodyPr>
            <a:noAutofit/>
          </a:bodyPr>
          <a:lstStyle/>
          <a:p>
            <a:r>
              <a:rPr lang="en-US" sz="3000"/>
              <a:t>Recording Cash Received for an Account Previously Written Off</a:t>
            </a:r>
            <a:endParaRPr lang="en-US" sz="3000" dirty="0"/>
          </a:p>
        </p:txBody>
      </p:sp>
      <p:sp>
        <p:nvSpPr>
          <p:cNvPr id="77" name="Rectangle 76"/>
          <p:cNvSpPr/>
          <p:nvPr/>
        </p:nvSpPr>
        <p:spPr>
          <a:xfrm>
            <a:off x="457200" y="1692533"/>
            <a:ext cx="71628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March 9.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in full payment of Edmonds Hospital’s account, previously written off as uncollectible, $639.88. Memorandum No. 71 and Receipt No. 695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743200" y="2707051"/>
            <a:ext cx="3657600" cy="1098210"/>
            <a:chOff x="2743200" y="2550460"/>
            <a:chExt cx="3657600" cy="1098210"/>
          </a:xfrm>
        </p:grpSpPr>
        <p:grpSp>
          <p:nvGrpSpPr>
            <p:cNvPr id="79" name="Group 49"/>
            <p:cNvGrpSpPr/>
            <p:nvPr/>
          </p:nvGrpSpPr>
          <p:grpSpPr>
            <a:xfrm>
              <a:off x="2743200" y="2550460"/>
              <a:ext cx="3657600" cy="1098210"/>
              <a:chOff x="2743200" y="2550460"/>
              <a:chExt cx="3657600" cy="1098210"/>
            </a:xfrm>
          </p:grpSpPr>
          <p:grpSp>
            <p:nvGrpSpPr>
              <p:cNvPr id="81" name="Group 17"/>
              <p:cNvGrpSpPr/>
              <p:nvPr/>
            </p:nvGrpSpPr>
            <p:grpSpPr>
              <a:xfrm>
                <a:off x="2743200" y="2816423"/>
                <a:ext cx="3657600" cy="832247"/>
                <a:chOff x="5681705" y="1745099"/>
                <a:chExt cx="3657600" cy="832247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5681705" y="2025134"/>
                  <a:ext cx="185928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Mar. 9	639.88</a:t>
                  </a:r>
                </a:p>
              </p:txBody>
            </p:sp>
            <p:grpSp>
              <p:nvGrpSpPr>
                <p:cNvPr id="84" name="Group 53"/>
                <p:cNvGrpSpPr/>
                <p:nvPr/>
              </p:nvGrpSpPr>
              <p:grpSpPr>
                <a:xfrm>
                  <a:off x="5681705" y="1745099"/>
                  <a:ext cx="3657600" cy="832247"/>
                  <a:chOff x="5681705" y="1745099"/>
                  <a:chExt cx="3657600" cy="832247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6087036" y="1745099"/>
                    <a:ext cx="287126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Cash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 </a:t>
                    </a:r>
                  </a:p>
                </p:txBody>
              </p:sp>
              <p:cxnSp>
                <p:nvCxnSpPr>
                  <p:cNvPr id="86" name="Straight Connector 85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7512034" y="20287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82" name="Rectangle 81"/>
              <p:cNvSpPr/>
              <p:nvPr/>
            </p:nvSpPr>
            <p:spPr>
              <a:xfrm>
                <a:off x="3818965" y="2550460"/>
                <a:ext cx="183255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GENERAL LEDGER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43200" y="4039814"/>
            <a:ext cx="3688080" cy="1007924"/>
            <a:chOff x="2743200" y="3883223"/>
            <a:chExt cx="3688080" cy="1007924"/>
          </a:xfrm>
        </p:grpSpPr>
        <p:grpSp>
          <p:nvGrpSpPr>
            <p:cNvPr id="89" name="Group 23"/>
            <p:cNvGrpSpPr/>
            <p:nvPr/>
          </p:nvGrpSpPr>
          <p:grpSpPr>
            <a:xfrm>
              <a:off x="2743198" y="3883223"/>
              <a:ext cx="3657601" cy="1007924"/>
              <a:chOff x="5672999" y="2750046"/>
              <a:chExt cx="3396465" cy="1007924"/>
            </a:xfrm>
          </p:grpSpPr>
          <p:grpSp>
            <p:nvGrpSpPr>
              <p:cNvPr id="91" name="Group 55"/>
              <p:cNvGrpSpPr/>
              <p:nvPr/>
            </p:nvGrpSpPr>
            <p:grpSpPr>
              <a:xfrm>
                <a:off x="5673000" y="2750046"/>
                <a:ext cx="3396464" cy="817900"/>
                <a:chOff x="5673000" y="2750046"/>
                <a:chExt cx="3396464" cy="817900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5915155" y="2750046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Accounts Receivable</a:t>
                  </a: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5673000" y="3019306"/>
                  <a:ext cx="33964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2" name="Rectangle 91"/>
              <p:cNvSpPr/>
              <p:nvPr/>
            </p:nvSpPr>
            <p:spPr>
              <a:xfrm>
                <a:off x="5672999" y="3019306"/>
                <a:ext cx="172653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Bal. 	21,843.15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>
                        <a:lumMod val="50000"/>
                      </a:sysClr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Mar. 9	639.88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371600" algn="dec"/>
                  </a:tabLst>
                  <a:defRPr/>
                </a:pPr>
                <a:r>
                  <a:rPr kumimoji="0" lang="en-US" sz="14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(New Bal.	21,203.27)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4572000" y="4150660"/>
              <a:ext cx="18592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Bal. 	 639.88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Mar. 9	639.88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712719" y="5182814"/>
            <a:ext cx="3718561" cy="1217986"/>
            <a:chOff x="2712719" y="5026223"/>
            <a:chExt cx="3718561" cy="1217986"/>
          </a:xfrm>
        </p:grpSpPr>
        <p:sp>
          <p:nvSpPr>
            <p:cNvPr id="97" name="Rectangle 96"/>
            <p:cNvSpPr/>
            <p:nvPr/>
          </p:nvSpPr>
          <p:spPr>
            <a:xfrm>
              <a:off x="4572000" y="5504330"/>
              <a:ext cx="18592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Jan. 25 	639.88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1600" algn="dec"/>
                </a:tabLst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Mar. 9 	639.88</a:t>
              </a:r>
            </a:p>
          </p:txBody>
        </p:sp>
        <p:grpSp>
          <p:nvGrpSpPr>
            <p:cNvPr id="98" name="Group 53"/>
            <p:cNvGrpSpPr/>
            <p:nvPr/>
          </p:nvGrpSpPr>
          <p:grpSpPr>
            <a:xfrm>
              <a:off x="2712719" y="5026223"/>
              <a:ext cx="3688081" cy="1217986"/>
              <a:chOff x="2712719" y="5026223"/>
              <a:chExt cx="3688081" cy="1217986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2838886" y="5026223"/>
                <a:ext cx="354554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ACCOUNTS RECEIVABLE LEDGER</a:t>
                </a:r>
              </a:p>
            </p:txBody>
          </p:sp>
          <p:grpSp>
            <p:nvGrpSpPr>
              <p:cNvPr id="100" name="Group 52"/>
              <p:cNvGrpSpPr/>
              <p:nvPr/>
            </p:nvGrpSpPr>
            <p:grpSpPr>
              <a:xfrm>
                <a:off x="2712719" y="5254823"/>
                <a:ext cx="3688081" cy="989386"/>
                <a:chOff x="2712719" y="5254823"/>
                <a:chExt cx="3688081" cy="989386"/>
              </a:xfrm>
            </p:grpSpPr>
            <p:grpSp>
              <p:nvGrpSpPr>
                <p:cNvPr id="101" name="Group 55"/>
                <p:cNvGrpSpPr/>
                <p:nvPr/>
              </p:nvGrpSpPr>
              <p:grpSpPr>
                <a:xfrm>
                  <a:off x="2743200" y="5254823"/>
                  <a:ext cx="3657600" cy="803553"/>
                  <a:chOff x="5755849" y="2764393"/>
                  <a:chExt cx="3657600" cy="803553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6136849" y="2764393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Edmonds Hospital</a:t>
                    </a:r>
                  </a:p>
                </p:txBody>
              </p: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5755849" y="3019306"/>
                    <a:ext cx="3657600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7584649" y="3019306"/>
                    <a:ext cx="0" cy="5486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Rectangle 101"/>
                <p:cNvSpPr/>
                <p:nvPr/>
              </p:nvSpPr>
              <p:spPr>
                <a:xfrm>
                  <a:off x="2712719" y="5505545"/>
                  <a:ext cx="1859281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50000"/>
                        </a:sysClr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Bal.	639.88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>
                          <a:lumMod val="50000"/>
                        </a:sysClr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Mar. 9 	639.88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>
                      <a:tab pos="1371600" algn="dec"/>
                    </a:tabLst>
                    <a:defRPr/>
                  </a:pPr>
                  <a:r>
                    <a:rPr kumimoji="0" lang="en-US" sz="14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(New Bal.	0.00)</a:t>
                  </a:r>
                </a:p>
              </p:txBody>
            </p:sp>
          </p:grpSp>
        </p:grpSp>
      </p:grpSp>
      <p:sp>
        <p:nvSpPr>
          <p:cNvPr id="106" name="Down Arrow 105"/>
          <p:cNvSpPr/>
          <p:nvPr/>
        </p:nvSpPr>
        <p:spPr>
          <a:xfrm flipV="1">
            <a:off x="3393140" y="332232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5342965" y="436133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Down Arrow 107"/>
          <p:cNvSpPr/>
          <p:nvPr/>
        </p:nvSpPr>
        <p:spPr>
          <a:xfrm>
            <a:off x="5337585" y="5715000"/>
            <a:ext cx="274320" cy="182880"/>
          </a:xfrm>
          <a:prstGeom prst="down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11" name="Flowchart: Delay 1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06" grpId="0" animBg="1"/>
      <p:bldP spid="107" grpId="0" animBg="1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8216"/>
          </a:xfrm>
        </p:spPr>
        <p:txBody>
          <a:bodyPr>
            <a:noAutofit/>
          </a:bodyPr>
          <a:lstStyle/>
          <a:p>
            <a:r>
              <a:rPr lang="en-US" sz="3000"/>
              <a:t>Recording Cash Received for an Account Previously Written Off</a:t>
            </a:r>
            <a:endParaRPr lang="en-US" sz="3000" dirty="0"/>
          </a:p>
        </p:txBody>
      </p:sp>
      <p:sp>
        <p:nvSpPr>
          <p:cNvPr id="64" name="Rectangle 63"/>
          <p:cNvSpPr/>
          <p:nvPr/>
        </p:nvSpPr>
        <p:spPr>
          <a:xfrm>
            <a:off x="457200" y="1692533"/>
            <a:ext cx="7162800" cy="830997"/>
          </a:xfrm>
          <a:prstGeom prst="rect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CCECFF"/>
              </a:gs>
              <a:gs pos="100000">
                <a:sysClr val="window" lastClr="FFFFFF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March 9.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Received cash in full payment of Edmonds Hospital’s account, previously written off as uncollectible, $639.88. Memorandum No. 71 and Receipt No. 695.</a:t>
            </a:r>
          </a:p>
        </p:txBody>
      </p:sp>
      <p:pic>
        <p:nvPicPr>
          <p:cNvPr id="65" name="Picture 64" descr="Chapter 14_Page 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383280"/>
            <a:ext cx="8229600" cy="1758104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304800" y="2892026"/>
            <a:ext cx="957411" cy="1756174"/>
            <a:chOff x="1066800" y="3059668"/>
            <a:chExt cx="957411" cy="1756174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1219200" y="3276600"/>
              <a:ext cx="609600" cy="1539242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406734" y="3059668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282440" y="4800600"/>
            <a:ext cx="1112520" cy="1213840"/>
            <a:chOff x="320040" y="1973106"/>
            <a:chExt cx="1112520" cy="1213840"/>
          </a:xfrm>
        </p:grpSpPr>
        <p:cxnSp>
          <p:nvCxnSpPr>
            <p:cNvPr id="71" name="Straight Arrow Connector 70"/>
            <p:cNvCxnSpPr/>
            <p:nvPr/>
          </p:nvCxnSpPr>
          <p:spPr>
            <a:xfrm flipV="1">
              <a:off x="1255060" y="1973106"/>
              <a:ext cx="0" cy="109728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2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20040" y="2819400"/>
              <a:ext cx="899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Credit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981199" y="2892026"/>
            <a:ext cx="2209801" cy="1708786"/>
            <a:chOff x="729615" y="2514600"/>
            <a:chExt cx="2209801" cy="1708786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931321" y="2668906"/>
              <a:ext cx="0" cy="155448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76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66800" y="2514600"/>
              <a:ext cx="1872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Customer Name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315200" y="4800600"/>
            <a:ext cx="1087420" cy="1213840"/>
            <a:chOff x="1884380" y="1973106"/>
            <a:chExt cx="1087420" cy="1213840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2776370" y="1973106"/>
              <a:ext cx="0" cy="109728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0" name="Rectangle 7"/>
            <p:cNvSpPr>
              <a:spLocks noChangeArrowheads="1"/>
            </p:cNvSpPr>
            <p:nvPr/>
          </p:nvSpPr>
          <p:spPr bwMode="auto">
            <a:xfrm>
              <a:off x="2606040" y="2821186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84380" y="2819400"/>
              <a:ext cx="878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Debit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6886" y="4800600"/>
            <a:ext cx="2133474" cy="1212054"/>
            <a:chOff x="823086" y="1668306"/>
            <a:chExt cx="2133474" cy="1212054"/>
          </a:xfrm>
        </p:grpSpPr>
        <p:cxnSp>
          <p:nvCxnSpPr>
            <p:cNvPr id="83" name="Straight Arrow Connector 82"/>
            <p:cNvCxnSpPr/>
            <p:nvPr/>
          </p:nvCxnSpPr>
          <p:spPr>
            <a:xfrm flipH="1" flipV="1">
              <a:off x="2743200" y="1668306"/>
              <a:ext cx="0" cy="1097280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2590800" y="2514600"/>
              <a:ext cx="365760" cy="3657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23086" y="2514600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Receipt Number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88" name="Flowchart: Delay 8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562</Words>
  <Application>Microsoft Macintosh PowerPoint</Application>
  <PresentationFormat>On-screen Show (4:3)</PresentationFormat>
  <Paragraphs>182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Custom Design</vt:lpstr>
      <vt:lpstr>LESSON 14-2 Writing Off and Collecting  Uncollectible Accounts  Receivable</vt:lpstr>
      <vt:lpstr>Journalizing the Writing Off of an Uncollectible Account Receivable</vt:lpstr>
      <vt:lpstr>Journalizing the Writing Off of an Uncollectible Account Receivable</vt:lpstr>
      <vt:lpstr>Journalizing the Writing Off of an Uncollectible Account Receivable</vt:lpstr>
      <vt:lpstr>Posting an Entry to Write Off an Uncollectible Account Receivable</vt:lpstr>
      <vt:lpstr>Reopening an Account Previously Written Off</vt:lpstr>
      <vt:lpstr>Reopening an Account Previously Written Off</vt:lpstr>
      <vt:lpstr>Recording Cash Received for an Account Previously Written Off</vt:lpstr>
      <vt:lpstr>Recording Cash Received for an Account Previously Written Off</vt:lpstr>
      <vt:lpstr>Posting Entries for Collecting a Written-Off Account Receivable</vt:lpstr>
      <vt:lpstr>Lesson 14-2 Audit Your Understanding</vt:lpstr>
      <vt:lpstr>Lesson 14-2 Audit Your Understanding</vt:lpstr>
      <vt:lpstr>Lesson 14-2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347</cp:revision>
  <dcterms:created xsi:type="dcterms:W3CDTF">2012-07-02T15:51:50Z</dcterms:created>
  <dcterms:modified xsi:type="dcterms:W3CDTF">2018-02-02T11:39:17Z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