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5"/>
  </p:notesMasterIdLst>
  <p:sldIdLst>
    <p:sldId id="350" r:id="rId3"/>
    <p:sldId id="259" r:id="rId4"/>
    <p:sldId id="354" r:id="rId5"/>
    <p:sldId id="355" r:id="rId6"/>
    <p:sldId id="356" r:id="rId7"/>
    <p:sldId id="375" r:id="rId8"/>
    <p:sldId id="376" r:id="rId9"/>
    <p:sldId id="260" r:id="rId10"/>
    <p:sldId id="334" r:id="rId11"/>
    <p:sldId id="335" r:id="rId12"/>
    <p:sldId id="336" r:id="rId13"/>
    <p:sldId id="33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8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pos="5517">
          <p15:clr>
            <a:srgbClr val="A4A3A4"/>
          </p15:clr>
        </p15:guide>
        <p15:guide id="7" pos="300">
          <p15:clr>
            <a:srgbClr val="A4A3A4"/>
          </p15:clr>
        </p15:guide>
        <p15:guide id="8" pos="528">
          <p15:clr>
            <a:srgbClr val="A4A3A4"/>
          </p15:clr>
        </p15:guide>
        <p15:guide id="9" pos="719">
          <p15:clr>
            <a:srgbClr val="A4A3A4"/>
          </p15:clr>
        </p15:guide>
        <p15:guide id="10" pos="10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45"/>
    <a:srgbClr val="B6D5AB"/>
    <a:srgbClr val="EA0000"/>
    <a:srgbClr val="77933C"/>
    <a:srgbClr val="FF3300"/>
    <a:srgbClr val="FF0000"/>
    <a:srgbClr val="CC0000"/>
    <a:srgbClr val="73BEF1"/>
    <a:srgbClr val="1376B9"/>
    <a:srgbClr val="1312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86353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2"/>
        <p:guide orient="horz" pos="1098"/>
        <p:guide orient="horz" pos="703"/>
        <p:guide pos="2880"/>
        <p:guide pos="5517"/>
        <p:guide pos="300"/>
        <p:guide pos="528"/>
        <p:guide pos="719"/>
        <p:guide pos="1047"/>
      </p:guideLst>
    </p:cSldViewPr>
  </p:slideViewPr>
  <p:outlineViewPr>
    <p:cViewPr>
      <p:scale>
        <a:sx n="33" d="100"/>
        <a:sy n="33" d="100"/>
      </p:scale>
      <p:origin x="269" y="201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2783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15-1 </a:t>
            </a:r>
            <a:r>
              <a:rPr lang="en-IN" sz="4000" dirty="0">
                <a:solidFill>
                  <a:schemeClr val="bg1"/>
                </a:solidFill>
              </a:rPr>
              <a:t>Planning Adjusting Entries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6671" y="2931543"/>
            <a:ext cx="6195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Prepare an unadjusted trial balance.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Adjust supplies and prepaid insurance.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93772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74557" y="1723583"/>
            <a:ext cx="8033657" cy="843916"/>
          </a:xfrm>
        </p:spPr>
        <p:txBody>
          <a:bodyPr>
            <a:normAutofit/>
          </a:bodyPr>
          <a:lstStyle/>
          <a:p>
            <a:pPr marL="355600" indent="-3556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2.	</a:t>
            </a:r>
            <a:r>
              <a:rPr lang="en-US" dirty="0">
                <a:ea typeface="Calibri"/>
                <a:cs typeface="Times New Roman"/>
              </a:rPr>
              <a:t>What four questions are used to analyze the adjustment of an account?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27848" y="3048065"/>
            <a:ext cx="7843838" cy="2438335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1.	What is the balance of the account being adjusted?</a:t>
            </a: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2.	What should the balance be for this account?</a:t>
            </a: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3.	What must be done to correct the account balance?</a:t>
            </a: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4.	What adjustment is made?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74557" y="1724213"/>
            <a:ext cx="8033657" cy="1072516"/>
          </a:xfrm>
        </p:spPr>
        <p:txBody>
          <a:bodyPr>
            <a:normAutofit/>
          </a:bodyPr>
          <a:lstStyle/>
          <a:p>
            <a:pPr marL="355600" indent="-3556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3.	</a:t>
            </a:r>
            <a:r>
              <a:rPr lang="en-US" dirty="0">
                <a:ea typeface="Calibri"/>
                <a:cs typeface="Times New Roman"/>
              </a:rPr>
              <a:t>Which accounts are used for the adjustment to office supplies?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1"/>
            <a:ext cx="7315200" cy="13715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Supplies Expense—Office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Supplies—Office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15-1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74557" y="1724213"/>
            <a:ext cx="8033657" cy="767716"/>
          </a:xfrm>
        </p:spPr>
        <p:txBody>
          <a:bodyPr>
            <a:normAutofit/>
          </a:bodyPr>
          <a:lstStyle/>
          <a:p>
            <a:pPr marL="355600" indent="-3556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4.	</a:t>
            </a:r>
            <a:r>
              <a:rPr lang="en-US" dirty="0">
                <a:ea typeface="Calibri"/>
                <a:cs typeface="Times New Roman"/>
              </a:rPr>
              <a:t>Which accounts are used for the adjustment to prepaid insurance?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1"/>
            <a:ext cx="7315200" cy="14478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Insurance Expense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Prepaid Insurance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 sz="3000" dirty="0"/>
              <a:t>Adjusting Account Balances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1949864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Some general ledger accounts need to be brought up to date before financial statements are prepared.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Adjusting entries are used to bring a general ledger account up to date.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Preparing an Unadjusted Trial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1873664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first step in preparing adjusting entries is to prepare a trial balance. 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trial balance prepared before adjusting entries are posted is called an </a:t>
            </a:r>
            <a:r>
              <a:rPr lang="en-US" b="1" dirty="0">
                <a:solidFill>
                  <a:srgbClr val="0070C0"/>
                </a:solidFill>
              </a:rPr>
              <a:t>unadjusted trial balance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Preparing an Unadjusted Trial Balance</a:t>
            </a:r>
          </a:p>
        </p:txBody>
      </p:sp>
      <p:pic>
        <p:nvPicPr>
          <p:cNvPr id="49" name="Picture 48" descr="Chapter 15_Page 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245" y="1752598"/>
            <a:ext cx="5314882" cy="45720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48645" y="1371600"/>
            <a:ext cx="2729720" cy="1371600"/>
            <a:chOff x="762000" y="1371600"/>
            <a:chExt cx="2729720" cy="1371600"/>
          </a:xfrm>
        </p:grpSpPr>
        <p:sp>
          <p:nvSpPr>
            <p:cNvPr id="51" name="Rectangle 50"/>
            <p:cNvSpPr/>
            <p:nvPr/>
          </p:nvSpPr>
          <p:spPr>
            <a:xfrm>
              <a:off x="1143000" y="1371600"/>
              <a:ext cx="23487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Write account titles</a:t>
              </a:r>
            </a:p>
          </p:txBody>
        </p:sp>
        <p:grpSp>
          <p:nvGrpSpPr>
            <p:cNvPr id="52" name="Group 12"/>
            <p:cNvGrpSpPr/>
            <p:nvPr/>
          </p:nvGrpSpPr>
          <p:grpSpPr>
            <a:xfrm>
              <a:off x="762000" y="1371600"/>
              <a:ext cx="365760" cy="1371600"/>
              <a:chOff x="1066800" y="3048000"/>
              <a:chExt cx="365760" cy="1371600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249680" y="3124200"/>
                <a:ext cx="0" cy="1295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668253" y="5257800"/>
            <a:ext cx="3276600" cy="914400"/>
            <a:chOff x="381000" y="1371600"/>
            <a:chExt cx="3276600" cy="914400"/>
          </a:xfrm>
        </p:grpSpPr>
        <p:sp>
          <p:nvSpPr>
            <p:cNvPr id="56" name="Rectangle 55"/>
            <p:cNvSpPr/>
            <p:nvPr/>
          </p:nvSpPr>
          <p:spPr>
            <a:xfrm>
              <a:off x="1143001" y="1371600"/>
              <a:ext cx="25145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Total, prove, and rule column totals</a:t>
              </a:r>
            </a:p>
          </p:txBody>
        </p:sp>
        <p:grpSp>
          <p:nvGrpSpPr>
            <p:cNvPr id="57" name="Group 12"/>
            <p:cNvGrpSpPr/>
            <p:nvPr/>
          </p:nvGrpSpPr>
          <p:grpSpPr>
            <a:xfrm>
              <a:off x="381000" y="1371600"/>
              <a:ext cx="746760" cy="914400"/>
              <a:chOff x="685800" y="3048000"/>
              <a:chExt cx="746760" cy="9144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H="1">
                <a:off x="685800" y="3200400"/>
                <a:ext cx="619192" cy="762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4677653" y="1752600"/>
            <a:ext cx="4200592" cy="990600"/>
            <a:chOff x="4724400" y="1752600"/>
            <a:chExt cx="4200592" cy="990600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5495992" y="1981200"/>
              <a:ext cx="752408" cy="762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62" name="Group 61"/>
            <p:cNvGrpSpPr/>
            <p:nvPr/>
          </p:nvGrpSpPr>
          <p:grpSpPr>
            <a:xfrm>
              <a:off x="4724400" y="1752600"/>
              <a:ext cx="4200592" cy="990600"/>
              <a:chOff x="-609600" y="1371600"/>
              <a:chExt cx="4200592" cy="9906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143000" y="1371600"/>
                <a:ext cx="2447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Enter account balances</a:t>
                </a:r>
              </a:p>
            </p:txBody>
          </p:sp>
          <p:grpSp>
            <p:nvGrpSpPr>
              <p:cNvPr id="64" name="Group 12"/>
              <p:cNvGrpSpPr/>
              <p:nvPr/>
            </p:nvGrpSpPr>
            <p:grpSpPr>
              <a:xfrm>
                <a:off x="-609600" y="1371600"/>
                <a:ext cx="1737360" cy="990600"/>
                <a:chOff x="-304800" y="3048000"/>
                <a:chExt cx="1737360" cy="990600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flipH="1">
                  <a:off x="-304800" y="3276600"/>
                  <a:ext cx="1524000" cy="762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66" name="Rectangle 7"/>
                <p:cNvSpPr>
                  <a:spLocks noChangeArrowheads="1"/>
                </p:cNvSpPr>
                <p:nvPr/>
              </p:nvSpPr>
              <p:spPr bwMode="auto">
                <a:xfrm>
                  <a:off x="1066800" y="30480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67" name="TextBox 6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69" name="Flowchart: Delay 6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672105"/>
          </a:xfrm>
        </p:spPr>
        <p:txBody>
          <a:bodyPr/>
          <a:lstStyle/>
          <a:p>
            <a:r>
              <a:rPr lang="en-US" sz="3000" dirty="0"/>
              <a:t>Recording Adjusting Entries for Supplies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type="body" sz="quarter" idx="15"/>
          </p:nvPr>
        </p:nvSpPr>
        <p:spPr>
          <a:xfrm>
            <a:off x="451886" y="1706628"/>
            <a:ext cx="8033657" cy="2408172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Four questions are asked to analyze the adjustments for supplies.</a:t>
            </a:r>
          </a:p>
          <a:p>
            <a:pPr marL="741363" lvl="1" indent="-363538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What are the balances of the accounts being adjusted?</a:t>
            </a:r>
          </a:p>
          <a:p>
            <a:pPr marL="741363" lvl="1" indent="-363538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What should the balances be for these accounts?</a:t>
            </a:r>
          </a:p>
          <a:p>
            <a:pPr marL="741363" lvl="1" indent="-363538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What must be done to correct the account balances?</a:t>
            </a:r>
          </a:p>
          <a:p>
            <a:pPr marL="741363" lvl="1" indent="-363538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What adjusting entries are made?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Recording Adjusting Entries for Supplies</a:t>
            </a:r>
          </a:p>
        </p:txBody>
      </p:sp>
      <p:grpSp>
        <p:nvGrpSpPr>
          <p:cNvPr id="97" name="Group 13"/>
          <p:cNvGrpSpPr/>
          <p:nvPr/>
        </p:nvGrpSpPr>
        <p:grpSpPr>
          <a:xfrm>
            <a:off x="2286000" y="1633633"/>
            <a:ext cx="4572000" cy="909661"/>
            <a:chOff x="2287905" y="2739009"/>
            <a:chExt cx="4572000" cy="909661"/>
          </a:xfrm>
        </p:grpSpPr>
        <p:grpSp>
          <p:nvGrpSpPr>
            <p:cNvPr id="98" name="Group 17"/>
            <p:cNvGrpSpPr/>
            <p:nvPr/>
          </p:nvGrpSpPr>
          <p:grpSpPr>
            <a:xfrm>
              <a:off x="2287905" y="2739009"/>
              <a:ext cx="4572000" cy="909661"/>
              <a:chOff x="5226410" y="1667685"/>
              <a:chExt cx="4572000" cy="909661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26410" y="2025134"/>
                <a:ext cx="23145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28800" algn="dec"/>
                  </a:tabLst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Adj.	3,938.17</a:t>
                </a:r>
              </a:p>
            </p:txBody>
          </p:sp>
          <p:grpSp>
            <p:nvGrpSpPr>
              <p:cNvPr id="101" name="Group 53"/>
              <p:cNvGrpSpPr/>
              <p:nvPr/>
            </p:nvGrpSpPr>
            <p:grpSpPr>
              <a:xfrm>
                <a:off x="5226410" y="1667685"/>
                <a:ext cx="4572000" cy="909661"/>
                <a:chOff x="5226410" y="1667685"/>
                <a:chExt cx="4572000" cy="909661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6087036" y="1667685"/>
                  <a:ext cx="287126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Supplies Expense—Office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5226410" y="2028706"/>
                  <a:ext cx="4572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7512034" y="20287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99" name="Rectangle 98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Group 21"/>
          <p:cNvGrpSpPr/>
          <p:nvPr/>
        </p:nvGrpSpPr>
        <p:grpSpPr>
          <a:xfrm>
            <a:off x="2286000" y="2879880"/>
            <a:ext cx="4572000" cy="931449"/>
            <a:chOff x="2287905" y="3805809"/>
            <a:chExt cx="4572000" cy="931449"/>
          </a:xfrm>
        </p:grpSpPr>
        <p:sp>
          <p:nvSpPr>
            <p:cNvPr id="106" name="Rectangle 105"/>
            <p:cNvSpPr/>
            <p:nvPr/>
          </p:nvSpPr>
          <p:spPr>
            <a:xfrm>
              <a:off x="4571999" y="4150660"/>
              <a:ext cx="22879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8800" algn="dec"/>
                </a:tabLst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	3,938.17</a:t>
              </a:r>
            </a:p>
          </p:txBody>
        </p:sp>
        <p:grpSp>
          <p:nvGrpSpPr>
            <p:cNvPr id="107" name="Group 23"/>
            <p:cNvGrpSpPr/>
            <p:nvPr/>
          </p:nvGrpSpPr>
          <p:grpSpPr>
            <a:xfrm>
              <a:off x="2287905" y="3805809"/>
              <a:ext cx="4572000" cy="931449"/>
              <a:chOff x="5250210" y="2672632"/>
              <a:chExt cx="4245578" cy="931449"/>
            </a:xfrm>
          </p:grpSpPr>
          <p:grpSp>
            <p:nvGrpSpPr>
              <p:cNvPr id="108" name="Group 55"/>
              <p:cNvGrpSpPr/>
              <p:nvPr/>
            </p:nvGrpSpPr>
            <p:grpSpPr>
              <a:xfrm>
                <a:off x="5250210" y="2672632"/>
                <a:ext cx="4245578" cy="895314"/>
                <a:chOff x="5250210" y="2672632"/>
                <a:chExt cx="4245578" cy="895314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915155" y="2672632"/>
                  <a:ext cx="287126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Supplies—Office</a:t>
                  </a:r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5250210" y="3019306"/>
                  <a:ext cx="424557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9" name="Rectangle 108"/>
              <p:cNvSpPr/>
              <p:nvPr/>
            </p:nvSpPr>
            <p:spPr>
              <a:xfrm>
                <a:off x="5250211" y="3019306"/>
                <a:ext cx="21493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28800" algn="dec"/>
                  </a:tabLst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Dec. 31 Bal.	4,548.17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28800" algn="dec"/>
                  </a:tabLst>
                  <a:defRPr/>
                </a:pPr>
                <a:r>
                  <a: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610.00)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3" name="Down Arrow 112"/>
          <p:cNvSpPr/>
          <p:nvPr/>
        </p:nvSpPr>
        <p:spPr>
          <a:xfrm flipV="1">
            <a:off x="3383280" y="2060353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Down Arrow 113"/>
          <p:cNvSpPr/>
          <p:nvPr/>
        </p:nvSpPr>
        <p:spPr>
          <a:xfrm>
            <a:off x="5440680" y="32766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2257425" y="4111780"/>
            <a:ext cx="4600575" cy="880967"/>
            <a:chOff x="2257425" y="4111780"/>
            <a:chExt cx="4600575" cy="880967"/>
          </a:xfrm>
        </p:grpSpPr>
        <p:sp>
          <p:nvSpPr>
            <p:cNvPr id="116" name="Rectangle 115"/>
            <p:cNvSpPr/>
            <p:nvPr/>
          </p:nvSpPr>
          <p:spPr>
            <a:xfrm>
              <a:off x="2257425" y="4462046"/>
              <a:ext cx="23145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8800" algn="dec"/>
                </a:tabLst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	 4,584.61</a:t>
              </a:r>
            </a:p>
          </p:txBody>
        </p:sp>
        <p:grpSp>
          <p:nvGrpSpPr>
            <p:cNvPr id="117" name="Group 29"/>
            <p:cNvGrpSpPr/>
            <p:nvPr/>
          </p:nvGrpSpPr>
          <p:grpSpPr>
            <a:xfrm>
              <a:off x="2286000" y="4111780"/>
              <a:ext cx="4572000" cy="880967"/>
              <a:chOff x="2284094" y="5177409"/>
              <a:chExt cx="4572000" cy="88096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572000" y="5504330"/>
                <a:ext cx="22840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28800" algn="dec"/>
                  </a:tabLst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9" name="Group 52"/>
              <p:cNvGrpSpPr/>
              <p:nvPr/>
            </p:nvGrpSpPr>
            <p:grpSpPr>
              <a:xfrm>
                <a:off x="2284094" y="5177409"/>
                <a:ext cx="4572000" cy="880967"/>
                <a:chOff x="2284094" y="5177409"/>
                <a:chExt cx="4572000" cy="880967"/>
              </a:xfrm>
            </p:grpSpPr>
            <p:grpSp>
              <p:nvGrpSpPr>
                <p:cNvPr id="120" name="Group 55"/>
                <p:cNvGrpSpPr/>
                <p:nvPr/>
              </p:nvGrpSpPr>
              <p:grpSpPr>
                <a:xfrm>
                  <a:off x="2284094" y="5177409"/>
                  <a:ext cx="4572000" cy="880967"/>
                  <a:chOff x="5296743" y="2686979"/>
                  <a:chExt cx="4572000" cy="880967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6136849" y="2686979"/>
                    <a:ext cx="2871269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Supplies Expense—Store</a:t>
                    </a:r>
                  </a:p>
                </p:txBody>
              </p:sp>
              <p:cxnSp>
                <p:nvCxnSpPr>
                  <p:cNvPr id="123" name="Straight Connector 122"/>
                  <p:cNvCxnSpPr/>
                  <p:nvPr/>
                </p:nvCxnSpPr>
                <p:spPr>
                  <a:xfrm flipH="1">
                    <a:off x="5296743" y="3019306"/>
                    <a:ext cx="45720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Rectangle 120"/>
                <p:cNvSpPr/>
                <p:nvPr/>
              </p:nvSpPr>
              <p:spPr>
                <a:xfrm>
                  <a:off x="2712719" y="5505545"/>
                  <a:ext cx="185928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2286000" y="5329333"/>
            <a:ext cx="4572000" cy="913113"/>
            <a:chOff x="2286000" y="5329333"/>
            <a:chExt cx="4572000" cy="913113"/>
          </a:xfrm>
        </p:grpSpPr>
        <p:grpSp>
          <p:nvGrpSpPr>
            <p:cNvPr id="126" name="Group 29"/>
            <p:cNvGrpSpPr/>
            <p:nvPr/>
          </p:nvGrpSpPr>
          <p:grpSpPr>
            <a:xfrm>
              <a:off x="2286000" y="5329333"/>
              <a:ext cx="4572000" cy="880967"/>
              <a:chOff x="2287905" y="5177409"/>
              <a:chExt cx="4572000" cy="880967"/>
            </a:xfrm>
          </p:grpSpPr>
          <p:sp>
            <p:nvSpPr>
              <p:cNvPr id="128" name="Rectangle 30"/>
              <p:cNvSpPr/>
              <p:nvPr/>
            </p:nvSpPr>
            <p:spPr>
              <a:xfrm>
                <a:off x="4571999" y="5504330"/>
                <a:ext cx="22879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28800" algn="dec"/>
                  </a:tabLst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Adj. 	4,584.61</a:t>
                </a:r>
              </a:p>
            </p:txBody>
          </p:sp>
          <p:grpSp>
            <p:nvGrpSpPr>
              <p:cNvPr id="129" name="Group 52"/>
              <p:cNvGrpSpPr/>
              <p:nvPr/>
            </p:nvGrpSpPr>
            <p:grpSpPr>
              <a:xfrm>
                <a:off x="2287905" y="5177409"/>
                <a:ext cx="4572000" cy="880967"/>
                <a:chOff x="2287905" y="5177409"/>
                <a:chExt cx="4572000" cy="880967"/>
              </a:xfrm>
            </p:grpSpPr>
            <p:grpSp>
              <p:nvGrpSpPr>
                <p:cNvPr id="130" name="Group 55"/>
                <p:cNvGrpSpPr/>
                <p:nvPr/>
              </p:nvGrpSpPr>
              <p:grpSpPr>
                <a:xfrm>
                  <a:off x="2287905" y="5177409"/>
                  <a:ext cx="4572000" cy="880967"/>
                  <a:chOff x="5300554" y="2686979"/>
                  <a:chExt cx="4572000" cy="880967"/>
                </a:xfrm>
              </p:grpSpPr>
              <p:sp>
                <p:nvSpPr>
                  <p:cNvPr id="132" name="Rectangle 34"/>
                  <p:cNvSpPr/>
                  <p:nvPr/>
                </p:nvSpPr>
                <p:spPr>
                  <a:xfrm>
                    <a:off x="6136849" y="2686979"/>
                    <a:ext cx="2871269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Supplies—Store</a:t>
                    </a:r>
                  </a:p>
                </p:txBody>
              </p:sp>
              <p:cxnSp>
                <p:nvCxnSpPr>
                  <p:cNvPr id="133" name="Straight Connector 132"/>
                  <p:cNvCxnSpPr/>
                  <p:nvPr/>
                </p:nvCxnSpPr>
                <p:spPr>
                  <a:xfrm flipH="1">
                    <a:off x="5300554" y="3019306"/>
                    <a:ext cx="45720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Rectangle 33"/>
                <p:cNvSpPr/>
                <p:nvPr/>
              </p:nvSpPr>
              <p:spPr>
                <a:xfrm>
                  <a:off x="2712719" y="5505545"/>
                  <a:ext cx="185928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27" name="Rectangle 126"/>
            <p:cNvSpPr/>
            <p:nvPr/>
          </p:nvSpPr>
          <p:spPr>
            <a:xfrm>
              <a:off x="2286000" y="5657671"/>
              <a:ext cx="2286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8800" algn="dec"/>
                </a:tabLst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Dec. 31 Bal.	5,049.61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8800" algn="dec"/>
                </a:tabLst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(New Bal. 	465.00)</a:t>
              </a:r>
            </a:p>
          </p:txBody>
        </p:sp>
      </p:grpSp>
      <p:sp>
        <p:nvSpPr>
          <p:cNvPr id="135" name="Down Arrow 134"/>
          <p:cNvSpPr/>
          <p:nvPr/>
        </p:nvSpPr>
        <p:spPr>
          <a:xfrm flipV="1">
            <a:off x="3383280" y="44958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Down Arrow 135"/>
          <p:cNvSpPr/>
          <p:nvPr/>
        </p:nvSpPr>
        <p:spPr>
          <a:xfrm>
            <a:off x="5440680" y="57150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39" name="Flowchart: Delay 13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Recording Adjusting Entries for Supplies</a:t>
            </a:r>
          </a:p>
        </p:txBody>
      </p:sp>
      <p:pic>
        <p:nvPicPr>
          <p:cNvPr id="73" name="Picture 72" descr="Chapter 15_Page 44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482" y="1432686"/>
            <a:ext cx="5486400" cy="2132672"/>
          </a:xfrm>
          <a:prstGeom prst="rect">
            <a:avLst/>
          </a:prstGeom>
        </p:spPr>
      </p:pic>
      <p:pic>
        <p:nvPicPr>
          <p:cNvPr id="74" name="Picture 73" descr="Chapter 15_Page 44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114" y="3972689"/>
            <a:ext cx="6858000" cy="1976438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548514" y="3642486"/>
            <a:ext cx="3481529" cy="1371600"/>
            <a:chOff x="762000" y="1371600"/>
            <a:chExt cx="3481529" cy="1371600"/>
          </a:xfrm>
        </p:grpSpPr>
        <p:sp>
          <p:nvSpPr>
            <p:cNvPr id="76" name="Rectangle 75"/>
            <p:cNvSpPr/>
            <p:nvPr/>
          </p:nvSpPr>
          <p:spPr>
            <a:xfrm>
              <a:off x="1143000" y="1371600"/>
              <a:ext cx="31005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Supplies Expense—Office</a:t>
              </a:r>
            </a:p>
          </p:txBody>
        </p:sp>
        <p:grpSp>
          <p:nvGrpSpPr>
            <p:cNvPr id="77" name="Group 12"/>
            <p:cNvGrpSpPr/>
            <p:nvPr/>
          </p:nvGrpSpPr>
          <p:grpSpPr>
            <a:xfrm>
              <a:off x="762000" y="1371600"/>
              <a:ext cx="1600200" cy="1371600"/>
              <a:chOff x="1066800" y="3048000"/>
              <a:chExt cx="1600200" cy="1371600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249680" y="3124200"/>
                <a:ext cx="1417320" cy="1295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48514" y="5318886"/>
            <a:ext cx="2696057" cy="1003935"/>
            <a:chOff x="762000" y="733425"/>
            <a:chExt cx="2696057" cy="1003935"/>
          </a:xfrm>
        </p:grpSpPr>
        <p:sp>
          <p:nvSpPr>
            <p:cNvPr id="81" name="Rectangle 80"/>
            <p:cNvSpPr/>
            <p:nvPr/>
          </p:nvSpPr>
          <p:spPr>
            <a:xfrm>
              <a:off x="1143000" y="1371600"/>
              <a:ext cx="23150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Supplies—Office</a:t>
              </a:r>
            </a:p>
          </p:txBody>
        </p:sp>
        <p:grpSp>
          <p:nvGrpSpPr>
            <p:cNvPr id="82" name="Group 12"/>
            <p:cNvGrpSpPr/>
            <p:nvPr/>
          </p:nvGrpSpPr>
          <p:grpSpPr>
            <a:xfrm>
              <a:off x="762000" y="733425"/>
              <a:ext cx="1676400" cy="1003935"/>
              <a:chOff x="1066800" y="2409825"/>
              <a:chExt cx="1676400" cy="1003935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1271452" y="2409825"/>
                <a:ext cx="1471748" cy="8164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3596514" y="3478200"/>
            <a:ext cx="4861687" cy="1993086"/>
            <a:chOff x="-891108" y="1197789"/>
            <a:chExt cx="4861687" cy="1993086"/>
          </a:xfrm>
        </p:grpSpPr>
        <p:sp>
          <p:nvSpPr>
            <p:cNvPr id="86" name="Rectangle 85"/>
            <p:cNvSpPr/>
            <p:nvPr/>
          </p:nvSpPr>
          <p:spPr>
            <a:xfrm>
              <a:off x="1143001" y="1197789"/>
              <a:ext cx="28275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Supplies Expense—Store</a:t>
              </a:r>
            </a:p>
          </p:txBody>
        </p:sp>
        <p:grpSp>
          <p:nvGrpSpPr>
            <p:cNvPr id="87" name="Group 12"/>
            <p:cNvGrpSpPr/>
            <p:nvPr/>
          </p:nvGrpSpPr>
          <p:grpSpPr>
            <a:xfrm>
              <a:off x="-891108" y="1371600"/>
              <a:ext cx="2018868" cy="1819275"/>
              <a:chOff x="-586308" y="3048000"/>
              <a:chExt cx="2018868" cy="1819275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H="1">
                <a:off x="-586308" y="3124200"/>
                <a:ext cx="1835988" cy="17430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3367914" y="5699886"/>
            <a:ext cx="4531278" cy="622935"/>
            <a:chOff x="-1119708" y="1114425"/>
            <a:chExt cx="4531278" cy="622935"/>
          </a:xfrm>
        </p:grpSpPr>
        <p:sp>
          <p:nvSpPr>
            <p:cNvPr id="91" name="Rectangle 90"/>
            <p:cNvSpPr/>
            <p:nvPr/>
          </p:nvSpPr>
          <p:spPr>
            <a:xfrm>
              <a:off x="1143000" y="1371600"/>
              <a:ext cx="2268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Supplies—Store</a:t>
              </a:r>
            </a:p>
          </p:txBody>
        </p:sp>
        <p:grpSp>
          <p:nvGrpSpPr>
            <p:cNvPr id="92" name="Group 12"/>
            <p:cNvGrpSpPr/>
            <p:nvPr/>
          </p:nvGrpSpPr>
          <p:grpSpPr>
            <a:xfrm>
              <a:off x="-1119708" y="1114425"/>
              <a:ext cx="2247468" cy="622935"/>
              <a:chOff x="-814908" y="2790825"/>
              <a:chExt cx="2247468" cy="622935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-814908" y="2790825"/>
                <a:ext cx="2064588" cy="3333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95" name="TextBox 9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97" name="Flowchart: Delay 9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94695"/>
            <a:ext cx="7886700" cy="721318"/>
          </a:xfrm>
        </p:spPr>
        <p:txBody>
          <a:bodyPr>
            <a:noAutofit/>
          </a:bodyPr>
          <a:lstStyle/>
          <a:p>
            <a:r>
              <a:rPr lang="en-US" sz="3000" dirty="0"/>
              <a:t>Recording an Adjusting Entry </a:t>
            </a:r>
            <a:br>
              <a:rPr lang="en-US" sz="3000" dirty="0"/>
            </a:br>
            <a:r>
              <a:rPr lang="en-US" sz="3000" dirty="0"/>
              <a:t>for Prepaid Insurance</a:t>
            </a:r>
          </a:p>
        </p:txBody>
      </p:sp>
      <p:pic>
        <p:nvPicPr>
          <p:cNvPr id="81" name="Picture 80" descr="Chapter 15_Page 44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309" y="1676400"/>
            <a:ext cx="5179162" cy="1828800"/>
          </a:xfrm>
          <a:prstGeom prst="rect">
            <a:avLst/>
          </a:prstGeom>
        </p:spPr>
      </p:pic>
      <p:pic>
        <p:nvPicPr>
          <p:cNvPr id="82" name="Picture 81" descr="Chapter 15_Page 44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471" y="4128995"/>
            <a:ext cx="7315200" cy="1662205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98871" y="1447800"/>
            <a:ext cx="3703320" cy="909661"/>
            <a:chOff x="2697480" y="2739009"/>
            <a:chExt cx="3703320" cy="909661"/>
          </a:xfrm>
        </p:grpSpPr>
        <p:grpSp>
          <p:nvGrpSpPr>
            <p:cNvPr id="84" name="Group 17"/>
            <p:cNvGrpSpPr/>
            <p:nvPr/>
          </p:nvGrpSpPr>
          <p:grpSpPr>
            <a:xfrm>
              <a:off x="2697480" y="2739009"/>
              <a:ext cx="3703320" cy="909661"/>
              <a:chOff x="5635985" y="1667685"/>
              <a:chExt cx="3703320" cy="909661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635985" y="2025134"/>
                <a:ext cx="18592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Adj.	8,200.00</a:t>
                </a:r>
              </a:p>
            </p:txBody>
          </p:sp>
          <p:grpSp>
            <p:nvGrpSpPr>
              <p:cNvPr id="87" name="Group 53"/>
              <p:cNvGrpSpPr/>
              <p:nvPr/>
            </p:nvGrpSpPr>
            <p:grpSpPr>
              <a:xfrm>
                <a:off x="5681705" y="1667685"/>
                <a:ext cx="3657600" cy="909661"/>
                <a:chOff x="5681705" y="1667685"/>
                <a:chExt cx="3657600" cy="90966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6087036" y="1667685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Insurance Expense</a:t>
                  </a: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5681705" y="2028706"/>
                  <a:ext cx="3657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512034" y="20287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85" name="Rectangle 84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227" y="2514600"/>
            <a:ext cx="3909124" cy="895314"/>
            <a:chOff x="2628836" y="3805809"/>
            <a:chExt cx="3909124" cy="895314"/>
          </a:xfrm>
        </p:grpSpPr>
        <p:grpSp>
          <p:nvGrpSpPr>
            <p:cNvPr id="92" name="Group 23"/>
            <p:cNvGrpSpPr/>
            <p:nvPr/>
          </p:nvGrpSpPr>
          <p:grpSpPr>
            <a:xfrm>
              <a:off x="2628836" y="3805809"/>
              <a:ext cx="3771964" cy="895314"/>
              <a:chOff x="5566801" y="2672632"/>
              <a:chExt cx="3502663" cy="895314"/>
            </a:xfrm>
          </p:grpSpPr>
          <p:grpSp>
            <p:nvGrpSpPr>
              <p:cNvPr id="94" name="Group 55"/>
              <p:cNvGrpSpPr/>
              <p:nvPr/>
            </p:nvGrpSpPr>
            <p:grpSpPr>
              <a:xfrm>
                <a:off x="5673000" y="2672632"/>
                <a:ext cx="3396464" cy="895314"/>
                <a:chOff x="5673000" y="2672632"/>
                <a:chExt cx="3396464" cy="895314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915155" y="2672632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Prepaid Insurance</a:t>
                  </a: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5" name="Rectangle 94"/>
              <p:cNvSpPr/>
              <p:nvPr/>
            </p:nvSpPr>
            <p:spPr>
              <a:xfrm>
                <a:off x="5566801" y="3019306"/>
                <a:ext cx="19602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Dec. 31 Bal.	 11,000.00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2,800.00)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4678680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	8,200.00</a:t>
              </a:r>
            </a:p>
          </p:txBody>
        </p:sp>
      </p:grpSp>
      <p:sp>
        <p:nvSpPr>
          <p:cNvPr id="99" name="Down Arrow 98"/>
          <p:cNvSpPr/>
          <p:nvPr/>
        </p:nvSpPr>
        <p:spPr>
          <a:xfrm flipV="1">
            <a:off x="815529" y="187452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Down Arrow 99"/>
          <p:cNvSpPr/>
          <p:nvPr/>
        </p:nvSpPr>
        <p:spPr>
          <a:xfrm>
            <a:off x="2744356" y="291353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2004461" y="3657600"/>
            <a:ext cx="2856358" cy="1539240"/>
            <a:chOff x="762000" y="1371600"/>
            <a:chExt cx="2856358" cy="1539240"/>
          </a:xfrm>
        </p:grpSpPr>
        <p:sp>
          <p:nvSpPr>
            <p:cNvPr id="102" name="Rectangle 101"/>
            <p:cNvSpPr/>
            <p:nvPr/>
          </p:nvSpPr>
          <p:spPr>
            <a:xfrm>
              <a:off x="1143000" y="1371600"/>
              <a:ext cx="24753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Insurance Expense</a:t>
              </a:r>
            </a:p>
          </p:txBody>
        </p:sp>
        <p:grpSp>
          <p:nvGrpSpPr>
            <p:cNvPr id="103" name="Group 12"/>
            <p:cNvGrpSpPr/>
            <p:nvPr/>
          </p:nvGrpSpPr>
          <p:grpSpPr>
            <a:xfrm>
              <a:off x="762000" y="1371600"/>
              <a:ext cx="365760" cy="1539240"/>
              <a:chOff x="1066800" y="3048000"/>
              <a:chExt cx="365760" cy="1539240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>
                <a:off x="1249680" y="3124200"/>
                <a:ext cx="0" cy="14630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5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2308671" y="5638800"/>
            <a:ext cx="2833916" cy="699135"/>
            <a:chOff x="762000" y="1038225"/>
            <a:chExt cx="2833916" cy="699135"/>
          </a:xfrm>
        </p:grpSpPr>
        <p:sp>
          <p:nvSpPr>
            <p:cNvPr id="107" name="Rectangle 106"/>
            <p:cNvSpPr/>
            <p:nvPr/>
          </p:nvSpPr>
          <p:spPr>
            <a:xfrm>
              <a:off x="1143000" y="1371600"/>
              <a:ext cx="24529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Prepaid Insurance</a:t>
              </a:r>
            </a:p>
          </p:txBody>
        </p:sp>
        <p:grpSp>
          <p:nvGrpSpPr>
            <p:cNvPr id="108" name="Group 12"/>
            <p:cNvGrpSpPr/>
            <p:nvPr/>
          </p:nvGrpSpPr>
          <p:grpSpPr>
            <a:xfrm>
              <a:off x="762000" y="1038225"/>
              <a:ext cx="365760" cy="699135"/>
              <a:chOff x="1066800" y="2714625"/>
              <a:chExt cx="365760" cy="699135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 flipH="1" flipV="1">
                <a:off x="1242492" y="2714625"/>
                <a:ext cx="7188" cy="4095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111" name="TextBox 1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13" name="Flowchart: Delay 1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78072" y="1724213"/>
            <a:ext cx="8033657" cy="843916"/>
          </a:xfrm>
        </p:spPr>
        <p:txBody>
          <a:bodyPr>
            <a:normAutofit/>
          </a:bodyPr>
          <a:lstStyle/>
          <a:p>
            <a:pPr marL="355600" indent="-3556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1.	</a:t>
            </a:r>
            <a:r>
              <a:rPr lang="en-US" dirty="0">
                <a:ea typeface="Calibri"/>
                <a:cs typeface="Times New Roman"/>
              </a:rPr>
              <a:t>Which adjusting entry is unique to a corporation?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990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Federal income tax expense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315</Words>
  <Application>Microsoft Macintosh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LESSON 15-1 Planning Adjusting Entries</vt:lpstr>
      <vt:lpstr>Adjusting Account Balances</vt:lpstr>
      <vt:lpstr>Preparing an Unadjusted Trial Balance</vt:lpstr>
      <vt:lpstr>Preparing an Unadjusted Trial Balance</vt:lpstr>
      <vt:lpstr>Recording Adjusting Entries for Supplies</vt:lpstr>
      <vt:lpstr>Recording Adjusting Entries for Supplies</vt:lpstr>
      <vt:lpstr>Recording Adjusting Entries for Supplies</vt:lpstr>
      <vt:lpstr>Recording an Adjusting Entry  for Prepaid Insurance</vt:lpstr>
      <vt:lpstr>Lesson 15-1 Audit Your Understanding</vt:lpstr>
      <vt:lpstr>Lesson 15-1 Audit Your Understanding</vt:lpstr>
      <vt:lpstr>Lesson 15-1 Audit Your Understanding</vt:lpstr>
      <vt:lpstr>Lesson 15-1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296</cp:revision>
  <dcterms:created xsi:type="dcterms:W3CDTF">2012-07-02T15:51:50Z</dcterms:created>
  <dcterms:modified xsi:type="dcterms:W3CDTF">2018-02-02T11:38:25Z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