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2"/>
  </p:notesMasterIdLst>
  <p:sldIdLst>
    <p:sldId id="351" r:id="rId3"/>
    <p:sldId id="358" r:id="rId4"/>
    <p:sldId id="357" r:id="rId5"/>
    <p:sldId id="359" r:id="rId6"/>
    <p:sldId id="370" r:id="rId7"/>
    <p:sldId id="338" r:id="rId8"/>
    <p:sldId id="339" r:id="rId9"/>
    <p:sldId id="340" r:id="rId10"/>
    <p:sldId id="34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orient="horz" pos="1103">
          <p15:clr>
            <a:srgbClr val="A4A3A4"/>
          </p15:clr>
        </p15:guide>
        <p15:guide id="5" orient="horz" pos="704">
          <p15:clr>
            <a:srgbClr val="A4A3A4"/>
          </p15:clr>
        </p15:guide>
        <p15:guide id="6" pos="5517">
          <p15:clr>
            <a:srgbClr val="A4A3A4"/>
          </p15:clr>
        </p15:guide>
        <p15:guide id="7" pos="300">
          <p15:clr>
            <a:srgbClr val="A4A3A4"/>
          </p15:clr>
        </p15:guide>
        <p15:guide id="8" pos="528">
          <p15:clr>
            <a:srgbClr val="A4A3A4"/>
          </p15:clr>
        </p15:guide>
        <p15:guide id="9" pos="719">
          <p15:clr>
            <a:srgbClr val="A4A3A4"/>
          </p15:clr>
        </p15:guide>
        <p15:guide id="10" pos="10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12" clrIdx="0"/>
  <p:cmAuthor id="1" name="lw-dlf" initials="Q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245"/>
    <a:srgbClr val="B6D5AB"/>
    <a:srgbClr val="EA0000"/>
    <a:srgbClr val="77933C"/>
    <a:srgbClr val="FF3300"/>
    <a:srgbClr val="FF0000"/>
    <a:srgbClr val="CC0000"/>
    <a:srgbClr val="73BEF1"/>
    <a:srgbClr val="1376B9"/>
    <a:srgbClr val="1312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89" autoAdjust="0"/>
    <p:restoredTop sz="86353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1922"/>
        <p:guide orient="horz" pos="1103"/>
        <p:guide orient="horz" pos="704"/>
        <p:guide orient="horz" pos="466"/>
        <p:guide pos="2880"/>
        <p:guide pos="5517"/>
        <p:guide pos="300"/>
        <p:guide pos="528"/>
        <p:guide pos="719"/>
        <p:guide pos="1048"/>
      </p:guideLst>
    </p:cSldViewPr>
  </p:slideViewPr>
  <p:outlineViewPr>
    <p:cViewPr>
      <p:scale>
        <a:sx n="33" d="100"/>
        <a:sy n="33" d="100"/>
      </p:scale>
      <p:origin x="269" y="201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562" y="6375400"/>
            <a:ext cx="995657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Cengage.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Cengage.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701" y="6356351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629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225" y="6369051"/>
            <a:ext cx="99326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887918"/>
          </a:xfrm>
        </p:spPr>
        <p:txBody>
          <a:bodyPr/>
          <a:lstStyle/>
          <a:p>
            <a:pPr algn="l">
              <a:tabLst>
                <a:tab pos="1125538" algn="l"/>
              </a:tabLst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15-2 </a:t>
            </a:r>
            <a:r>
              <a:rPr lang="en-IN" sz="4000" dirty="0">
                <a:solidFill>
                  <a:schemeClr val="bg1"/>
                </a:solidFill>
              </a:rPr>
              <a:t>Adjusting Merchandise</a:t>
            </a:r>
            <a:br>
              <a:rPr lang="en-IN" sz="4000" dirty="0">
                <a:solidFill>
                  <a:schemeClr val="bg1"/>
                </a:solidFill>
              </a:rPr>
            </a:br>
            <a:r>
              <a:rPr lang="en-IN" sz="4000" dirty="0">
                <a:solidFill>
                  <a:schemeClr val="bg1"/>
                </a:solidFill>
              </a:rPr>
              <a:t>	</a:t>
            </a:r>
            <a:r>
              <a:rPr lang="en-IN" sz="4000" dirty="0" smtClean="0">
                <a:solidFill>
                  <a:schemeClr val="bg1"/>
                </a:solidFill>
              </a:rPr>
              <a:t>Inventory </a:t>
            </a:r>
            <a:r>
              <a:rPr lang="en-IN" sz="4000" dirty="0">
                <a:solidFill>
                  <a:schemeClr val="bg1"/>
                </a:solidFill>
              </a:rPr>
              <a:t>and </a:t>
            </a:r>
            <a:r>
              <a:rPr lang="en-IN" sz="4000" dirty="0" smtClean="0">
                <a:solidFill>
                  <a:schemeClr val="bg1"/>
                </a:solidFill>
              </a:rPr>
              <a:t>Interest 	Receivable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6671" y="2931543"/>
            <a:ext cx="6400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Adjust merchandise inventory.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Adjust interest receivable.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501329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 dirty="0"/>
              <a:t>Recording an Adjusting Entry for Merchandise Inventory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5"/>
          </p:nvPr>
        </p:nvSpPr>
        <p:spPr>
          <a:xfrm>
            <a:off x="474557" y="1715923"/>
            <a:ext cx="8033657" cy="3732692"/>
          </a:xfrm>
        </p:spPr>
        <p:txBody>
          <a:bodyPr>
            <a:normAutofit/>
          </a:bodyPr>
          <a:lstStyle/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amount of inventory on hand at the beginning of a fiscal period is called </a:t>
            </a:r>
            <a:r>
              <a:rPr lang="en-US" b="1" dirty="0">
                <a:solidFill>
                  <a:srgbClr val="0070C0"/>
                </a:solidFill>
              </a:rPr>
              <a:t>beginning inventory</a:t>
            </a:r>
            <a:r>
              <a:rPr lang="en-US" dirty="0"/>
              <a:t>. </a:t>
            </a:r>
          </a:p>
          <a:p>
            <a:pPr marL="355600" indent="-355600">
              <a:spcAft>
                <a:spcPts val="600"/>
              </a:spcAft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During the period, merchandise is purchased and merchandise is sold. </a:t>
            </a:r>
          </a:p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To determine how much merchandise remains in inventory at the end of the period, a physical inventory is conducted. </a:t>
            </a:r>
          </a:p>
          <a:p>
            <a:pPr marL="355600" indent="-35560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actual count of merchandise at the end of a fiscal period is called </a:t>
            </a:r>
            <a:r>
              <a:rPr lang="en-US" b="1" dirty="0">
                <a:solidFill>
                  <a:srgbClr val="0070C0"/>
                </a:solidFill>
              </a:rPr>
              <a:t>ending inventory</a:t>
            </a:r>
            <a:r>
              <a:rPr lang="en-US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11" name="Flowchart: Delay 10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15-2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 dirty="0"/>
              <a:t>Recording an Adjusting Entry for Merchandise Inventory</a:t>
            </a:r>
          </a:p>
        </p:txBody>
      </p:sp>
      <p:pic>
        <p:nvPicPr>
          <p:cNvPr id="100" name="Picture 99" descr="Chapter 15_Page 446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10924" y="1728669"/>
            <a:ext cx="4965700" cy="1752600"/>
          </a:xfrm>
          <a:prstGeom prst="rect">
            <a:avLst/>
          </a:prstGeom>
        </p:spPr>
      </p:pic>
      <p:pic>
        <p:nvPicPr>
          <p:cNvPr id="101" name="Picture 100" descr="Chapter 15_Page 446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6940" y="4148133"/>
            <a:ext cx="7772400" cy="1771536"/>
          </a:xfrm>
          <a:prstGeom prst="rect">
            <a:avLst/>
          </a:prstGeom>
        </p:spPr>
      </p:pic>
      <p:sp>
        <p:nvSpPr>
          <p:cNvPr id="102" name="Down Arrow 101"/>
          <p:cNvSpPr/>
          <p:nvPr/>
        </p:nvSpPr>
        <p:spPr>
          <a:xfrm>
            <a:off x="2772420" y="2002989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76200" y="1576269"/>
            <a:ext cx="3915168" cy="909661"/>
            <a:chOff x="-105168" y="1447800"/>
            <a:chExt cx="3915168" cy="909661"/>
          </a:xfrm>
        </p:grpSpPr>
        <p:sp>
          <p:nvSpPr>
            <p:cNvPr id="104" name="Rectangle 103"/>
            <p:cNvSpPr/>
            <p:nvPr/>
          </p:nvSpPr>
          <p:spPr>
            <a:xfrm>
              <a:off x="1950720" y="1804051"/>
              <a:ext cx="18592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371600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Adj.	5,648.44</a:t>
              </a:r>
            </a:p>
          </p:txBody>
        </p:sp>
        <p:grpSp>
          <p:nvGrpSpPr>
            <p:cNvPr id="105" name="Group 40"/>
            <p:cNvGrpSpPr/>
            <p:nvPr/>
          </p:nvGrpSpPr>
          <p:grpSpPr>
            <a:xfrm>
              <a:off x="-105168" y="1447800"/>
              <a:ext cx="3884688" cy="909661"/>
              <a:chOff x="2516112" y="2739009"/>
              <a:chExt cx="3884688" cy="909661"/>
            </a:xfrm>
          </p:grpSpPr>
          <p:grpSp>
            <p:nvGrpSpPr>
              <p:cNvPr id="106" name="Group 17"/>
              <p:cNvGrpSpPr/>
              <p:nvPr/>
            </p:nvGrpSpPr>
            <p:grpSpPr>
              <a:xfrm>
                <a:off x="2516112" y="2739009"/>
                <a:ext cx="3884688" cy="909661"/>
                <a:chOff x="5454617" y="1667685"/>
                <a:chExt cx="3884688" cy="909661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5454617" y="2025134"/>
                  <a:ext cx="2194686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490663" algn="dec"/>
                    </a:tabLst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>
                          <a:lumMod val="50000"/>
                        </a:sysClr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Dec. 31 Bal.	 108,486.44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490663" algn="dec"/>
                    </a:tabLst>
                    <a:defRPr/>
                  </a:pPr>
                  <a:r>
                    <a:rPr kumimoji="0" lang="en-US" sz="14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 (New Bal.	    102,838.00)</a:t>
                  </a: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9" name="Group 53"/>
                <p:cNvGrpSpPr/>
                <p:nvPr/>
              </p:nvGrpSpPr>
              <p:grpSpPr>
                <a:xfrm>
                  <a:off x="5681705" y="1667685"/>
                  <a:ext cx="3657600" cy="909661"/>
                  <a:chOff x="5681705" y="1667685"/>
                  <a:chExt cx="3657600" cy="909661"/>
                </a:xfrm>
              </p:grpSpPr>
              <p:sp>
                <p:nvSpPr>
                  <p:cNvPr id="110" name="Rectangle 109"/>
                  <p:cNvSpPr/>
                  <p:nvPr/>
                </p:nvSpPr>
                <p:spPr>
                  <a:xfrm>
                    <a:off x="6087036" y="1667685"/>
                    <a:ext cx="2871269" cy="3077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Merchandise Inventory</a:t>
                    </a:r>
                  </a:p>
                </p:txBody>
              </p:sp>
              <p:cxnSp>
                <p:nvCxnSpPr>
                  <p:cNvPr id="111" name="Straight Connector 110"/>
                  <p:cNvCxnSpPr/>
                  <p:nvPr/>
                </p:nvCxnSpPr>
                <p:spPr>
                  <a:xfrm flipH="1">
                    <a:off x="5681705" y="2028706"/>
                    <a:ext cx="3657600" cy="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7512034" y="2028706"/>
                    <a:ext cx="0" cy="54864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</p:cxnSp>
            </p:grpSp>
          </p:grpSp>
          <p:sp>
            <p:nvSpPr>
              <p:cNvPr id="107" name="Rectangle 106"/>
              <p:cNvSpPr/>
              <p:nvPr/>
            </p:nvSpPr>
            <p:spPr>
              <a:xfrm>
                <a:off x="4581356" y="3101790"/>
                <a:ext cx="181944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196862" y="2643069"/>
            <a:ext cx="3870958" cy="895314"/>
            <a:chOff x="2667002" y="3805809"/>
            <a:chExt cx="3870958" cy="895314"/>
          </a:xfrm>
        </p:grpSpPr>
        <p:grpSp>
          <p:nvGrpSpPr>
            <p:cNvPr id="114" name="Group 23"/>
            <p:cNvGrpSpPr/>
            <p:nvPr/>
          </p:nvGrpSpPr>
          <p:grpSpPr>
            <a:xfrm>
              <a:off x="2667000" y="3805809"/>
              <a:ext cx="3733798" cy="895314"/>
              <a:chOff x="5602242" y="2672632"/>
              <a:chExt cx="3467222" cy="895314"/>
            </a:xfrm>
          </p:grpSpPr>
          <p:grpSp>
            <p:nvGrpSpPr>
              <p:cNvPr id="116" name="Group 55"/>
              <p:cNvGrpSpPr/>
              <p:nvPr/>
            </p:nvGrpSpPr>
            <p:grpSpPr>
              <a:xfrm>
                <a:off x="5673000" y="2672632"/>
                <a:ext cx="3396464" cy="895314"/>
                <a:chOff x="5673000" y="2672632"/>
                <a:chExt cx="3396464" cy="895314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5915155" y="2672632"/>
                  <a:ext cx="2871269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Income Summary</a:t>
                  </a:r>
                </a:p>
              </p:txBody>
            </p:sp>
            <p:cxnSp>
              <p:nvCxnSpPr>
                <p:cNvPr id="119" name="Straight Connector 118"/>
                <p:cNvCxnSpPr/>
                <p:nvPr/>
              </p:nvCxnSpPr>
              <p:spPr>
                <a:xfrm flipH="1">
                  <a:off x="5673000" y="3019306"/>
                  <a:ext cx="3396464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7364374" y="3019306"/>
                  <a:ext cx="0" cy="54864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  <p:sp>
            <p:nvSpPr>
              <p:cNvPr id="117" name="Rectangle 116"/>
              <p:cNvSpPr/>
              <p:nvPr/>
            </p:nvSpPr>
            <p:spPr>
              <a:xfrm>
                <a:off x="5602242" y="3019306"/>
                <a:ext cx="179729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490663" algn="dec"/>
                  </a:tabLst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Adj.	5,648.44</a:t>
                </a:r>
              </a:p>
            </p:txBody>
          </p:sp>
        </p:grpSp>
        <p:sp>
          <p:nvSpPr>
            <p:cNvPr id="115" name="Rectangle 114"/>
            <p:cNvSpPr/>
            <p:nvPr/>
          </p:nvSpPr>
          <p:spPr>
            <a:xfrm>
              <a:off x="4678680" y="4150660"/>
              <a:ext cx="18592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371600" algn="dec"/>
                </a:tabLst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132930" y="3709869"/>
            <a:ext cx="2710484" cy="1539240"/>
            <a:chOff x="762000" y="1371600"/>
            <a:chExt cx="2710484" cy="1539240"/>
          </a:xfrm>
        </p:grpSpPr>
        <p:sp>
          <p:nvSpPr>
            <p:cNvPr id="122" name="Rectangle 121"/>
            <p:cNvSpPr/>
            <p:nvPr/>
          </p:nvSpPr>
          <p:spPr>
            <a:xfrm>
              <a:off x="1143000" y="1371600"/>
              <a:ext cx="2329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Debit Income Summary</a:t>
              </a:r>
            </a:p>
          </p:txBody>
        </p:sp>
        <p:grpSp>
          <p:nvGrpSpPr>
            <p:cNvPr id="123" name="Group 12"/>
            <p:cNvGrpSpPr/>
            <p:nvPr/>
          </p:nvGrpSpPr>
          <p:grpSpPr>
            <a:xfrm>
              <a:off x="762000" y="1371600"/>
              <a:ext cx="365760" cy="1539240"/>
              <a:chOff x="1066800" y="3048000"/>
              <a:chExt cx="365760" cy="1539240"/>
            </a:xfrm>
          </p:grpSpPr>
          <p:cxnSp>
            <p:nvCxnSpPr>
              <p:cNvPr id="124" name="Straight Arrow Connector 123"/>
              <p:cNvCxnSpPr/>
              <p:nvPr/>
            </p:nvCxnSpPr>
            <p:spPr>
              <a:xfrm>
                <a:off x="1249680" y="3124200"/>
                <a:ext cx="0" cy="146304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25" name="Rectangle 7"/>
              <p:cNvSpPr>
                <a:spLocks noChangeArrowheads="1"/>
              </p:cNvSpPr>
              <p:nvPr/>
            </p:nvSpPr>
            <p:spPr bwMode="auto">
              <a:xfrm>
                <a:off x="10668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>
            <a:off x="2437140" y="5767269"/>
            <a:ext cx="3245887" cy="699135"/>
            <a:chOff x="762000" y="1038225"/>
            <a:chExt cx="3245887" cy="699135"/>
          </a:xfrm>
        </p:grpSpPr>
        <p:sp>
          <p:nvSpPr>
            <p:cNvPr id="127" name="Rectangle 126"/>
            <p:cNvSpPr/>
            <p:nvPr/>
          </p:nvSpPr>
          <p:spPr>
            <a:xfrm>
              <a:off x="1143000" y="1371600"/>
              <a:ext cx="286488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Credit Merchandise Inventory</a:t>
              </a:r>
            </a:p>
          </p:txBody>
        </p:sp>
        <p:grpSp>
          <p:nvGrpSpPr>
            <p:cNvPr id="128" name="Group 12"/>
            <p:cNvGrpSpPr/>
            <p:nvPr/>
          </p:nvGrpSpPr>
          <p:grpSpPr>
            <a:xfrm>
              <a:off x="762000" y="1038225"/>
              <a:ext cx="365760" cy="699135"/>
              <a:chOff x="1066800" y="2714625"/>
              <a:chExt cx="365760" cy="699135"/>
            </a:xfrm>
          </p:grpSpPr>
          <p:cxnSp>
            <p:nvCxnSpPr>
              <p:cNvPr id="129" name="Straight Arrow Connector 128"/>
              <p:cNvCxnSpPr/>
              <p:nvPr/>
            </p:nvCxnSpPr>
            <p:spPr>
              <a:xfrm flipH="1" flipV="1">
                <a:off x="1242492" y="2714625"/>
                <a:ext cx="7188" cy="40957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30" name="Rectangle 7"/>
              <p:cNvSpPr>
                <a:spLocks noChangeArrowheads="1"/>
              </p:cNvSpPr>
              <p:nvPr/>
            </p:nvSpPr>
            <p:spPr bwMode="auto">
              <a:xfrm>
                <a:off x="10668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</p:grpSp>
      <p:sp>
        <p:nvSpPr>
          <p:cNvPr id="131" name="TextBox 130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133" name="Flowchart: Delay 13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15-2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 dirty="0"/>
              <a:t>Journalizing the Adjusting Entry for Interest Receivable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type="body" sz="quarter" idx="15"/>
          </p:nvPr>
        </p:nvSpPr>
        <p:spPr>
          <a:xfrm>
            <a:off x="459443" y="1715293"/>
            <a:ext cx="8033657" cy="723107"/>
          </a:xfrm>
        </p:spPr>
        <p:txBody>
          <a:bodyPr/>
          <a:lstStyle/>
          <a:p>
            <a:pPr marL="369888" indent="-369888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Interest earned but not yet received is called </a:t>
            </a:r>
            <a:r>
              <a:rPr lang="en-US" b="1" dirty="0">
                <a:solidFill>
                  <a:srgbClr val="0070C0"/>
                </a:solidFill>
              </a:rPr>
              <a:t>accrued interest income</a:t>
            </a:r>
            <a:r>
              <a:rPr lang="en-US" dirty="0"/>
              <a:t>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4456" y="2973778"/>
            <a:ext cx="3124200" cy="255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15-2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797"/>
            <a:ext cx="7886700" cy="729803"/>
          </a:xfrm>
        </p:spPr>
        <p:txBody>
          <a:bodyPr>
            <a:noAutofit/>
          </a:bodyPr>
          <a:lstStyle/>
          <a:p>
            <a:r>
              <a:rPr lang="en-US" sz="3000" dirty="0"/>
              <a:t>Journalizing the Adjusting Entry for Interest Receivable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151518" y="1447800"/>
            <a:ext cx="3733800" cy="909661"/>
            <a:chOff x="2667000" y="2739009"/>
            <a:chExt cx="3733800" cy="909661"/>
          </a:xfrm>
        </p:grpSpPr>
        <p:grpSp>
          <p:nvGrpSpPr>
            <p:cNvPr id="104" name="Group 17"/>
            <p:cNvGrpSpPr/>
            <p:nvPr/>
          </p:nvGrpSpPr>
          <p:grpSpPr>
            <a:xfrm>
              <a:off x="2667000" y="2739009"/>
              <a:ext cx="3733800" cy="909661"/>
              <a:chOff x="5605505" y="1667685"/>
              <a:chExt cx="3733800" cy="909661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5605505" y="2025134"/>
                <a:ext cx="193548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490663" algn="dec"/>
                  </a:tabLst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Adj.	93.00</a:t>
                </a:r>
              </a:p>
            </p:txBody>
          </p:sp>
          <p:grpSp>
            <p:nvGrpSpPr>
              <p:cNvPr id="107" name="Group 53"/>
              <p:cNvGrpSpPr/>
              <p:nvPr/>
            </p:nvGrpSpPr>
            <p:grpSpPr>
              <a:xfrm>
                <a:off x="5681705" y="1667685"/>
                <a:ext cx="3657600" cy="909661"/>
                <a:chOff x="5681705" y="1667685"/>
                <a:chExt cx="3657600" cy="909661"/>
              </a:xfrm>
            </p:grpSpPr>
            <p:sp>
              <p:nvSpPr>
                <p:cNvPr id="108" name="Rectangle 107"/>
                <p:cNvSpPr/>
                <p:nvPr/>
              </p:nvSpPr>
              <p:spPr>
                <a:xfrm>
                  <a:off x="6087036" y="1667685"/>
                  <a:ext cx="2871269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Interest  Expense</a:t>
                  </a:r>
                </a:p>
              </p:txBody>
            </p:sp>
            <p:cxnSp>
              <p:nvCxnSpPr>
                <p:cNvPr id="109" name="Straight Connector 108"/>
                <p:cNvCxnSpPr/>
                <p:nvPr/>
              </p:nvCxnSpPr>
              <p:spPr>
                <a:xfrm flipH="1">
                  <a:off x="5681705" y="2028706"/>
                  <a:ext cx="365760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7512034" y="2028706"/>
                  <a:ext cx="0" cy="54864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105" name="Rectangle 104"/>
            <p:cNvSpPr/>
            <p:nvPr/>
          </p:nvSpPr>
          <p:spPr>
            <a:xfrm>
              <a:off x="4581356" y="3101790"/>
              <a:ext cx="18194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371600" algn="dec"/>
                </a:tabLst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1" name="Picture 110" descr="Chapter 15_Page 448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4398" y="1676400"/>
            <a:ext cx="4751832" cy="1847130"/>
          </a:xfrm>
          <a:prstGeom prst="rect">
            <a:avLst/>
          </a:prstGeom>
        </p:spPr>
      </p:pic>
      <p:pic>
        <p:nvPicPr>
          <p:cNvPr id="112" name="Picture 111" descr="Chapter 15_Page 448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1598" y="4038600"/>
            <a:ext cx="7772400" cy="1762485"/>
          </a:xfrm>
          <a:prstGeom prst="rect">
            <a:avLst/>
          </a:prstGeom>
        </p:spPr>
      </p:pic>
      <p:sp>
        <p:nvSpPr>
          <p:cNvPr id="113" name="Down Arrow 112"/>
          <p:cNvSpPr/>
          <p:nvPr/>
        </p:nvSpPr>
        <p:spPr>
          <a:xfrm>
            <a:off x="943998" y="1874520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2087588" y="3581400"/>
            <a:ext cx="2856358" cy="1630680"/>
            <a:chOff x="762000" y="1371600"/>
            <a:chExt cx="2856358" cy="1630680"/>
          </a:xfrm>
        </p:grpSpPr>
        <p:sp>
          <p:nvSpPr>
            <p:cNvPr id="115" name="Rectangle 114"/>
            <p:cNvSpPr/>
            <p:nvPr/>
          </p:nvSpPr>
          <p:spPr>
            <a:xfrm>
              <a:off x="1143000" y="1371600"/>
              <a:ext cx="24753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Debit Interest Receivable</a:t>
              </a:r>
            </a:p>
          </p:txBody>
        </p:sp>
        <p:grpSp>
          <p:nvGrpSpPr>
            <p:cNvPr id="116" name="Group 12"/>
            <p:cNvGrpSpPr/>
            <p:nvPr/>
          </p:nvGrpSpPr>
          <p:grpSpPr>
            <a:xfrm>
              <a:off x="762000" y="1371600"/>
              <a:ext cx="365760" cy="1630680"/>
              <a:chOff x="1066800" y="3048000"/>
              <a:chExt cx="365760" cy="1630680"/>
            </a:xfrm>
          </p:grpSpPr>
          <p:cxnSp>
            <p:nvCxnSpPr>
              <p:cNvPr id="117" name="Straight Arrow Connector 116"/>
              <p:cNvCxnSpPr/>
              <p:nvPr/>
            </p:nvCxnSpPr>
            <p:spPr>
              <a:xfrm>
                <a:off x="1249680" y="3124200"/>
                <a:ext cx="0" cy="155448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18" name="Rectangle 7"/>
              <p:cNvSpPr>
                <a:spLocks noChangeArrowheads="1"/>
              </p:cNvSpPr>
              <p:nvPr/>
            </p:nvSpPr>
            <p:spPr bwMode="auto">
              <a:xfrm>
                <a:off x="10668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119" name="Group 118"/>
          <p:cNvGrpSpPr/>
          <p:nvPr/>
        </p:nvGrpSpPr>
        <p:grpSpPr>
          <a:xfrm>
            <a:off x="2391798" y="5638800"/>
            <a:ext cx="2587053" cy="699135"/>
            <a:chOff x="762000" y="1038225"/>
            <a:chExt cx="2587053" cy="699135"/>
          </a:xfrm>
        </p:grpSpPr>
        <p:sp>
          <p:nvSpPr>
            <p:cNvPr id="120" name="Rectangle 119"/>
            <p:cNvSpPr/>
            <p:nvPr/>
          </p:nvSpPr>
          <p:spPr>
            <a:xfrm>
              <a:off x="1143000" y="1371600"/>
              <a:ext cx="220605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Credit Interest Income</a:t>
              </a:r>
            </a:p>
          </p:txBody>
        </p:sp>
        <p:grpSp>
          <p:nvGrpSpPr>
            <p:cNvPr id="121" name="Group 12"/>
            <p:cNvGrpSpPr/>
            <p:nvPr/>
          </p:nvGrpSpPr>
          <p:grpSpPr>
            <a:xfrm>
              <a:off x="762000" y="1038225"/>
              <a:ext cx="365760" cy="699135"/>
              <a:chOff x="1066800" y="2714625"/>
              <a:chExt cx="365760" cy="699135"/>
            </a:xfrm>
          </p:grpSpPr>
          <p:cxnSp>
            <p:nvCxnSpPr>
              <p:cNvPr id="122" name="Straight Arrow Connector 121"/>
              <p:cNvCxnSpPr/>
              <p:nvPr/>
            </p:nvCxnSpPr>
            <p:spPr>
              <a:xfrm flipH="1" flipV="1">
                <a:off x="1242492" y="2714625"/>
                <a:ext cx="7188" cy="40957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23" name="Rectangle 7"/>
              <p:cNvSpPr>
                <a:spLocks noChangeArrowheads="1"/>
              </p:cNvSpPr>
              <p:nvPr/>
            </p:nvSpPr>
            <p:spPr bwMode="auto">
              <a:xfrm>
                <a:off x="10668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</p:grpSp>
      <p:grpSp>
        <p:nvGrpSpPr>
          <p:cNvPr id="124" name="Group 123"/>
          <p:cNvGrpSpPr/>
          <p:nvPr/>
        </p:nvGrpSpPr>
        <p:grpSpPr>
          <a:xfrm>
            <a:off x="151520" y="2438400"/>
            <a:ext cx="3870958" cy="1066800"/>
            <a:chOff x="45722" y="2438400"/>
            <a:chExt cx="3870958" cy="1066800"/>
          </a:xfrm>
        </p:grpSpPr>
        <p:grpSp>
          <p:nvGrpSpPr>
            <p:cNvPr id="125" name="Group 49"/>
            <p:cNvGrpSpPr/>
            <p:nvPr/>
          </p:nvGrpSpPr>
          <p:grpSpPr>
            <a:xfrm>
              <a:off x="45720" y="2438400"/>
              <a:ext cx="3870960" cy="895314"/>
              <a:chOff x="2667000" y="3805809"/>
              <a:chExt cx="3870960" cy="895314"/>
            </a:xfrm>
          </p:grpSpPr>
          <p:grpSp>
            <p:nvGrpSpPr>
              <p:cNvPr id="127" name="Group 23"/>
              <p:cNvGrpSpPr/>
              <p:nvPr/>
            </p:nvGrpSpPr>
            <p:grpSpPr>
              <a:xfrm>
                <a:off x="2667000" y="3805809"/>
                <a:ext cx="3733798" cy="895314"/>
                <a:chOff x="5602242" y="2672632"/>
                <a:chExt cx="3467222" cy="895314"/>
              </a:xfrm>
            </p:grpSpPr>
            <p:grpSp>
              <p:nvGrpSpPr>
                <p:cNvPr id="129" name="Group 55"/>
                <p:cNvGrpSpPr/>
                <p:nvPr/>
              </p:nvGrpSpPr>
              <p:grpSpPr>
                <a:xfrm>
                  <a:off x="5673000" y="2672632"/>
                  <a:ext cx="3396464" cy="895314"/>
                  <a:chOff x="5673000" y="2672632"/>
                  <a:chExt cx="3396464" cy="895314"/>
                </a:xfrm>
              </p:grpSpPr>
              <p:sp>
                <p:nvSpPr>
                  <p:cNvPr id="131" name="Rectangle 130"/>
                  <p:cNvSpPr/>
                  <p:nvPr/>
                </p:nvSpPr>
                <p:spPr>
                  <a:xfrm>
                    <a:off x="5915155" y="2672632"/>
                    <a:ext cx="2871269" cy="30777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Interest Income</a:t>
                    </a:r>
                  </a:p>
                </p:txBody>
              </p:sp>
              <p:cxnSp>
                <p:nvCxnSpPr>
                  <p:cNvPr id="132" name="Straight Connector 131"/>
                  <p:cNvCxnSpPr/>
                  <p:nvPr/>
                </p:nvCxnSpPr>
                <p:spPr>
                  <a:xfrm flipH="1">
                    <a:off x="5673000" y="3019306"/>
                    <a:ext cx="3396464" cy="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>
                    <a:off x="7364374" y="3019306"/>
                    <a:ext cx="0" cy="54864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30" name="Rectangle 129"/>
                <p:cNvSpPr/>
                <p:nvPr/>
              </p:nvSpPr>
              <p:spPr>
                <a:xfrm>
                  <a:off x="5602242" y="3019306"/>
                  <a:ext cx="179729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>
                      <a:tab pos="1490663" algn="dec"/>
                    </a:tabLst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8" name="Rectangle 127"/>
              <p:cNvSpPr/>
              <p:nvPr/>
            </p:nvSpPr>
            <p:spPr>
              <a:xfrm>
                <a:off x="4678680" y="4150660"/>
                <a:ext cx="185928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>
                    <a:tab pos="1371600" algn="dec"/>
                  </a:tabLst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6" name="Rectangle 125"/>
            <p:cNvSpPr/>
            <p:nvPr/>
          </p:nvSpPr>
          <p:spPr>
            <a:xfrm>
              <a:off x="1950720" y="2766536"/>
              <a:ext cx="193548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90663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Dec. 31 Bal.	  464.00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90663" algn="dec"/>
                </a:tabLst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New Bal.	93.00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490663" algn="dec"/>
                </a:tabLst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(New Bal.	557.00)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4" name="Down Arrow 133"/>
          <p:cNvSpPr/>
          <p:nvPr/>
        </p:nvSpPr>
        <p:spPr>
          <a:xfrm flipV="1">
            <a:off x="3077598" y="2837330"/>
            <a:ext cx="27432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137" name="Flowchart: Delay 13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15-2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06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15-2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1886" y="1715923"/>
            <a:ext cx="8033657" cy="874877"/>
          </a:xfrm>
        </p:spPr>
        <p:txBody>
          <a:bodyPr>
            <a:normAutofit/>
          </a:bodyPr>
          <a:lstStyle/>
          <a:p>
            <a:pPr marL="377825" indent="-377825"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Calibri"/>
                <a:cs typeface="Times New Roman"/>
              </a:rPr>
              <a:t>1.	</a:t>
            </a:r>
            <a:r>
              <a:rPr lang="en-US" dirty="0">
                <a:ea typeface="Calibri"/>
                <a:cs typeface="Times New Roman"/>
              </a:rPr>
              <a:t>How is the amount of merchandise inventory on hand at the end of the fiscal year determined?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831273" y="3048000"/>
            <a:ext cx="7315200" cy="1066799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 physical inventory is conducted.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16" name="Flowchart: Delay 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15-2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1006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15-2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1886" y="1715293"/>
            <a:ext cx="8033657" cy="1335882"/>
          </a:xfrm>
        </p:spPr>
        <p:txBody>
          <a:bodyPr>
            <a:normAutofit/>
          </a:bodyPr>
          <a:lstStyle/>
          <a:p>
            <a:pPr marL="377825" indent="-377825"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Calibri"/>
                <a:cs typeface="Times New Roman"/>
              </a:rPr>
              <a:t>2.	</a:t>
            </a:r>
            <a:r>
              <a:rPr lang="en-US" dirty="0">
                <a:ea typeface="Calibri"/>
                <a:cs typeface="Times New Roman"/>
              </a:rPr>
              <a:t>What adjusting entry is recorded when the ending merchandise inventory is greater than the beginning value?</a:t>
            </a: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1273" y="3048000"/>
            <a:ext cx="7315200" cy="14478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Debit Merchandise Inventory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Credit Income Summary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15-2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1006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15-2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1886" y="1714815"/>
            <a:ext cx="8033657" cy="875985"/>
          </a:xfrm>
        </p:spPr>
        <p:txBody>
          <a:bodyPr>
            <a:normAutofit/>
          </a:bodyPr>
          <a:lstStyle/>
          <a:p>
            <a:pPr marL="377825" indent="-377825"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Calibri"/>
                <a:cs typeface="Times New Roman"/>
              </a:rPr>
              <a:t>3.	</a:t>
            </a:r>
            <a:r>
              <a:rPr lang="en-US" dirty="0">
                <a:ea typeface="Calibri"/>
                <a:cs typeface="Times New Roman"/>
              </a:rPr>
              <a:t>How often is revenue earned on an outstanding note receivable?</a:t>
            </a: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1273" y="3048001"/>
            <a:ext cx="7315200" cy="9906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Daily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15-2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1006" y="722166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15-2 </a:t>
            </a:r>
            <a:r>
              <a:rPr lang="en-US" sz="3200" dirty="0"/>
              <a:t>Audit </a:t>
            </a:r>
            <a:r>
              <a:rPr lang="en-US" sz="3200"/>
              <a:t>Your Understanding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1886" y="1715293"/>
            <a:ext cx="8033657" cy="1027907"/>
          </a:xfrm>
        </p:spPr>
        <p:txBody>
          <a:bodyPr>
            <a:normAutofit/>
          </a:bodyPr>
          <a:lstStyle/>
          <a:p>
            <a:pPr marL="377825" indent="-377825"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ea typeface="Calibri"/>
                <a:cs typeface="Times New Roman"/>
              </a:rPr>
              <a:t>4.	</a:t>
            </a:r>
            <a:r>
              <a:rPr lang="en-US" dirty="0">
                <a:ea typeface="Calibri"/>
                <a:cs typeface="Times New Roman"/>
              </a:rPr>
              <a:t>What types of accounts are increased by recording an adjusting entry for accrued revenue?</a:t>
            </a: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831273" y="3048000"/>
            <a:ext cx="7315200" cy="18288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The adjusting entry for accrued revenue increases a revenue account (a credit) and increases a receivable account (a debit).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15-2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3227</TotalTime>
  <Words>256</Words>
  <Application>Microsoft Macintosh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LESSON 15-2 Adjusting Merchandise  Inventory and Interest  Receivable</vt:lpstr>
      <vt:lpstr>Recording an Adjusting Entry for Merchandise Inventory</vt:lpstr>
      <vt:lpstr>Recording an Adjusting Entry for Merchandise Inventory</vt:lpstr>
      <vt:lpstr>Journalizing the Adjusting Entry for Interest Receivable</vt:lpstr>
      <vt:lpstr>Journalizing the Adjusting Entry for Interest Receivable</vt:lpstr>
      <vt:lpstr>Lesson 15-2 Audit Your Understanding</vt:lpstr>
      <vt:lpstr>Lesson 15-2 Audit Your Understanding</vt:lpstr>
      <vt:lpstr>Lesson 15-2 Audit Your Understanding</vt:lpstr>
      <vt:lpstr>Lesson 15-2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295</cp:revision>
  <dcterms:created xsi:type="dcterms:W3CDTF">2012-07-02T15:51:50Z</dcterms:created>
  <dcterms:modified xsi:type="dcterms:W3CDTF">2018-02-02T11:38:19Z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