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  <p:sldMasterId id="2147483656" r:id="rId2"/>
  </p:sldMasterIdLst>
  <p:notesMasterIdLst>
    <p:notesMasterId r:id="rId19"/>
  </p:notesMasterIdLst>
  <p:sldIdLst>
    <p:sldId id="352" r:id="rId3"/>
    <p:sldId id="360" r:id="rId4"/>
    <p:sldId id="361" r:id="rId5"/>
    <p:sldId id="377" r:id="rId6"/>
    <p:sldId id="371" r:id="rId7"/>
    <p:sldId id="372" r:id="rId8"/>
    <p:sldId id="373" r:id="rId9"/>
    <p:sldId id="362" r:id="rId10"/>
    <p:sldId id="378" r:id="rId11"/>
    <p:sldId id="379" r:id="rId12"/>
    <p:sldId id="363" r:id="rId13"/>
    <p:sldId id="380" r:id="rId14"/>
    <p:sldId id="342" r:id="rId15"/>
    <p:sldId id="343" r:id="rId16"/>
    <p:sldId id="344" r:id="rId17"/>
    <p:sldId id="34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L User" initials="CU" lastIdx="1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4A78"/>
    <a:srgbClr val="FFC245"/>
    <a:srgbClr val="B6D5AB"/>
    <a:srgbClr val="EA0000"/>
    <a:srgbClr val="77933C"/>
    <a:srgbClr val="FF3300"/>
    <a:srgbClr val="FF0000"/>
    <a:srgbClr val="CC0000"/>
    <a:srgbClr val="73BEF1"/>
    <a:srgbClr val="1376B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 horzBarState="maximized">
    <p:restoredLeft sz="34587" autoAdjust="0"/>
    <p:restoredTop sz="86350" autoAdjust="0"/>
  </p:normalViewPr>
  <p:slideViewPr>
    <p:cSldViewPr>
      <p:cViewPr varScale="1">
        <p:scale>
          <a:sx n="126" d="100"/>
          <a:sy n="126" d="100"/>
        </p:scale>
        <p:origin x="-150" y="-90"/>
      </p:cViewPr>
      <p:guideLst>
        <p:guide orient="horz" pos="2160"/>
        <p:guide orient="horz" pos="1922"/>
        <p:guide orient="horz" pos="1103"/>
        <p:guide orient="horz" pos="703"/>
        <p:guide pos="2880"/>
        <p:guide pos="300"/>
        <p:guide pos="528"/>
        <p:guide pos="719"/>
        <p:guide pos="1047"/>
        <p:guide pos="5517"/>
      </p:guideLst>
    </p:cSldViewPr>
  </p:slideViewPr>
  <p:outlineViewPr>
    <p:cViewPr>
      <p:scale>
        <a:sx n="33" d="100"/>
        <a:sy n="33" d="100"/>
      </p:scale>
      <p:origin x="269" y="2013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B02248-3E8E-4013-A492-EE2D20E1DA6B}" type="datetimeFigureOut">
              <a:rPr lang="en-US" smtClean="0"/>
              <a:pPr/>
              <a:t>2/2/2018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4F03EE-1FBA-4CD6-A9B1-250AC4FFD3B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02332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91187"/>
            <a:ext cx="7886700" cy="68402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50458" y="3619990"/>
            <a:ext cx="1843088" cy="597477"/>
          </a:xfrm>
        </p:spPr>
        <p:txBody>
          <a:bodyPr>
            <a:normAutofit/>
          </a:bodyPr>
          <a:lstStyle>
            <a:lvl1pPr marL="0" indent="0" algn="ctr">
              <a:buNone/>
              <a:defRPr sz="2000" b="0" i="0">
                <a:solidFill>
                  <a:srgbClr val="004A78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/>
              <a:t>Click to edit date</a:t>
            </a:r>
          </a:p>
        </p:txBody>
      </p:sp>
      <p:pic>
        <p:nvPicPr>
          <p:cNvPr id="10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7563" y="6375400"/>
            <a:ext cx="995657" cy="296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 userDrawn="1"/>
        </p:nvSpPr>
        <p:spPr>
          <a:xfrm>
            <a:off x="0" y="6527322"/>
            <a:ext cx="9144000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bg2">
                    <a:lumMod val="10000"/>
                  </a:schemeClr>
                </a:solidFill>
              </a:rPr>
              <a:t>Gilbertson, Century 21 Accounting General Journal, 11 Edition. © 2019 Cengage. All Rights Reserved. </a:t>
            </a:r>
          </a:p>
          <a:p>
            <a:pPr algn="ctr"/>
            <a:r>
              <a:rPr lang="en-US" sz="1000" dirty="0" smtClean="0">
                <a:solidFill>
                  <a:schemeClr val="bg2">
                    <a:lumMod val="10000"/>
                  </a:schemeClr>
                </a:solidFill>
              </a:rPr>
              <a:t>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xmlns="" val="1732658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7" hasCustomPrompt="1"/>
          </p:nvPr>
        </p:nvSpPr>
        <p:spPr>
          <a:xfrm>
            <a:off x="557685" y="1638300"/>
            <a:ext cx="8033657" cy="4394200"/>
          </a:xfrm>
        </p:spPr>
        <p:txBody>
          <a:bodyPr>
            <a:normAutofit/>
          </a:bodyPr>
          <a:lstStyle>
            <a:lvl1pPr marL="342900" indent="-342900">
              <a:buClr>
                <a:srgbClr val="004A78"/>
              </a:buClr>
              <a:buFont typeface="Arial" charset="0"/>
              <a:buChar char="•"/>
              <a:defRPr sz="2000">
                <a:solidFill>
                  <a:srgbClr val="000000"/>
                </a:solidFill>
              </a:defRPr>
            </a:lvl1pPr>
            <a:lvl2pPr marL="685800" marR="0" indent="-22860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FF6300"/>
              </a:buClr>
              <a:buSzTx/>
              <a:buFont typeface="Arial" charset="0"/>
              <a:buChar char="•"/>
              <a:tabLst/>
              <a:defRPr sz="2000" baseline="0"/>
            </a:lvl2pPr>
            <a:lvl3pPr marL="1143000" indent="-228600">
              <a:buClr>
                <a:srgbClr val="000000"/>
              </a:buClr>
              <a:buFont typeface="Arial" charset="0"/>
              <a:buChar char="•"/>
              <a:defRPr sz="2000"/>
            </a:lvl3pPr>
            <a:lvl4pPr marL="1600200" indent="-228600">
              <a:buClr>
                <a:srgbClr val="000000"/>
              </a:buClr>
              <a:buSzPct val="50000"/>
              <a:buFont typeface="LucidaGrande" charset="0"/>
              <a:buChar char="▶"/>
              <a:defRPr sz="2000"/>
            </a:lvl4pPr>
            <a:lvl5pPr marL="2057400" indent="-228600">
              <a:buClr>
                <a:srgbClr val="000000"/>
              </a:buClr>
              <a:buFont typeface="Helvetica" charset="0"/>
              <a:buChar char="⁃"/>
              <a:defRPr sz="2000"/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</a:t>
            </a:r>
          </a:p>
          <a:p>
            <a:pPr lvl="0"/>
            <a:r>
              <a:rPr lang="en-US" dirty="0" err="1"/>
              <a:t>Mauris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nisi. </a:t>
            </a:r>
            <a:r>
              <a:rPr lang="en-US" dirty="0" err="1"/>
              <a:t>Mauris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vitae.</a:t>
            </a:r>
          </a:p>
          <a:p>
            <a:pPr lvl="0"/>
            <a:r>
              <a:rPr lang="en-US" dirty="0" err="1"/>
              <a:t>Consectetur</a:t>
            </a:r>
            <a:r>
              <a:rPr lang="en-US" dirty="0"/>
              <a:t> libero id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facilisi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tempus </a:t>
            </a:r>
            <a:r>
              <a:rPr lang="en-US" dirty="0" err="1"/>
              <a:t>iaculis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id </a:t>
            </a:r>
            <a:r>
              <a:rPr lang="en-US" dirty="0" err="1"/>
              <a:t>volutpat</a:t>
            </a:r>
            <a:r>
              <a:rPr lang="en-US" dirty="0"/>
              <a:t> lacus.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gravida cum </a:t>
            </a:r>
            <a:r>
              <a:rPr lang="en-US" dirty="0" err="1"/>
              <a:t>sociis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ut.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56219" y="6350005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xmlns="" val="905811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7" hasCustomPrompt="1"/>
          </p:nvPr>
        </p:nvSpPr>
        <p:spPr>
          <a:xfrm>
            <a:off x="557685" y="1638300"/>
            <a:ext cx="8033657" cy="4394200"/>
          </a:xfrm>
        </p:spPr>
        <p:txBody>
          <a:bodyPr>
            <a:normAutofit/>
          </a:bodyPr>
          <a:lstStyle>
            <a:lvl1pPr marL="457200" indent="-457200">
              <a:buClr>
                <a:srgbClr val="004A78"/>
              </a:buClr>
              <a:buFont typeface="+mj-lt"/>
              <a:buAutoNum type="arabicPeriod"/>
              <a:defRPr sz="2000">
                <a:solidFill>
                  <a:srgbClr val="000000"/>
                </a:solidFill>
              </a:defRPr>
            </a:lvl1pPr>
            <a:lvl2pPr marL="685800" marR="0" indent="-22860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FF6300"/>
              </a:buClr>
              <a:buSzTx/>
              <a:buFont typeface="Arial" charset="0"/>
              <a:buChar char="•"/>
              <a:tabLst/>
              <a:defRPr sz="2000" baseline="0"/>
            </a:lvl2pPr>
            <a:lvl3pPr marL="1143000" indent="-228600">
              <a:buClr>
                <a:srgbClr val="000000"/>
              </a:buClr>
              <a:buFont typeface="Arial" charset="0"/>
              <a:buChar char="•"/>
              <a:defRPr sz="2000"/>
            </a:lvl3pPr>
            <a:lvl4pPr marL="1600200" indent="-228600">
              <a:buClr>
                <a:srgbClr val="000000"/>
              </a:buClr>
              <a:buSzPct val="50000"/>
              <a:buFont typeface="LucidaGrande" charset="0"/>
              <a:buChar char="▶"/>
              <a:defRPr sz="2000"/>
            </a:lvl4pPr>
            <a:lvl5pPr marL="2057400" indent="-228600">
              <a:buClr>
                <a:srgbClr val="000000"/>
              </a:buClr>
              <a:buFont typeface="Helvetica" charset="0"/>
              <a:buChar char="⁃"/>
              <a:defRPr sz="2000"/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</a:t>
            </a:r>
          </a:p>
          <a:p>
            <a:pPr lvl="0"/>
            <a:r>
              <a:rPr lang="en-US" dirty="0" err="1"/>
              <a:t>Mauris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nisi. </a:t>
            </a:r>
            <a:r>
              <a:rPr lang="en-US" dirty="0" err="1"/>
              <a:t>Mauris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vitae.</a:t>
            </a:r>
          </a:p>
          <a:p>
            <a:pPr lvl="0"/>
            <a:r>
              <a:rPr lang="en-US" dirty="0" err="1"/>
              <a:t>Consectetur</a:t>
            </a:r>
            <a:r>
              <a:rPr lang="en-US" dirty="0"/>
              <a:t> libero id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facilisi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tempus </a:t>
            </a:r>
            <a:r>
              <a:rPr lang="en-US" dirty="0" err="1"/>
              <a:t>iaculis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id </a:t>
            </a:r>
            <a:r>
              <a:rPr lang="en-US" dirty="0" err="1"/>
              <a:t>volutpat</a:t>
            </a:r>
            <a:r>
              <a:rPr lang="en-US" dirty="0"/>
              <a:t> lacus.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gravida cum </a:t>
            </a:r>
            <a:r>
              <a:rPr lang="en-US" dirty="0" err="1"/>
              <a:t>sociis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ut.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66454" y="6350005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xmlns="" val="7342647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7" hasCustomPrompt="1"/>
          </p:nvPr>
        </p:nvSpPr>
        <p:spPr>
          <a:xfrm>
            <a:off x="557685" y="1638300"/>
            <a:ext cx="8033657" cy="4394200"/>
          </a:xfrm>
        </p:spPr>
        <p:txBody>
          <a:bodyPr>
            <a:normAutofit/>
          </a:bodyPr>
          <a:lstStyle>
            <a:lvl1pPr marL="342900" indent="-342900">
              <a:buClr>
                <a:srgbClr val="004A78"/>
              </a:buClr>
              <a:buFont typeface="Arial" charset="0"/>
              <a:buChar char="•"/>
              <a:defRPr sz="2000">
                <a:solidFill>
                  <a:srgbClr val="004A78"/>
                </a:solidFill>
              </a:defRPr>
            </a:lvl1pPr>
            <a:lvl2pPr marL="685800" marR="0" indent="-22860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FF6300"/>
              </a:buClr>
              <a:buSzTx/>
              <a:buFont typeface="Arial" charset="0"/>
              <a:buChar char="•"/>
              <a:tabLst/>
              <a:defRPr sz="2000" baseline="0"/>
            </a:lvl2pPr>
            <a:lvl3pPr marL="1143000" indent="-228600">
              <a:buClr>
                <a:srgbClr val="000000"/>
              </a:buClr>
              <a:buFont typeface="Arial" charset="0"/>
              <a:buChar char="•"/>
              <a:defRPr sz="2000"/>
            </a:lvl3pPr>
            <a:lvl4pPr marL="1600200" indent="-228600">
              <a:buClr>
                <a:srgbClr val="000000"/>
              </a:buClr>
              <a:buSzPct val="50000"/>
              <a:buFont typeface="LucidaGrande" charset="0"/>
              <a:buChar char="▶"/>
              <a:defRPr sz="2000"/>
            </a:lvl4pPr>
            <a:lvl5pPr marL="2057400" indent="-228600">
              <a:buClr>
                <a:srgbClr val="000000"/>
              </a:buClr>
              <a:buFont typeface="Helvetica" charset="0"/>
              <a:buChar char="⁃"/>
              <a:defRPr sz="20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56219" y="6350005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xmlns="" val="9151730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0"/>
          </p:nvPr>
        </p:nvSpPr>
        <p:spPr>
          <a:xfrm>
            <a:off x="1421642" y="2019870"/>
            <a:ext cx="6096000" cy="3380095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45983" y="6350005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xmlns="" val="7640349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75438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77724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962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62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396239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396239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77724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557685" y="1289684"/>
            <a:ext cx="8033657" cy="3732692"/>
          </a:xfrm>
        </p:spPr>
        <p:txBody>
          <a:bodyPr>
            <a:noAutofit/>
          </a:bodyPr>
          <a:lstStyle>
            <a:lvl1pPr marL="0" indent="0" algn="l">
              <a:buNone/>
              <a:defRPr sz="2400" b="0" i="0" baseline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 </a:t>
            </a:r>
            <a:r>
              <a:rPr lang="en-US" dirty="0" err="1"/>
              <a:t>Mauris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nisi. </a:t>
            </a:r>
            <a:r>
              <a:rPr lang="en-US" dirty="0" err="1"/>
              <a:t>Mauris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vitae. </a:t>
            </a:r>
            <a:r>
              <a:rPr lang="en-US" dirty="0" err="1"/>
              <a:t>Consectetur</a:t>
            </a:r>
            <a:r>
              <a:rPr lang="en-US" dirty="0"/>
              <a:t> libero id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.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facilisi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tempus </a:t>
            </a:r>
            <a:r>
              <a:rPr lang="en-US" dirty="0" err="1"/>
              <a:t>iaculis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id </a:t>
            </a:r>
            <a:r>
              <a:rPr lang="en-US" dirty="0" err="1"/>
              <a:t>volutpat</a:t>
            </a:r>
            <a:r>
              <a:rPr lang="en-US" dirty="0"/>
              <a:t> lacus.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gravida cum </a:t>
            </a:r>
            <a:r>
              <a:rPr lang="en-US" dirty="0" err="1"/>
              <a:t>sociis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ut.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527322"/>
            <a:ext cx="9144000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bg2">
                    <a:lumMod val="10000"/>
                  </a:schemeClr>
                </a:solidFill>
              </a:rPr>
              <a:t>Gilbertson, Century 21 Accounting General Journal, 11 Edition. © 2019 Cengage. All Rights Reserved. </a:t>
            </a:r>
          </a:p>
          <a:p>
            <a:pPr algn="ctr"/>
            <a:r>
              <a:rPr lang="en-US" sz="1000" dirty="0" smtClean="0">
                <a:solidFill>
                  <a:schemeClr val="bg2">
                    <a:lumMod val="10000"/>
                  </a:schemeClr>
                </a:solidFill>
              </a:rPr>
              <a:t>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xmlns="" val="10350673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Sections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557683" y="1290695"/>
            <a:ext cx="8033657" cy="348047"/>
          </a:xfrm>
        </p:spPr>
        <p:txBody>
          <a:bodyPr>
            <a:noAutofit/>
          </a:bodyPr>
          <a:lstStyle>
            <a:lvl1pPr marL="0" indent="0" algn="l">
              <a:buNone/>
              <a:defRPr sz="2400" b="1" i="0" baseline="0">
                <a:solidFill>
                  <a:srgbClr val="006298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Section Header</a:t>
            </a:r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557679" y="1737343"/>
            <a:ext cx="8033657" cy="1462674"/>
          </a:xfrm>
        </p:spPr>
        <p:txBody>
          <a:bodyPr>
            <a:noAutofit/>
          </a:bodyPr>
          <a:lstStyle>
            <a:lvl1pPr marL="0" indent="0" algn="l">
              <a:buNone/>
              <a:defRPr sz="2400" b="0" i="0" baseline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 </a:t>
            </a:r>
            <a:r>
              <a:rPr lang="en-US" dirty="0" err="1"/>
              <a:t>Mauris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557682" y="3389730"/>
            <a:ext cx="8033657" cy="348047"/>
          </a:xfrm>
        </p:spPr>
        <p:txBody>
          <a:bodyPr>
            <a:noAutofit/>
          </a:bodyPr>
          <a:lstStyle>
            <a:lvl1pPr marL="0" indent="0" algn="l">
              <a:buNone/>
              <a:defRPr sz="2400" b="1" i="0" baseline="0">
                <a:solidFill>
                  <a:srgbClr val="006298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Section Header</a:t>
            </a:r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557679" y="3856204"/>
            <a:ext cx="8033657" cy="1462674"/>
          </a:xfrm>
        </p:spPr>
        <p:txBody>
          <a:bodyPr>
            <a:noAutofit/>
          </a:bodyPr>
          <a:lstStyle>
            <a:lvl1pPr marL="0" indent="0" algn="l">
              <a:buNone/>
              <a:defRPr sz="2400" b="0" i="0" baseline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 </a:t>
            </a:r>
            <a:r>
              <a:rPr lang="en-US" dirty="0" err="1"/>
              <a:t>Mauris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6690" y="6315080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xmlns="" val="879366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557683" y="1579018"/>
            <a:ext cx="3813351" cy="492443"/>
          </a:xfrm>
          <a:solidFill>
            <a:schemeClr val="bg1"/>
          </a:solidFill>
          <a:effectLst>
            <a:outerShdw dist="12700" dir="5400000" algn="t" rotWithShape="0">
              <a:prstClr val="black"/>
            </a:outerShdw>
          </a:effectLst>
        </p:spPr>
        <p:txBody>
          <a:bodyPr tIns="91440" bIns="91440" rtlCol="0" anchor="b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b="1" smtClean="0">
                <a:solidFill>
                  <a:srgbClr val="006298"/>
                </a:solidFill>
              </a:defRPr>
            </a:lvl1pPr>
            <a:lvl2pPr>
              <a:defRPr lang="en-US" smtClean="0">
                <a:solidFill>
                  <a:schemeClr val="tx1"/>
                </a:solidFill>
              </a:defRPr>
            </a:lvl2pPr>
            <a:lvl3pPr>
              <a:defRPr lang="en-US" smtClean="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557683" y="2202774"/>
            <a:ext cx="3813351" cy="3953578"/>
          </a:xfrm>
        </p:spPr>
        <p:txBody>
          <a:bodyPr>
            <a:normAutofit/>
          </a:bodyPr>
          <a:lstStyle>
            <a:lvl1pPr marL="228600" indent="-228600">
              <a:buClr>
                <a:srgbClr val="004A78"/>
              </a:buClr>
              <a:buFont typeface="Arial" charset="0"/>
              <a:buChar char="•"/>
              <a:defRPr sz="1800">
                <a:solidFill>
                  <a:srgbClr val="000000"/>
                </a:solidFill>
              </a:defRPr>
            </a:lvl1pPr>
            <a:lvl2pPr marL="685800" indent="-228600">
              <a:buClr>
                <a:srgbClr val="004A78"/>
              </a:buClr>
              <a:buFont typeface="Arial" charset="0"/>
              <a:buChar char="•"/>
              <a:defRPr sz="1800">
                <a:solidFill>
                  <a:srgbClr val="000000"/>
                </a:solidFill>
              </a:defRPr>
            </a:lvl2pPr>
            <a:lvl3pPr marL="1143000" indent="-228600">
              <a:buClr>
                <a:srgbClr val="004A78"/>
              </a:buClr>
              <a:buFont typeface="Arial" charset="0"/>
              <a:buChar char="•"/>
              <a:defRPr sz="1800">
                <a:solidFill>
                  <a:srgbClr val="000000"/>
                </a:solidFill>
              </a:defRPr>
            </a:lvl3pPr>
            <a:lvl4pPr marL="1600200" indent="-228600">
              <a:buClr>
                <a:srgbClr val="004A78"/>
              </a:buClr>
              <a:buFont typeface="Arial" charset="0"/>
              <a:buChar char="•"/>
              <a:defRPr sz="1800">
                <a:solidFill>
                  <a:srgbClr val="000000"/>
                </a:solidFill>
              </a:defRPr>
            </a:lvl4pPr>
            <a:lvl5pPr marL="2057400" indent="-228600">
              <a:buClr>
                <a:srgbClr val="004A78"/>
              </a:buClr>
              <a:buFont typeface="Arial" charset="0"/>
              <a:buChar char="•"/>
              <a:defRPr sz="18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Viverra</a:t>
            </a:r>
            <a:r>
              <a:rPr lang="en-US" dirty="0"/>
              <a:t> vitae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ac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donec</a:t>
            </a:r>
            <a:r>
              <a:rPr lang="en-US" dirty="0"/>
              <a:t> et.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 </a:t>
            </a:r>
            <a:r>
              <a:rPr lang="en-US" dirty="0" err="1"/>
              <a:t>nascetur</a:t>
            </a:r>
            <a:r>
              <a:rPr lang="en-US" dirty="0"/>
              <a:t>. Massa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pretium</a:t>
            </a:r>
            <a:r>
              <a:rPr lang="en-US" dirty="0"/>
              <a:t> </a:t>
            </a:r>
            <a:r>
              <a:rPr lang="en-US" dirty="0" err="1"/>
              <a:t>fusce</a:t>
            </a:r>
            <a:r>
              <a:rPr lang="en-US" dirty="0"/>
              <a:t> id </a:t>
            </a:r>
            <a:r>
              <a:rPr lang="en-US" dirty="0" err="1"/>
              <a:t>velit</a:t>
            </a:r>
            <a:r>
              <a:rPr lang="en-US" dirty="0"/>
              <a:t>.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placerat</a:t>
            </a:r>
            <a:r>
              <a:rPr lang="en-US" dirty="0"/>
              <a:t> in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. In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 nisi porta lorem. </a:t>
            </a:r>
            <a:r>
              <a:rPr lang="en-US" dirty="0" err="1"/>
              <a:t>Fermentum</a:t>
            </a:r>
            <a:r>
              <a:rPr lang="en-US" dirty="0"/>
              <a:t> et </a:t>
            </a:r>
            <a:r>
              <a:rPr lang="en-US" dirty="0" err="1"/>
              <a:t>sollicitudin</a:t>
            </a:r>
            <a:r>
              <a:rPr lang="en-US" dirty="0"/>
              <a:t> ac </a:t>
            </a:r>
            <a:r>
              <a:rPr lang="en-US" dirty="0" err="1"/>
              <a:t>orci</a:t>
            </a:r>
            <a:r>
              <a:rPr lang="en-US" dirty="0"/>
              <a:t> </a:t>
            </a:r>
            <a:r>
              <a:rPr lang="en-US" dirty="0" err="1"/>
              <a:t>phasellus</a:t>
            </a:r>
            <a:r>
              <a:rPr lang="en-US" dirty="0"/>
              <a:t>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 </a:t>
            </a:r>
            <a:r>
              <a:rPr lang="en-US" dirty="0" err="1"/>
              <a:t>rutrum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. </a:t>
            </a:r>
            <a:r>
              <a:rPr lang="en-US" dirty="0" err="1"/>
              <a:t>Nec</a:t>
            </a:r>
            <a:r>
              <a:rPr lang="en-US" dirty="0"/>
              <a:t> dui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.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condimentum</a:t>
            </a:r>
            <a:r>
              <a:rPr lang="en-US" dirty="0"/>
              <a:t> id </a:t>
            </a:r>
            <a:r>
              <a:rPr lang="en-US" dirty="0" err="1"/>
              <a:t>venenatis</a:t>
            </a:r>
            <a:r>
              <a:rPr lang="en-US" dirty="0"/>
              <a:t> a </a:t>
            </a:r>
            <a:r>
              <a:rPr lang="en-US" dirty="0" err="1"/>
              <a:t>condimentum</a:t>
            </a:r>
            <a:r>
              <a:rPr lang="en-US" dirty="0"/>
              <a:t>. Non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praesent</a:t>
            </a:r>
            <a:r>
              <a:rPr lang="en-US" dirty="0"/>
              <a:t> </a:t>
            </a:r>
            <a:r>
              <a:rPr lang="en-US" dirty="0" err="1"/>
              <a:t>elementum</a:t>
            </a:r>
            <a:r>
              <a:rPr lang="en-US" dirty="0"/>
              <a:t> </a:t>
            </a:r>
            <a:r>
              <a:rPr lang="en-US" dirty="0" err="1"/>
              <a:t>facilisis</a:t>
            </a:r>
            <a:r>
              <a:rPr lang="en-US" dirty="0"/>
              <a:t> </a:t>
            </a:r>
            <a:r>
              <a:rPr lang="en-US" dirty="0" err="1"/>
              <a:t>leo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fringilla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.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20"/>
          </p:nvPr>
        </p:nvSpPr>
        <p:spPr>
          <a:xfrm>
            <a:off x="4777988" y="1579018"/>
            <a:ext cx="3813351" cy="492443"/>
          </a:xfrm>
          <a:solidFill>
            <a:schemeClr val="bg1"/>
          </a:solidFill>
          <a:effectLst>
            <a:outerShdw dist="12700" dir="5400000" algn="t" rotWithShape="0">
              <a:prstClr val="black"/>
            </a:outerShdw>
          </a:effectLst>
        </p:spPr>
        <p:txBody>
          <a:bodyPr tIns="91440" bIns="91440" rtlCol="0" anchor="b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b="1" smtClean="0">
                <a:solidFill>
                  <a:srgbClr val="006298"/>
                </a:solidFill>
              </a:defRPr>
            </a:lvl1pPr>
            <a:lvl2pPr>
              <a:defRPr lang="en-US" smtClean="0">
                <a:solidFill>
                  <a:schemeClr val="tx1"/>
                </a:solidFill>
              </a:defRPr>
            </a:lvl2pPr>
            <a:lvl3pPr>
              <a:defRPr lang="en-US" smtClean="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4777988" y="2202774"/>
            <a:ext cx="3813351" cy="3953578"/>
          </a:xfrm>
        </p:spPr>
        <p:txBody>
          <a:bodyPr>
            <a:normAutofit/>
          </a:bodyPr>
          <a:lstStyle>
            <a:lvl1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1pPr>
            <a:lvl2pPr marL="685800" indent="-228600">
              <a:buClr>
                <a:srgbClr val="004A78"/>
              </a:buClr>
              <a:buFontTx/>
              <a:buChar char="‒"/>
              <a:defRPr sz="1800">
                <a:solidFill>
                  <a:srgbClr val="000000"/>
                </a:solidFill>
              </a:defRPr>
            </a:lvl2pPr>
            <a:lvl3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3pPr>
            <a:lvl4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4pPr>
            <a:lvl5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</a:p>
          <a:p>
            <a:pPr lvl="0"/>
            <a:r>
              <a:rPr lang="en-US" dirty="0" err="1"/>
              <a:t>Viverra</a:t>
            </a:r>
            <a:r>
              <a:rPr lang="en-US" dirty="0"/>
              <a:t> vitae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ac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donec</a:t>
            </a:r>
            <a:r>
              <a:rPr lang="en-US" dirty="0"/>
              <a:t> et.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 </a:t>
            </a:r>
            <a:r>
              <a:rPr lang="en-US" dirty="0" err="1"/>
              <a:t>nascetur</a:t>
            </a:r>
            <a:r>
              <a:rPr lang="en-US" dirty="0"/>
              <a:t>. Massa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pretium</a:t>
            </a:r>
            <a:r>
              <a:rPr lang="en-US" dirty="0"/>
              <a:t> </a:t>
            </a:r>
            <a:r>
              <a:rPr lang="en-US" dirty="0" err="1"/>
              <a:t>fusce</a:t>
            </a:r>
            <a:r>
              <a:rPr lang="en-US" dirty="0"/>
              <a:t> id </a:t>
            </a:r>
            <a:r>
              <a:rPr lang="en-US" dirty="0" err="1"/>
              <a:t>velit</a:t>
            </a:r>
            <a:r>
              <a:rPr lang="en-US" dirty="0"/>
              <a:t>. </a:t>
            </a:r>
          </a:p>
          <a:p>
            <a:pPr lvl="0"/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placerat</a:t>
            </a:r>
            <a:r>
              <a:rPr lang="en-US" dirty="0"/>
              <a:t> in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. In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 nisi porta lorem. </a:t>
            </a:r>
            <a:r>
              <a:rPr lang="en-US" dirty="0" err="1"/>
              <a:t>Fermentum</a:t>
            </a:r>
            <a:r>
              <a:rPr lang="en-US" dirty="0"/>
              <a:t> et </a:t>
            </a:r>
            <a:r>
              <a:rPr lang="en-US" dirty="0" err="1"/>
              <a:t>sollicitudin</a:t>
            </a:r>
            <a:r>
              <a:rPr lang="en-US" dirty="0"/>
              <a:t> ac </a:t>
            </a:r>
            <a:r>
              <a:rPr lang="en-US" dirty="0" err="1"/>
              <a:t>orci</a:t>
            </a:r>
            <a:r>
              <a:rPr lang="en-US" dirty="0"/>
              <a:t> </a:t>
            </a:r>
            <a:r>
              <a:rPr lang="en-US" dirty="0" err="1"/>
              <a:t>phasellus</a:t>
            </a:r>
            <a:r>
              <a:rPr lang="en-US" dirty="0"/>
              <a:t>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 </a:t>
            </a:r>
            <a:r>
              <a:rPr lang="en-US" dirty="0" err="1"/>
              <a:t>rutrum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. </a:t>
            </a:r>
            <a:r>
              <a:rPr lang="en-US" dirty="0" err="1"/>
              <a:t>Nec</a:t>
            </a:r>
            <a:r>
              <a:rPr lang="en-US" dirty="0"/>
              <a:t> dui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.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condimentum</a:t>
            </a:r>
            <a:r>
              <a:rPr lang="en-US" dirty="0"/>
              <a:t> id </a:t>
            </a:r>
            <a:r>
              <a:rPr lang="en-US" dirty="0" err="1"/>
              <a:t>venenatis</a:t>
            </a:r>
            <a:r>
              <a:rPr lang="en-US" dirty="0"/>
              <a:t> a </a:t>
            </a:r>
            <a:r>
              <a:rPr lang="en-US" dirty="0" err="1"/>
              <a:t>condimentum</a:t>
            </a:r>
            <a:r>
              <a:rPr lang="en-US" dirty="0"/>
              <a:t>. Non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praesent</a:t>
            </a:r>
            <a:r>
              <a:rPr lang="en-US" dirty="0"/>
              <a:t> </a:t>
            </a:r>
            <a:r>
              <a:rPr lang="en-US" dirty="0" err="1"/>
              <a:t>elementum</a:t>
            </a:r>
            <a:r>
              <a:rPr lang="en-US" dirty="0"/>
              <a:t> </a:t>
            </a:r>
            <a:r>
              <a:rPr lang="en-US" dirty="0" err="1"/>
              <a:t>facilisis</a:t>
            </a:r>
            <a:r>
              <a:rPr lang="en-US" dirty="0"/>
              <a:t> </a:t>
            </a:r>
            <a:r>
              <a:rPr lang="en-US" dirty="0" err="1"/>
              <a:t>leo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fringilla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.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56219" y="6369672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xmlns="" val="1759007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557683" y="1579018"/>
            <a:ext cx="2475302" cy="800219"/>
          </a:xfrm>
          <a:solidFill>
            <a:schemeClr val="bg1"/>
          </a:solidFill>
          <a:effectLst>
            <a:outerShdw dist="12700" dir="5400000" algn="t" rotWithShape="0">
              <a:prstClr val="black"/>
            </a:outerShdw>
          </a:effectLst>
        </p:spPr>
        <p:txBody>
          <a:bodyPr tIns="91440" bIns="91440" rtlCol="0" anchor="b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b="1" smtClean="0">
                <a:solidFill>
                  <a:srgbClr val="006298"/>
                </a:solidFill>
              </a:defRPr>
            </a:lvl1pPr>
            <a:lvl2pPr>
              <a:defRPr lang="en-US" smtClean="0">
                <a:solidFill>
                  <a:schemeClr val="tx1"/>
                </a:solidFill>
              </a:defRPr>
            </a:lvl2pPr>
            <a:lvl3pPr>
              <a:defRPr lang="en-US" smtClean="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557683" y="2202774"/>
            <a:ext cx="2475302" cy="3953578"/>
          </a:xfrm>
        </p:spPr>
        <p:txBody>
          <a:bodyPr>
            <a:normAutofit/>
          </a:bodyPr>
          <a:lstStyle>
            <a:lvl1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1pPr>
            <a:lvl2pPr marL="685800" indent="-228600">
              <a:buFontTx/>
              <a:buChar char="‒"/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Viverra</a:t>
            </a:r>
            <a:r>
              <a:rPr lang="en-US" dirty="0"/>
              <a:t> vitae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ac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donec</a:t>
            </a:r>
            <a:r>
              <a:rPr lang="en-US" dirty="0"/>
              <a:t> et.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 </a:t>
            </a:r>
            <a:r>
              <a:rPr lang="en-US" dirty="0" err="1"/>
              <a:t>nascetur</a:t>
            </a:r>
            <a:r>
              <a:rPr lang="en-US" dirty="0"/>
              <a:t>.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22"/>
          </p:nvPr>
        </p:nvSpPr>
        <p:spPr>
          <a:xfrm>
            <a:off x="3334351" y="1579018"/>
            <a:ext cx="2475302" cy="800219"/>
          </a:xfrm>
          <a:solidFill>
            <a:schemeClr val="bg1"/>
          </a:solidFill>
          <a:effectLst>
            <a:outerShdw dist="12700" dir="5400000" algn="t" rotWithShape="0">
              <a:prstClr val="black"/>
            </a:outerShdw>
          </a:effectLst>
        </p:spPr>
        <p:txBody>
          <a:bodyPr tIns="91440" bIns="91440" rtlCol="0" anchor="b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b="1" smtClean="0">
                <a:solidFill>
                  <a:srgbClr val="006298"/>
                </a:solidFill>
              </a:defRPr>
            </a:lvl1pPr>
            <a:lvl2pPr>
              <a:defRPr lang="en-US" smtClean="0">
                <a:solidFill>
                  <a:schemeClr val="tx1"/>
                </a:solidFill>
              </a:defRPr>
            </a:lvl2pPr>
            <a:lvl3pPr>
              <a:defRPr lang="en-US" smtClean="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3334351" y="2202774"/>
            <a:ext cx="2475302" cy="3953578"/>
          </a:xfrm>
        </p:spPr>
        <p:txBody>
          <a:bodyPr>
            <a:normAutofit/>
          </a:bodyPr>
          <a:lstStyle>
            <a:lvl1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1pPr>
            <a:lvl2pPr marL="685800" indent="-228600">
              <a:buFontTx/>
              <a:buChar char="‒"/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Viverra</a:t>
            </a:r>
            <a:r>
              <a:rPr lang="en-US" dirty="0"/>
              <a:t> vitae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ac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donec</a:t>
            </a:r>
            <a:r>
              <a:rPr lang="en-US" dirty="0"/>
              <a:t> et.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 </a:t>
            </a:r>
            <a:r>
              <a:rPr lang="en-US" dirty="0" err="1"/>
              <a:t>nascetur</a:t>
            </a:r>
            <a:r>
              <a:rPr lang="en-US" dirty="0"/>
              <a:t>.</a:t>
            </a:r>
          </a:p>
        </p:txBody>
      </p:sp>
      <p:sp>
        <p:nvSpPr>
          <p:cNvPr id="23" name="Content Placeholder 2"/>
          <p:cNvSpPr>
            <a:spLocks noGrp="1"/>
          </p:cNvSpPr>
          <p:nvPr>
            <p:ph idx="23"/>
          </p:nvPr>
        </p:nvSpPr>
        <p:spPr>
          <a:xfrm>
            <a:off x="6109465" y="1579018"/>
            <a:ext cx="2475302" cy="800219"/>
          </a:xfrm>
          <a:solidFill>
            <a:schemeClr val="bg1"/>
          </a:solidFill>
          <a:effectLst>
            <a:outerShdw dist="12700" dir="5400000" algn="t" rotWithShape="0">
              <a:prstClr val="black"/>
            </a:outerShdw>
          </a:effectLst>
        </p:spPr>
        <p:txBody>
          <a:bodyPr tIns="91440" bIns="91440" rtlCol="0" anchor="b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b="1" smtClean="0">
                <a:solidFill>
                  <a:srgbClr val="006298"/>
                </a:solidFill>
              </a:defRPr>
            </a:lvl1pPr>
            <a:lvl2pPr>
              <a:defRPr lang="en-US" smtClean="0">
                <a:solidFill>
                  <a:schemeClr val="tx1"/>
                </a:solidFill>
              </a:defRPr>
            </a:lvl2pPr>
            <a:lvl3pPr>
              <a:defRPr lang="en-US" smtClean="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quarter" idx="20" hasCustomPrompt="1"/>
          </p:nvPr>
        </p:nvSpPr>
        <p:spPr>
          <a:xfrm>
            <a:off x="6116038" y="2202774"/>
            <a:ext cx="2475302" cy="3953578"/>
          </a:xfrm>
        </p:spPr>
        <p:txBody>
          <a:bodyPr>
            <a:normAutofit/>
          </a:bodyPr>
          <a:lstStyle>
            <a:lvl1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1pPr>
            <a:lvl2pPr marL="685800" indent="-228600">
              <a:buFontTx/>
              <a:buChar char="‒"/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Viverra</a:t>
            </a:r>
            <a:r>
              <a:rPr lang="en-US" dirty="0"/>
              <a:t> vitae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ac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donec</a:t>
            </a:r>
            <a:r>
              <a:rPr lang="en-US" dirty="0"/>
              <a:t> et.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 </a:t>
            </a:r>
            <a:r>
              <a:rPr lang="en-US" dirty="0" err="1"/>
              <a:t>nascetur</a:t>
            </a:r>
            <a:r>
              <a:rPr lang="en-US" dirty="0"/>
              <a:t>.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56219" y="6369672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xmlns="" val="1377184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Text Placeholder 1"/>
          <p:cNvSpPr>
            <a:spLocks noGrp="1"/>
          </p:cNvSpPr>
          <p:nvPr>
            <p:ph type="body" sz="quarter" idx="15" hasCustomPrompt="1"/>
          </p:nvPr>
        </p:nvSpPr>
        <p:spPr>
          <a:xfrm>
            <a:off x="557685" y="1289688"/>
            <a:ext cx="8033657" cy="2750053"/>
          </a:xfrm>
        </p:spPr>
        <p:txBody>
          <a:bodyPr>
            <a:noAutofit/>
          </a:bodyPr>
          <a:lstStyle>
            <a:lvl1pPr marL="0" indent="0" algn="l">
              <a:buNone/>
              <a:defRPr sz="2400" b="0" i="0" baseline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 </a:t>
            </a:r>
            <a:r>
              <a:rPr lang="en-US" dirty="0" err="1"/>
              <a:t>Mauris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nisi. </a:t>
            </a:r>
            <a:r>
              <a:rPr lang="en-US" dirty="0" err="1"/>
              <a:t>Mauris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vitae. </a:t>
            </a:r>
            <a:r>
              <a:rPr lang="en-US" dirty="0" err="1"/>
              <a:t>Consectetur</a:t>
            </a:r>
            <a:r>
              <a:rPr lang="en-US" dirty="0"/>
              <a:t> libero id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.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facilisi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tempus </a:t>
            </a:r>
            <a:r>
              <a:rPr lang="en-US" dirty="0" err="1"/>
              <a:t>iaculis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id </a:t>
            </a:r>
            <a:r>
              <a:rPr lang="en-US" dirty="0" err="1"/>
              <a:t>volutpat</a:t>
            </a:r>
            <a:r>
              <a:rPr lang="en-US" dirty="0"/>
              <a:t> lacus.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gravida cum </a:t>
            </a:r>
            <a:r>
              <a:rPr lang="en-US" dirty="0" err="1"/>
              <a:t>sociis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ut.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555174" y="4846655"/>
            <a:ext cx="8033657" cy="825500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800">
                <a:solidFill>
                  <a:srgbClr val="00629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Click to add caption to accompany content. Lorem ipsum dolor sit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amet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elit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sed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do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eiusmod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tempor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incididunt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ut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labore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et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dolore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magna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aliqua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.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Viverra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vitae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congue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eu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consequat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ac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felis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donec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et.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35747" y="6315080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xmlns="" val="1474805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549838" y="1619557"/>
            <a:ext cx="4857750" cy="4259263"/>
          </a:xfrm>
        </p:spPr>
        <p:txBody>
          <a:bodyPr/>
          <a:lstStyle/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5609231" y="4070657"/>
            <a:ext cx="2982305" cy="1808163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800">
                <a:solidFill>
                  <a:srgbClr val="00629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Click to add caption to accompany content. Lorem ipsum dolor sit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amet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elit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sed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do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eiusmod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tempor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incididunt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ut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labore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et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dolore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magna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aliqua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.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Viverra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vitae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congue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eu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consequat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ac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felis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donec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et.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08605" y="6315080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xmlns="" val="87119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ni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96127"/>
            <a:ext cx="7886700" cy="6721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955931" y="2193424"/>
            <a:ext cx="7232139" cy="618014"/>
          </a:xfrm>
        </p:spPr>
        <p:txBody>
          <a:bodyPr anchor="b">
            <a:noAutofit/>
          </a:bodyPr>
          <a:lstStyle>
            <a:lvl1pPr marL="0" indent="0" algn="ctr">
              <a:buNone/>
              <a:defRPr sz="500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2pPr>
            <a:lvl3pPr marL="9144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3pPr>
            <a:lvl4pPr marL="13716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4pPr>
          </a:lstStyle>
          <a:p>
            <a:pPr lvl="0"/>
            <a:r>
              <a:rPr lang="en-US" dirty="0"/>
              <a:t>Unit 1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8647" y="6356350"/>
            <a:ext cx="1274569" cy="383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46362" y="6356355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xmlns="" val="838174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997682" y="3112899"/>
            <a:ext cx="2473070" cy="618014"/>
          </a:xfrm>
        </p:spPr>
        <p:txBody>
          <a:bodyPr anchor="b">
            <a:noAutofit/>
          </a:bodyPr>
          <a:lstStyle>
            <a:lvl1pPr marL="0" indent="0" algn="l">
              <a:buNone/>
              <a:defRPr sz="360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2pPr>
            <a:lvl3pPr marL="9144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3pPr>
            <a:lvl4pPr marL="13716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4pPr>
          </a:lstStyle>
          <a:p>
            <a:pPr lvl="0"/>
            <a:r>
              <a:rPr lang="en-US" dirty="0"/>
              <a:t>Chapter 1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997683" y="4035479"/>
            <a:ext cx="4802013" cy="67210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4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184549" y="314482"/>
            <a:ext cx="2507456" cy="4318000"/>
          </a:xfrm>
        </p:spPr>
        <p:txBody>
          <a:bodyPr/>
          <a:lstStyle/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8647" y="6356350"/>
            <a:ext cx="1274569" cy="383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51880" y="6356355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xmlns="" val="617780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7"/>
            <a:ext cx="7886700" cy="672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0701" y="6356353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629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8226" y="6369053"/>
            <a:ext cx="993269" cy="296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 userDrawn="1"/>
        </p:nvCxnSpPr>
        <p:spPr>
          <a:xfrm>
            <a:off x="0" y="1325880"/>
            <a:ext cx="8686800" cy="0"/>
          </a:xfrm>
          <a:prstGeom prst="line">
            <a:avLst/>
          </a:prstGeom>
          <a:ln w="38100">
            <a:solidFill>
              <a:srgbClr val="AAD24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</p:sldLayoutIdLst>
  <p:hf sldNum="0" hdr="0" dt="0"/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 b="1" i="0" kern="1200" baseline="0">
          <a:solidFill>
            <a:srgbClr val="004A78"/>
          </a:solidFill>
          <a:latin typeface="Arial" charset="0"/>
          <a:ea typeface="Arial" charset="0"/>
          <a:cs typeface="Arial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9pPr>
    </p:titleStyle>
    <p:bodyStyle>
      <a:lvl1pPr marL="0" indent="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charset="0"/>
        <a:buNone/>
        <a:defRPr sz="2800" kern="1200" baseline="0">
          <a:solidFill>
            <a:srgbClr val="000000"/>
          </a:solidFill>
          <a:latin typeface="Arial" charset="0"/>
          <a:ea typeface="Arial" charset="0"/>
          <a:cs typeface="Arial" charset="0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 baseline="0">
          <a:solidFill>
            <a:srgbClr val="004A78"/>
          </a:solidFill>
          <a:latin typeface="Arial" charset="0"/>
          <a:ea typeface="Arial" charset="0"/>
          <a:cs typeface="Arial" charset="0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 baseline="0">
          <a:solidFill>
            <a:srgbClr val="004A78"/>
          </a:solidFill>
          <a:latin typeface="Arial" charset="0"/>
          <a:ea typeface="Arial" charset="0"/>
          <a:cs typeface="Arial" charset="0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 baseline="0">
          <a:solidFill>
            <a:srgbClr val="004A78"/>
          </a:solidFill>
          <a:latin typeface="Arial" charset="0"/>
          <a:ea typeface="Arial" charset="0"/>
          <a:cs typeface="Arial" charset="0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 baseline="0">
          <a:solidFill>
            <a:srgbClr val="004A78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Wave 6"/>
          <p:cNvSpPr/>
          <p:nvPr/>
        </p:nvSpPr>
        <p:spPr>
          <a:xfrm>
            <a:off x="0" y="6400800"/>
            <a:ext cx="9144000" cy="457200"/>
          </a:xfrm>
          <a:prstGeom prst="wav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6583680"/>
            <a:ext cx="9144000" cy="2743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accent1"/>
                </a:solidFill>
              </a:rPr>
              <a:t>© 2014 Cengage Learning.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2320" y="6583680"/>
            <a:ext cx="1828800" cy="274320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1325880"/>
            <a:ext cx="8686800" cy="0"/>
          </a:xfrm>
          <a:prstGeom prst="line">
            <a:avLst/>
          </a:prstGeom>
          <a:ln w="38100">
            <a:solidFill>
              <a:srgbClr val="AAD24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</p:sldLayoutIdLst>
  <p:transition>
    <p:wipe dir="r"/>
  </p:transition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FF0000"/>
        </a:buClr>
        <a:buFont typeface="Calibri" pitchFamily="34" charset="0"/>
        <a:buChar char="●"/>
        <a:defRPr lang="en-US" sz="3200" kern="120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tx2"/>
        </a:buClr>
        <a:buFont typeface="Calibri" pitchFamily="34" charset="0"/>
        <a:buChar char="●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●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9"/>
          <p:cNvSpPr>
            <a:spLocks noGrp="1"/>
          </p:cNvSpPr>
          <p:nvPr>
            <p:ph type="title"/>
          </p:nvPr>
        </p:nvSpPr>
        <p:spPr>
          <a:xfrm>
            <a:off x="817968" y="702882"/>
            <a:ext cx="8021232" cy="1278318"/>
          </a:xfrm>
        </p:spPr>
        <p:txBody>
          <a:bodyPr/>
          <a:lstStyle/>
          <a:p>
            <a:pPr algn="l">
              <a:tabLst>
                <a:tab pos="1125538" algn="l"/>
              </a:tabLst>
            </a:pP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</a:rPr>
              <a:t>LESSON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>
                <a:solidFill>
                  <a:schemeClr val="bg1"/>
                </a:solidFill>
              </a:rPr>
              <a:t>15-3 </a:t>
            </a:r>
            <a:r>
              <a:rPr lang="en-IN" sz="4000" dirty="0" smtClean="0">
                <a:solidFill>
                  <a:schemeClr val="bg1"/>
                </a:solidFill>
              </a:rPr>
              <a:t>Adjusting Accumulated 	Depreciation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49192" y="3072940"/>
            <a:ext cx="64008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marR="0" lvl="0" indent="-6858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C245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5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	Calculate depreciation expense using the straight-line method.</a:t>
            </a:r>
          </a:p>
          <a:p>
            <a:pPr marL="685800" marR="0" lvl="0" indent="-6858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C245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6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	Adjust accumulated depreciation.</a:t>
            </a:r>
          </a:p>
        </p:txBody>
      </p:sp>
      <p:sp>
        <p:nvSpPr>
          <p:cNvPr id="6" name="Rectangle 5"/>
          <p:cNvSpPr/>
          <p:nvPr/>
        </p:nvSpPr>
        <p:spPr>
          <a:xfrm>
            <a:off x="533400" y="1752600"/>
            <a:ext cx="914400" cy="419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000" b="1" dirty="0">
                <a:solidFill>
                  <a:schemeClr val="tx2"/>
                </a:solidFill>
                <a:latin typeface="Arial" pitchFamily="34" charset="0"/>
              </a:rPr>
              <a:t>Learning Objectives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83252"/>
            <a:ext cx="7886700" cy="672105"/>
          </a:xfrm>
        </p:spPr>
        <p:txBody>
          <a:bodyPr>
            <a:normAutofit/>
          </a:bodyPr>
          <a:lstStyle/>
          <a:p>
            <a:r>
              <a:rPr lang="en-US" sz="3000" dirty="0"/>
              <a:t>Book Value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5"/>
          </p:nvPr>
        </p:nvSpPr>
        <p:spPr>
          <a:xfrm>
            <a:off x="467001" y="1715923"/>
            <a:ext cx="8033657" cy="3732692"/>
          </a:xfrm>
        </p:spPr>
        <p:txBody>
          <a:bodyPr>
            <a:normAutofit/>
          </a:bodyPr>
          <a:lstStyle/>
          <a:p>
            <a:pPr marL="361950" indent="-361950">
              <a:buClr>
                <a:srgbClr val="FF0000"/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The original cost of a plant asset minus accumulated depreciation is called the </a:t>
            </a:r>
            <a:r>
              <a:rPr lang="en-US" b="1" dirty="0">
                <a:solidFill>
                  <a:srgbClr val="0070C0"/>
                </a:solidFill>
              </a:rPr>
              <a:t>book value </a:t>
            </a:r>
            <a:r>
              <a:rPr lang="en-US" dirty="0"/>
              <a:t>of a plant asset.</a:t>
            </a:r>
          </a:p>
        </p:txBody>
      </p:sp>
      <p:sp>
        <p:nvSpPr>
          <p:cNvPr id="18" name="Rectangle 17"/>
          <p:cNvSpPr/>
          <p:nvPr/>
        </p:nvSpPr>
        <p:spPr>
          <a:xfrm>
            <a:off x="914400" y="3429000"/>
            <a:ext cx="6553200" cy="1371600"/>
          </a:xfrm>
          <a:prstGeom prst="rect">
            <a:avLst/>
          </a:prstGeom>
          <a:gradFill flip="none" rotWithShape="1">
            <a:gsLst>
              <a:gs pos="0">
                <a:srgbClr val="9BBB59">
                  <a:tint val="66000"/>
                  <a:satMod val="160000"/>
                </a:srgbClr>
              </a:gs>
              <a:gs pos="35000">
                <a:srgbClr val="9BBB59">
                  <a:tint val="44500"/>
                  <a:satMod val="160000"/>
                </a:srgbClr>
              </a:gs>
              <a:gs pos="77000">
                <a:sysClr val="window" lastClr="FFFFFF"/>
              </a:gs>
            </a:gsLst>
            <a:path path="circle">
              <a:fillToRect r="100000" b="100000"/>
            </a:path>
            <a:tileRect l="-100000" t="-100000"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1143000" y="3429000"/>
          <a:ext cx="7086599" cy="830580"/>
        </p:xfrm>
        <a:graphic>
          <a:graphicData uri="http://schemas.openxmlformats.org/drawingml/2006/table">
            <a:tbl>
              <a:tblPr/>
              <a:tblGrid>
                <a:gridCol w="193270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4423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3270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4423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93270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83058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Original Cost</a:t>
                      </a:r>
                      <a:endParaRPr lang="en-US" sz="1800" b="1" i="0" u="none" strike="noStrike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−</a:t>
                      </a:r>
                      <a:endParaRPr lang="en-US" sz="1800" b="1" i="0" u="none" strike="noStrike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dirty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20X3 Accumulated Depreciation</a:t>
                      </a:r>
                      <a:endParaRPr lang="en-US" sz="1800" b="1" i="0" u="none" strike="noStrike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endParaRPr lang="en-US" sz="1800" b="1" i="0" u="none" strike="noStrike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dirty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Ending 20X3</a:t>
                      </a:r>
                      <a:br>
                        <a:rPr lang="en-US" sz="1800" b="1" u="none" strike="noStrike" dirty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1800" b="1" u="none" strike="noStrike" baseline="0" dirty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Book Value</a:t>
                      </a:r>
                      <a:endParaRPr lang="en-US" sz="1800" b="1" i="0" u="none" strike="noStrike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1143000" y="4411980"/>
          <a:ext cx="7086599" cy="281940"/>
        </p:xfrm>
        <a:graphic>
          <a:graphicData uri="http://schemas.openxmlformats.org/drawingml/2006/table">
            <a:tbl>
              <a:tblPr/>
              <a:tblGrid>
                <a:gridCol w="193270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4423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3270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4423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93270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18288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$2,500.00</a:t>
                      </a:r>
                      <a:endParaRPr lang="en-US" sz="1800" b="0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−</a:t>
                      </a:r>
                      <a:endParaRPr lang="en-US" sz="1800" b="0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$1,200.00</a:t>
                      </a:r>
                      <a:endParaRPr lang="en-US" sz="1800" b="0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endParaRPr lang="en-US" sz="1800" b="0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$1,300.00</a:t>
                      </a:r>
                      <a:endParaRPr lang="en-US" sz="1800" b="0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8229600" y="1115568"/>
            <a:ext cx="670267" cy="408623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LO6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Slide Number Placeholder 10"/>
          <p:cNvSpPr txBox="1">
            <a:spLocks/>
          </p:cNvSpPr>
          <p:nvPr/>
        </p:nvSpPr>
        <p:spPr>
          <a:xfrm>
            <a:off x="7170357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10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6198"/>
              </a:solidFill>
              <a:effectLst/>
              <a:uLnTx/>
              <a:uFillTx/>
              <a:latin typeface="Arial" pitchFamily="34" charset="0"/>
              <a:ea typeface="Arial" charset="0"/>
              <a:cs typeface="Arial" pitchFamily="34" charset="0"/>
            </a:endParaRPr>
          </a:p>
        </p:txBody>
      </p:sp>
      <p:sp>
        <p:nvSpPr>
          <p:cNvPr id="23" name="Flowchart: Delay 22"/>
          <p:cNvSpPr/>
          <p:nvPr/>
        </p:nvSpPr>
        <p:spPr>
          <a:xfrm rot="5400000">
            <a:off x="8284200" y="-40260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978329" y="1260"/>
            <a:ext cx="1027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15-3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87798"/>
            <a:ext cx="7886700" cy="728215"/>
          </a:xfrm>
        </p:spPr>
        <p:txBody>
          <a:bodyPr>
            <a:noAutofit/>
          </a:bodyPr>
          <a:lstStyle/>
          <a:p>
            <a:r>
              <a:rPr lang="en-US" sz="3000" dirty="0"/>
              <a:t>Journalizing the Adjusting Entry for Accumulated Depreciation</a:t>
            </a:r>
          </a:p>
        </p:txBody>
      </p:sp>
      <p:grpSp>
        <p:nvGrpSpPr>
          <p:cNvPr id="113" name="Group 112"/>
          <p:cNvGrpSpPr/>
          <p:nvPr/>
        </p:nvGrpSpPr>
        <p:grpSpPr>
          <a:xfrm>
            <a:off x="2743200" y="2195194"/>
            <a:ext cx="3733800" cy="612327"/>
            <a:chOff x="5681705" y="1720584"/>
            <a:chExt cx="3733800" cy="612327"/>
          </a:xfrm>
        </p:grpSpPr>
        <p:sp>
          <p:nvSpPr>
            <p:cNvPr id="114" name="Rectangle 113"/>
            <p:cNvSpPr/>
            <p:nvPr/>
          </p:nvSpPr>
          <p:spPr>
            <a:xfrm>
              <a:off x="5681705" y="2025134"/>
              <a:ext cx="1859280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1371600" algn="dec"/>
                </a:tabLst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Adj.	7,485.00</a:t>
              </a:r>
            </a:p>
          </p:txBody>
        </p:sp>
        <p:grpSp>
          <p:nvGrpSpPr>
            <p:cNvPr id="115" name="Group 53"/>
            <p:cNvGrpSpPr/>
            <p:nvPr/>
          </p:nvGrpSpPr>
          <p:grpSpPr>
            <a:xfrm>
              <a:off x="5681705" y="1720584"/>
              <a:ext cx="3733800" cy="582442"/>
              <a:chOff x="5681705" y="1720584"/>
              <a:chExt cx="3733800" cy="582442"/>
            </a:xfrm>
          </p:grpSpPr>
          <p:sp>
            <p:nvSpPr>
              <p:cNvPr id="116" name="Rectangle 115"/>
              <p:cNvSpPr/>
              <p:nvPr/>
            </p:nvSpPr>
            <p:spPr>
              <a:xfrm>
                <a:off x="5757905" y="1720584"/>
                <a:ext cx="3657600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Depreciation Expense—Office Equipment</a:t>
                </a:r>
              </a:p>
            </p:txBody>
          </p:sp>
          <p:cxnSp>
            <p:nvCxnSpPr>
              <p:cNvPr id="117" name="Straight Connector 116"/>
              <p:cNvCxnSpPr/>
              <p:nvPr/>
            </p:nvCxnSpPr>
            <p:spPr>
              <a:xfrm flipH="1">
                <a:off x="5681705" y="2028706"/>
                <a:ext cx="3657600" cy="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cxnSp>
            <p:nvCxnSpPr>
              <p:cNvPr id="118" name="Straight Connector 117"/>
              <p:cNvCxnSpPr/>
              <p:nvPr/>
            </p:nvCxnSpPr>
            <p:spPr>
              <a:xfrm>
                <a:off x="7512034" y="2028706"/>
                <a:ext cx="0" cy="27432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</p:grpSp>
      </p:grpSp>
      <p:grpSp>
        <p:nvGrpSpPr>
          <p:cNvPr id="119" name="Group 23"/>
          <p:cNvGrpSpPr/>
          <p:nvPr/>
        </p:nvGrpSpPr>
        <p:grpSpPr>
          <a:xfrm>
            <a:off x="2743200" y="4655613"/>
            <a:ext cx="3657605" cy="654451"/>
            <a:chOff x="5672997" y="2672632"/>
            <a:chExt cx="3396467" cy="654451"/>
          </a:xfrm>
        </p:grpSpPr>
        <p:grpSp>
          <p:nvGrpSpPr>
            <p:cNvPr id="120" name="Group 55"/>
            <p:cNvGrpSpPr/>
            <p:nvPr/>
          </p:nvGrpSpPr>
          <p:grpSpPr>
            <a:xfrm>
              <a:off x="5672997" y="2672632"/>
              <a:ext cx="3396467" cy="620994"/>
              <a:chOff x="5672997" y="2672632"/>
              <a:chExt cx="3396467" cy="620994"/>
            </a:xfrm>
          </p:grpSpPr>
          <p:sp>
            <p:nvSpPr>
              <p:cNvPr id="122" name="Rectangle 121"/>
              <p:cNvSpPr/>
              <p:nvPr/>
            </p:nvSpPr>
            <p:spPr>
              <a:xfrm>
                <a:off x="5672997" y="2672632"/>
                <a:ext cx="3396462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Depreciation Expense—Store Equipment</a:t>
                </a:r>
              </a:p>
            </p:txBody>
          </p:sp>
          <p:cxnSp>
            <p:nvCxnSpPr>
              <p:cNvPr id="123" name="Straight Connector 122"/>
              <p:cNvCxnSpPr/>
              <p:nvPr/>
            </p:nvCxnSpPr>
            <p:spPr>
              <a:xfrm flipH="1">
                <a:off x="5673000" y="3019306"/>
                <a:ext cx="3396464" cy="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cxnSp>
            <p:nvCxnSpPr>
              <p:cNvPr id="124" name="Straight Connector 123"/>
              <p:cNvCxnSpPr/>
              <p:nvPr/>
            </p:nvCxnSpPr>
            <p:spPr>
              <a:xfrm>
                <a:off x="7364374" y="3019306"/>
                <a:ext cx="0" cy="27432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</p:grpSp>
        <p:sp>
          <p:nvSpPr>
            <p:cNvPr id="121" name="Rectangle 120"/>
            <p:cNvSpPr/>
            <p:nvPr/>
          </p:nvSpPr>
          <p:spPr>
            <a:xfrm>
              <a:off x="5672999" y="3019306"/>
              <a:ext cx="1726536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1371600" algn="dec"/>
                </a:tabLst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Adj.	9,830.00</a:t>
              </a:r>
            </a:p>
          </p:txBody>
        </p:sp>
      </p:grpSp>
      <p:grpSp>
        <p:nvGrpSpPr>
          <p:cNvPr id="125" name="Group 124"/>
          <p:cNvGrpSpPr/>
          <p:nvPr/>
        </p:nvGrpSpPr>
        <p:grpSpPr>
          <a:xfrm>
            <a:off x="2622288" y="5334000"/>
            <a:ext cx="4144272" cy="1065585"/>
            <a:chOff x="2622288" y="5177409"/>
            <a:chExt cx="4144272" cy="1065585"/>
          </a:xfrm>
        </p:grpSpPr>
        <p:sp>
          <p:nvSpPr>
            <p:cNvPr id="126" name="Rectangle 125"/>
            <p:cNvSpPr/>
            <p:nvPr/>
          </p:nvSpPr>
          <p:spPr>
            <a:xfrm>
              <a:off x="4572000" y="5504330"/>
              <a:ext cx="2194560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1604963" algn="dec"/>
                </a:tabLst>
                <a:defRPr/>
              </a:pPr>
              <a:r>
                <a:rPr kumimoji="0" lang="en-US" sz="1400" b="0" i="1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>
                      <a:lumMod val="50000"/>
                    </a:sysClr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Dec. 31 Bal.	8,495.00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1604963" algn="dec"/>
                </a:tabLst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Adj.	9,830.00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1604963" algn="dec"/>
                </a:tabLst>
                <a:defRPr/>
              </a:pPr>
              <a:r>
                <a:rPr kumimoji="0" lang="en-US" sz="1400" b="0" i="1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(New Bal.	18,325.00)</a:t>
              </a:r>
            </a:p>
          </p:txBody>
        </p:sp>
        <p:grpSp>
          <p:nvGrpSpPr>
            <p:cNvPr id="127" name="Group 55"/>
            <p:cNvGrpSpPr/>
            <p:nvPr/>
          </p:nvGrpSpPr>
          <p:grpSpPr>
            <a:xfrm>
              <a:off x="2622288" y="5177409"/>
              <a:ext cx="4038600" cy="1063847"/>
              <a:chOff x="5634937" y="2686979"/>
              <a:chExt cx="4038600" cy="1063847"/>
            </a:xfrm>
          </p:grpSpPr>
          <p:sp>
            <p:nvSpPr>
              <p:cNvPr id="128" name="Rectangle 127"/>
              <p:cNvSpPr/>
              <p:nvPr/>
            </p:nvSpPr>
            <p:spPr>
              <a:xfrm>
                <a:off x="5634937" y="2686979"/>
                <a:ext cx="4038600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Accumulated Depreciation—Store Equipment</a:t>
                </a:r>
              </a:p>
            </p:txBody>
          </p:sp>
          <p:cxnSp>
            <p:nvCxnSpPr>
              <p:cNvPr id="129" name="Straight Connector 128"/>
              <p:cNvCxnSpPr/>
              <p:nvPr/>
            </p:nvCxnSpPr>
            <p:spPr>
              <a:xfrm flipH="1">
                <a:off x="5755849" y="3019306"/>
                <a:ext cx="3657600" cy="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cxnSp>
            <p:nvCxnSpPr>
              <p:cNvPr id="130" name="Straight Connector 129"/>
              <p:cNvCxnSpPr/>
              <p:nvPr/>
            </p:nvCxnSpPr>
            <p:spPr>
              <a:xfrm>
                <a:off x="7584649" y="3019306"/>
                <a:ext cx="0" cy="73152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</p:grpSp>
      </p:grpSp>
      <p:sp>
        <p:nvSpPr>
          <p:cNvPr id="131" name="Down Arrow 130"/>
          <p:cNvSpPr/>
          <p:nvPr/>
        </p:nvSpPr>
        <p:spPr>
          <a:xfrm flipV="1">
            <a:off x="3505200" y="2541495"/>
            <a:ext cx="274320" cy="182880"/>
          </a:xfrm>
          <a:prstGeom prst="downArrow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32" name="Down Arrow 131"/>
          <p:cNvSpPr/>
          <p:nvPr/>
        </p:nvSpPr>
        <p:spPr>
          <a:xfrm flipV="1">
            <a:off x="5566185" y="5715000"/>
            <a:ext cx="274320" cy="182880"/>
          </a:xfrm>
          <a:prstGeom prst="downArrow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3" name="Group 132"/>
          <p:cNvGrpSpPr/>
          <p:nvPr/>
        </p:nvGrpSpPr>
        <p:grpSpPr>
          <a:xfrm>
            <a:off x="2627325" y="1447800"/>
            <a:ext cx="3769890" cy="670558"/>
            <a:chOff x="2630910" y="2739009"/>
            <a:chExt cx="3769890" cy="670558"/>
          </a:xfrm>
        </p:grpSpPr>
        <p:grpSp>
          <p:nvGrpSpPr>
            <p:cNvPr id="134" name="Group 17"/>
            <p:cNvGrpSpPr/>
            <p:nvPr/>
          </p:nvGrpSpPr>
          <p:grpSpPr>
            <a:xfrm>
              <a:off x="2630910" y="2739009"/>
              <a:ext cx="3769890" cy="665226"/>
              <a:chOff x="5569415" y="1667685"/>
              <a:chExt cx="3769890" cy="665226"/>
            </a:xfrm>
          </p:grpSpPr>
          <p:sp>
            <p:nvSpPr>
              <p:cNvPr id="136" name="Rectangle 135"/>
              <p:cNvSpPr/>
              <p:nvPr/>
            </p:nvSpPr>
            <p:spPr>
              <a:xfrm>
                <a:off x="5569415" y="2025134"/>
                <a:ext cx="2160495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1371600" algn="dec"/>
                  </a:tabLst>
                  <a:defRPr/>
                </a:pPr>
                <a:r>
                  <a:rPr kumimoji="0" lang="en-US" sz="14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>
                        <a:lumMod val="50000"/>
                      </a:sysClr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Dec. 31 Bal.	24,895.18</a:t>
                </a:r>
              </a:p>
            </p:txBody>
          </p:sp>
          <p:grpSp>
            <p:nvGrpSpPr>
              <p:cNvPr id="137" name="Group 53"/>
              <p:cNvGrpSpPr/>
              <p:nvPr/>
            </p:nvGrpSpPr>
            <p:grpSpPr>
              <a:xfrm>
                <a:off x="5681705" y="1667685"/>
                <a:ext cx="3657600" cy="635341"/>
                <a:chOff x="5681705" y="1667685"/>
                <a:chExt cx="3657600" cy="635341"/>
              </a:xfrm>
            </p:grpSpPr>
            <p:sp>
              <p:nvSpPr>
                <p:cNvPr id="138" name="Rectangle 137"/>
                <p:cNvSpPr/>
                <p:nvPr/>
              </p:nvSpPr>
              <p:spPr>
                <a:xfrm>
                  <a:off x="6087036" y="1667685"/>
                  <a:ext cx="2871269" cy="30777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Arial" pitchFamily="34" charset="0"/>
                      <a:cs typeface="Arial" pitchFamily="34" charset="0"/>
                    </a:rPr>
                    <a:t>Office Equipment</a:t>
                  </a:r>
                </a:p>
              </p:txBody>
            </p:sp>
            <p:cxnSp>
              <p:nvCxnSpPr>
                <p:cNvPr id="139" name="Straight Connector 138"/>
                <p:cNvCxnSpPr/>
                <p:nvPr/>
              </p:nvCxnSpPr>
              <p:spPr>
                <a:xfrm flipH="1">
                  <a:off x="5681705" y="2028706"/>
                  <a:ext cx="3657600" cy="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</p:cxnSp>
            <p:cxnSp>
              <p:nvCxnSpPr>
                <p:cNvPr id="140" name="Straight Connector 139"/>
                <p:cNvCxnSpPr/>
                <p:nvPr/>
              </p:nvCxnSpPr>
              <p:spPr>
                <a:xfrm>
                  <a:off x="7512034" y="2028706"/>
                  <a:ext cx="0" cy="27432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</p:cxnSp>
          </p:grpSp>
        </p:grpSp>
        <p:sp>
          <p:nvSpPr>
            <p:cNvPr id="135" name="Rectangle 134"/>
            <p:cNvSpPr/>
            <p:nvPr/>
          </p:nvSpPr>
          <p:spPr>
            <a:xfrm>
              <a:off x="4581356" y="3101790"/>
              <a:ext cx="1819444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1371600" algn="dec"/>
                </a:tabLst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>
                    <a:lumMod val="50000"/>
                  </a:sys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41" name="Group 23"/>
          <p:cNvGrpSpPr/>
          <p:nvPr/>
        </p:nvGrpSpPr>
        <p:grpSpPr>
          <a:xfrm>
            <a:off x="2662774" y="3919242"/>
            <a:ext cx="3734444" cy="712434"/>
            <a:chOff x="5601643" y="2672632"/>
            <a:chExt cx="3467821" cy="712434"/>
          </a:xfrm>
        </p:grpSpPr>
        <p:grpSp>
          <p:nvGrpSpPr>
            <p:cNvPr id="142" name="Group 55"/>
            <p:cNvGrpSpPr/>
            <p:nvPr/>
          </p:nvGrpSpPr>
          <p:grpSpPr>
            <a:xfrm>
              <a:off x="5673000" y="2672632"/>
              <a:ext cx="3396464" cy="712434"/>
              <a:chOff x="5673000" y="2672632"/>
              <a:chExt cx="3396464" cy="712434"/>
            </a:xfrm>
          </p:grpSpPr>
          <p:sp>
            <p:nvSpPr>
              <p:cNvPr id="144" name="Rectangle 143"/>
              <p:cNvSpPr/>
              <p:nvPr/>
            </p:nvSpPr>
            <p:spPr>
              <a:xfrm>
                <a:off x="5915155" y="2672632"/>
                <a:ext cx="2871269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Store Equipment</a:t>
                </a:r>
              </a:p>
            </p:txBody>
          </p:sp>
          <p:cxnSp>
            <p:nvCxnSpPr>
              <p:cNvPr id="145" name="Straight Connector 144"/>
              <p:cNvCxnSpPr/>
              <p:nvPr/>
            </p:nvCxnSpPr>
            <p:spPr>
              <a:xfrm flipH="1">
                <a:off x="5673000" y="3019306"/>
                <a:ext cx="3396464" cy="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cxnSp>
            <p:nvCxnSpPr>
              <p:cNvPr id="146" name="Straight Connector 145"/>
              <p:cNvCxnSpPr/>
              <p:nvPr/>
            </p:nvCxnSpPr>
            <p:spPr>
              <a:xfrm>
                <a:off x="7364374" y="3019306"/>
                <a:ext cx="0" cy="36576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</p:grpSp>
        <p:sp>
          <p:nvSpPr>
            <p:cNvPr id="143" name="Rectangle 142"/>
            <p:cNvSpPr/>
            <p:nvPr/>
          </p:nvSpPr>
          <p:spPr>
            <a:xfrm>
              <a:off x="5601643" y="3019306"/>
              <a:ext cx="2077005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1371600" algn="dec"/>
                </a:tabLst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>
                      <a:lumMod val="50000"/>
                    </a:sysClr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Dec. 31 Bal.	59,148.11</a:t>
              </a:r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2682744" y="2831458"/>
            <a:ext cx="4080231" cy="1065585"/>
            <a:chOff x="2686329" y="5177409"/>
            <a:chExt cx="4080231" cy="1065585"/>
          </a:xfrm>
        </p:grpSpPr>
        <p:sp>
          <p:nvSpPr>
            <p:cNvPr id="148" name="Rectangle 147"/>
            <p:cNvSpPr/>
            <p:nvPr/>
          </p:nvSpPr>
          <p:spPr>
            <a:xfrm>
              <a:off x="4572000" y="5504330"/>
              <a:ext cx="2194560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1604963" algn="dec"/>
                </a:tabLst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>
                      <a:lumMod val="50000"/>
                    </a:sysClr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Dec. 31 Bal.	</a:t>
              </a: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>
                      <a:lumMod val="50000"/>
                    </a:sysClr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  6,189.00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>
                    <a:lumMod val="50000"/>
                  </a:sys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1604963" algn="dec"/>
                </a:tabLst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Adj.	7,485.00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1604963" algn="dec"/>
                </a:tabLst>
                <a:defRPr/>
              </a:pPr>
              <a:r>
                <a:rPr kumimoji="0" lang="en-US" sz="1400" b="0" i="1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(New Bal.	13,674.00)</a:t>
              </a:r>
            </a:p>
          </p:txBody>
        </p:sp>
        <p:grpSp>
          <p:nvGrpSpPr>
            <p:cNvPr id="149" name="Group 52"/>
            <p:cNvGrpSpPr/>
            <p:nvPr/>
          </p:nvGrpSpPr>
          <p:grpSpPr>
            <a:xfrm>
              <a:off x="2686329" y="5177409"/>
              <a:ext cx="3886200" cy="1063847"/>
              <a:chOff x="2686329" y="5177409"/>
              <a:chExt cx="3886200" cy="1063847"/>
            </a:xfrm>
          </p:grpSpPr>
          <p:grpSp>
            <p:nvGrpSpPr>
              <p:cNvPr id="150" name="Group 55"/>
              <p:cNvGrpSpPr/>
              <p:nvPr/>
            </p:nvGrpSpPr>
            <p:grpSpPr>
              <a:xfrm>
                <a:off x="2686329" y="5177409"/>
                <a:ext cx="3886200" cy="1063847"/>
                <a:chOff x="5698978" y="2686979"/>
                <a:chExt cx="3886200" cy="1063847"/>
              </a:xfrm>
            </p:grpSpPr>
            <p:sp>
              <p:nvSpPr>
                <p:cNvPr id="152" name="Rectangle 151"/>
                <p:cNvSpPr/>
                <p:nvPr/>
              </p:nvSpPr>
              <p:spPr>
                <a:xfrm>
                  <a:off x="5698978" y="2686979"/>
                  <a:ext cx="3886200" cy="30777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Arial" pitchFamily="34" charset="0"/>
                      <a:cs typeface="Arial" pitchFamily="34" charset="0"/>
                    </a:rPr>
                    <a:t>Accumulated Depreciation—Office Equipment</a:t>
                  </a:r>
                </a:p>
              </p:txBody>
            </p:sp>
            <p:cxnSp>
              <p:nvCxnSpPr>
                <p:cNvPr id="153" name="Straight Connector 152"/>
                <p:cNvCxnSpPr/>
                <p:nvPr/>
              </p:nvCxnSpPr>
              <p:spPr>
                <a:xfrm flipH="1">
                  <a:off x="5755849" y="3019306"/>
                  <a:ext cx="3657600" cy="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</p:cxnSp>
            <p:cxnSp>
              <p:nvCxnSpPr>
                <p:cNvPr id="154" name="Straight Connector 153"/>
                <p:cNvCxnSpPr/>
                <p:nvPr/>
              </p:nvCxnSpPr>
              <p:spPr>
                <a:xfrm>
                  <a:off x="7584649" y="3019306"/>
                  <a:ext cx="0" cy="73152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</p:cxnSp>
          </p:grpSp>
          <p:sp>
            <p:nvSpPr>
              <p:cNvPr id="151" name="Rectangle 150"/>
              <p:cNvSpPr/>
              <p:nvPr/>
            </p:nvSpPr>
            <p:spPr>
              <a:xfrm>
                <a:off x="2712719" y="5505545"/>
                <a:ext cx="1859281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1371600" algn="dec"/>
                  </a:tabLst>
                  <a:defRPr/>
                </a:pPr>
                <a:endParaRPr kumimoji="0" lang="en-US" sz="1400" b="0" i="1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155" name="Down Arrow 154"/>
          <p:cNvSpPr/>
          <p:nvPr/>
        </p:nvSpPr>
        <p:spPr>
          <a:xfrm flipV="1">
            <a:off x="5566185" y="3209365"/>
            <a:ext cx="274320" cy="182880"/>
          </a:xfrm>
          <a:prstGeom prst="downArrow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56" name="Down Arrow 155"/>
          <p:cNvSpPr/>
          <p:nvPr/>
        </p:nvSpPr>
        <p:spPr>
          <a:xfrm flipV="1">
            <a:off x="3505200" y="5047130"/>
            <a:ext cx="274320" cy="182880"/>
          </a:xfrm>
          <a:prstGeom prst="downArrow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8229600" y="1115568"/>
            <a:ext cx="670267" cy="408623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LO6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58" name="Slide Number Placeholder 10"/>
          <p:cNvSpPr txBox="1">
            <a:spLocks/>
          </p:cNvSpPr>
          <p:nvPr/>
        </p:nvSpPr>
        <p:spPr>
          <a:xfrm>
            <a:off x="71628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11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6198"/>
              </a:solidFill>
              <a:effectLst/>
              <a:uLnTx/>
              <a:uFillTx/>
              <a:latin typeface="Arial" pitchFamily="34" charset="0"/>
              <a:ea typeface="Arial" charset="0"/>
              <a:cs typeface="Arial" pitchFamily="34" charset="0"/>
            </a:endParaRPr>
          </a:p>
        </p:txBody>
      </p:sp>
      <p:sp>
        <p:nvSpPr>
          <p:cNvPr id="159" name="Flowchart: Delay 158"/>
          <p:cNvSpPr/>
          <p:nvPr/>
        </p:nvSpPr>
        <p:spPr>
          <a:xfrm rot="5400000">
            <a:off x="8284200" y="-40260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7978329" y="1260"/>
            <a:ext cx="1027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15-3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" grpId="0" animBg="1"/>
      <p:bldP spid="132" grpId="0" animBg="1"/>
      <p:bldP spid="155" grpId="0" animBg="1"/>
      <p:bldP spid="15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87798"/>
            <a:ext cx="7886700" cy="831402"/>
          </a:xfrm>
        </p:spPr>
        <p:txBody>
          <a:bodyPr>
            <a:noAutofit/>
          </a:bodyPr>
          <a:lstStyle/>
          <a:p>
            <a:r>
              <a:rPr lang="en-US" sz="3000" dirty="0"/>
              <a:t>Journalizing the Adjusting Entry for Accumulated Depreciation</a:t>
            </a:r>
          </a:p>
        </p:txBody>
      </p:sp>
      <p:pic>
        <p:nvPicPr>
          <p:cNvPr id="33" name="Picture 32" descr="Chapter 15_Page 452_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3588580"/>
            <a:ext cx="6400800" cy="1842420"/>
          </a:xfrm>
          <a:prstGeom prst="rect">
            <a:avLst/>
          </a:prstGeom>
        </p:spPr>
      </p:pic>
      <p:grpSp>
        <p:nvGrpSpPr>
          <p:cNvPr id="34" name="Group 33"/>
          <p:cNvGrpSpPr/>
          <p:nvPr/>
        </p:nvGrpSpPr>
        <p:grpSpPr>
          <a:xfrm>
            <a:off x="4572000" y="5029200"/>
            <a:ext cx="4343400" cy="1458218"/>
            <a:chOff x="148552" y="830997"/>
            <a:chExt cx="4048826" cy="1458218"/>
          </a:xfrm>
        </p:grpSpPr>
        <p:sp>
          <p:nvSpPr>
            <p:cNvPr id="35" name="Rectangle 34"/>
            <p:cNvSpPr/>
            <p:nvPr/>
          </p:nvSpPr>
          <p:spPr>
            <a:xfrm>
              <a:off x="1143000" y="1211997"/>
              <a:ext cx="3054378" cy="10772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Debit Depreciation Expense—Store Equipment and credit Accumulated Depreciation—Store Equipment</a:t>
              </a:r>
              <a:endPara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6" name="Group 12"/>
            <p:cNvGrpSpPr/>
            <p:nvPr/>
          </p:nvGrpSpPr>
          <p:grpSpPr>
            <a:xfrm>
              <a:off x="148552" y="830997"/>
              <a:ext cx="979208" cy="906363"/>
              <a:chOff x="453352" y="2507397"/>
              <a:chExt cx="979208" cy="906363"/>
            </a:xfrm>
          </p:grpSpPr>
          <p:cxnSp>
            <p:nvCxnSpPr>
              <p:cNvPr id="37" name="Straight Arrow Connector 36"/>
              <p:cNvCxnSpPr/>
              <p:nvPr/>
            </p:nvCxnSpPr>
            <p:spPr>
              <a:xfrm flipH="1" flipV="1">
                <a:off x="453352" y="2507397"/>
                <a:ext cx="796330" cy="616804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00B0F0"/>
                </a:solidFill>
                <a:prstDash val="solid"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38" name="Rectangle 7"/>
              <p:cNvSpPr>
                <a:spLocks noChangeArrowheads="1"/>
              </p:cNvSpPr>
              <p:nvPr/>
            </p:nvSpPr>
            <p:spPr bwMode="auto">
              <a:xfrm>
                <a:off x="1066800" y="3048000"/>
                <a:ext cx="365760" cy="365760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80000">
                    <a:srgbClr val="C0504D">
                      <a:shade val="93000"/>
                      <a:satMod val="130000"/>
                    </a:srgbClr>
                  </a:gs>
                  <a:gs pos="100000">
                    <a:srgbClr val="C0504D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lIns="0" tIns="0" rIns="0" bIns="0" rtlCol="0" anchor="ctr" anchorCtr="1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2</a:t>
                </a:r>
              </a:p>
            </p:txBody>
          </p:sp>
        </p:grpSp>
      </p:grpSp>
      <p:pic>
        <p:nvPicPr>
          <p:cNvPr id="39" name="Picture 38" descr="Chapter 15_Page 452_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28800" y="1385960"/>
            <a:ext cx="5486400" cy="2128923"/>
          </a:xfrm>
          <a:prstGeom prst="rect">
            <a:avLst/>
          </a:prstGeom>
        </p:spPr>
      </p:pic>
      <p:grpSp>
        <p:nvGrpSpPr>
          <p:cNvPr id="40" name="Group 39"/>
          <p:cNvGrpSpPr/>
          <p:nvPr/>
        </p:nvGrpSpPr>
        <p:grpSpPr>
          <a:xfrm>
            <a:off x="382668" y="4648200"/>
            <a:ext cx="3960732" cy="1669197"/>
            <a:chOff x="762000" y="449997"/>
            <a:chExt cx="3692111" cy="1669197"/>
          </a:xfrm>
        </p:grpSpPr>
        <p:sp>
          <p:nvSpPr>
            <p:cNvPr id="41" name="Rectangle 40"/>
            <p:cNvSpPr/>
            <p:nvPr/>
          </p:nvSpPr>
          <p:spPr>
            <a:xfrm>
              <a:off x="1143000" y="1288197"/>
              <a:ext cx="3311111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Debit Depreciation Expense—Office Equipment and credit Accumulated Depreciation—Office Equipment</a:t>
              </a:r>
            </a:p>
          </p:txBody>
        </p:sp>
        <p:grpSp>
          <p:nvGrpSpPr>
            <p:cNvPr id="42" name="Group 12"/>
            <p:cNvGrpSpPr/>
            <p:nvPr/>
          </p:nvGrpSpPr>
          <p:grpSpPr>
            <a:xfrm>
              <a:off x="762000" y="449997"/>
              <a:ext cx="1774246" cy="1287363"/>
              <a:chOff x="1066800" y="2126397"/>
              <a:chExt cx="1774246" cy="1287363"/>
            </a:xfrm>
          </p:grpSpPr>
          <p:cxnSp>
            <p:nvCxnSpPr>
              <p:cNvPr id="43" name="Straight Arrow Connector 42"/>
              <p:cNvCxnSpPr/>
              <p:nvPr/>
            </p:nvCxnSpPr>
            <p:spPr>
              <a:xfrm flipV="1">
                <a:off x="1249681" y="2126397"/>
                <a:ext cx="1591365" cy="997804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00B0F0"/>
                </a:solidFill>
                <a:prstDash val="solid"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44" name="Rectangle 7"/>
              <p:cNvSpPr>
                <a:spLocks noChangeArrowheads="1"/>
              </p:cNvSpPr>
              <p:nvPr/>
            </p:nvSpPr>
            <p:spPr bwMode="auto">
              <a:xfrm>
                <a:off x="1066800" y="3048000"/>
                <a:ext cx="365760" cy="365760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80000">
                    <a:srgbClr val="C0504D">
                      <a:shade val="93000"/>
                      <a:satMod val="130000"/>
                    </a:srgbClr>
                  </a:gs>
                  <a:gs pos="100000">
                    <a:srgbClr val="C0504D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lIns="0" tIns="0" rIns="0" bIns="0" rtlCol="0" anchor="ctr" anchorCtr="1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1</a:t>
                </a:r>
              </a:p>
            </p:txBody>
          </p:sp>
        </p:grpSp>
      </p:grpSp>
      <p:sp>
        <p:nvSpPr>
          <p:cNvPr id="45" name="TextBox 44"/>
          <p:cNvSpPr txBox="1"/>
          <p:nvPr/>
        </p:nvSpPr>
        <p:spPr>
          <a:xfrm>
            <a:off x="8229600" y="1115568"/>
            <a:ext cx="670267" cy="408623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LO6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Slide Number Placeholder 10"/>
          <p:cNvSpPr txBox="1">
            <a:spLocks/>
          </p:cNvSpPr>
          <p:nvPr/>
        </p:nvSpPr>
        <p:spPr>
          <a:xfrm>
            <a:off x="7170357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12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6198"/>
              </a:solidFill>
              <a:effectLst/>
              <a:uLnTx/>
              <a:uFillTx/>
              <a:latin typeface="Arial" pitchFamily="34" charset="0"/>
              <a:ea typeface="Arial" charset="0"/>
              <a:cs typeface="Arial" pitchFamily="34" charset="0"/>
            </a:endParaRPr>
          </a:p>
        </p:txBody>
      </p:sp>
      <p:sp>
        <p:nvSpPr>
          <p:cNvPr id="57" name="Flowchart: Delay 56"/>
          <p:cNvSpPr/>
          <p:nvPr/>
        </p:nvSpPr>
        <p:spPr>
          <a:xfrm rot="5400000">
            <a:off x="8284200" y="-40260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978329" y="1260"/>
            <a:ext cx="1027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15-3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006" y="727863"/>
            <a:ext cx="8281988" cy="67210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200" b="1" dirty="0">
                <a:solidFill>
                  <a:schemeClr val="accent1"/>
                </a:solidFill>
              </a:rPr>
              <a:t>Lesson 15-3 </a:t>
            </a:r>
            <a:r>
              <a:rPr lang="en-US" sz="3200" dirty="0"/>
              <a:t>Audit Your </a:t>
            </a:r>
            <a:r>
              <a:rPr lang="en-US" sz="3200" dirty="0" smtClean="0"/>
              <a:t>Understanding</a:t>
            </a:r>
            <a:endParaRPr lang="en-US" sz="3200" dirty="0"/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5"/>
          </p:nvPr>
        </p:nvSpPr>
        <p:spPr>
          <a:xfrm>
            <a:off x="459444" y="1724213"/>
            <a:ext cx="8033657" cy="691516"/>
          </a:xfrm>
        </p:spPr>
        <p:txBody>
          <a:bodyPr>
            <a:normAutofit/>
          </a:bodyPr>
          <a:lstStyle/>
          <a:p>
            <a:pPr marL="457200" indent="-457200">
              <a:spcAft>
                <a:spcPts val="600"/>
              </a:spcAft>
              <a:buNone/>
            </a:pPr>
            <a:r>
              <a:rPr lang="en-US" b="1" dirty="0">
                <a:solidFill>
                  <a:srgbClr val="FF0000"/>
                </a:solidFill>
                <a:ea typeface="Calibri"/>
                <a:cs typeface="Times New Roman"/>
              </a:rPr>
              <a:t>1.	</a:t>
            </a:r>
            <a:r>
              <a:rPr lang="en-US" dirty="0">
                <a:ea typeface="Calibri"/>
                <a:cs typeface="Times New Roman"/>
              </a:rPr>
              <a:t>What are two categories of assets?</a:t>
            </a:r>
          </a:p>
        </p:txBody>
      </p:sp>
      <p:sp>
        <p:nvSpPr>
          <p:cNvPr id="13" name="Content Placeholder 7"/>
          <p:cNvSpPr txBox="1">
            <a:spLocks/>
          </p:cNvSpPr>
          <p:nvPr/>
        </p:nvSpPr>
        <p:spPr>
          <a:xfrm>
            <a:off x="831273" y="3048000"/>
            <a:ext cx="7315200" cy="1447800"/>
          </a:xfrm>
          <a:prstGeom prst="rect">
            <a:avLst/>
          </a:prstGeom>
          <a:solidFill>
            <a:srgbClr val="EEECE1"/>
          </a:solidFill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Calibri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ANSWER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Calibri"/>
                <a:cs typeface="Arial" pitchFamily="34" charset="0"/>
              </a:rPr>
              <a:t>Current assets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Calibri"/>
                <a:cs typeface="Arial" pitchFamily="34" charset="0"/>
              </a:rPr>
              <a:t>Plant assets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Slide Number Placeholder 10"/>
          <p:cNvSpPr txBox="1">
            <a:spLocks/>
          </p:cNvSpPr>
          <p:nvPr/>
        </p:nvSpPr>
        <p:spPr>
          <a:xfrm>
            <a:off x="7170357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</a:t>
            </a:r>
            <a:r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13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6198"/>
              </a:solidFill>
              <a:effectLst/>
              <a:uLnTx/>
              <a:uFillTx/>
              <a:latin typeface="Arial" pitchFamily="34" charset="0"/>
              <a:ea typeface="Arial" charset="0"/>
              <a:cs typeface="Arial" pitchFamily="34" charset="0"/>
            </a:endParaRPr>
          </a:p>
        </p:txBody>
      </p:sp>
      <p:sp>
        <p:nvSpPr>
          <p:cNvPr id="16" name="Flowchart: Delay 15"/>
          <p:cNvSpPr/>
          <p:nvPr/>
        </p:nvSpPr>
        <p:spPr>
          <a:xfrm rot="5400000">
            <a:off x="8284200" y="-40260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78329" y="1260"/>
            <a:ext cx="1027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15-3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31006" y="727863"/>
            <a:ext cx="8281988" cy="67210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200" b="1" dirty="0">
                <a:solidFill>
                  <a:schemeClr val="accent1"/>
                </a:solidFill>
              </a:rPr>
              <a:t>Lesson 15-3 </a:t>
            </a:r>
            <a:r>
              <a:rPr lang="en-US" sz="3200" dirty="0"/>
              <a:t>Audit Your </a:t>
            </a:r>
            <a:r>
              <a:rPr lang="en-US" sz="3200" dirty="0" smtClean="0"/>
              <a:t>Understanding</a:t>
            </a:r>
            <a:endParaRPr lang="en-US" sz="3200" dirty="0"/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5"/>
          </p:nvPr>
        </p:nvSpPr>
        <p:spPr>
          <a:xfrm>
            <a:off x="459444" y="1724213"/>
            <a:ext cx="8033657" cy="1072516"/>
          </a:xfrm>
        </p:spPr>
        <p:txBody>
          <a:bodyPr>
            <a:normAutofit/>
          </a:bodyPr>
          <a:lstStyle/>
          <a:p>
            <a:pPr marL="457200" indent="-457200">
              <a:spcAft>
                <a:spcPts val="600"/>
              </a:spcAft>
              <a:buNone/>
            </a:pPr>
            <a:r>
              <a:rPr lang="en-US" b="1" dirty="0">
                <a:solidFill>
                  <a:srgbClr val="FF0000"/>
                </a:solidFill>
                <a:ea typeface="Calibri"/>
                <a:cs typeface="Times New Roman"/>
              </a:rPr>
              <a:t>2.	</a:t>
            </a:r>
            <a:r>
              <a:rPr lang="en-US" dirty="0">
                <a:ea typeface="Calibri"/>
                <a:cs typeface="Times New Roman"/>
              </a:rPr>
              <a:t>What three factors are used to calculate a plant asset’s annual depreciation expense?</a:t>
            </a:r>
          </a:p>
        </p:txBody>
      </p:sp>
      <p:sp>
        <p:nvSpPr>
          <p:cNvPr id="15" name="Content Placeholder 7"/>
          <p:cNvSpPr txBox="1">
            <a:spLocks/>
          </p:cNvSpPr>
          <p:nvPr/>
        </p:nvSpPr>
        <p:spPr>
          <a:xfrm>
            <a:off x="831273" y="3048000"/>
            <a:ext cx="7315200" cy="1142999"/>
          </a:xfrm>
          <a:prstGeom prst="rect">
            <a:avLst/>
          </a:prstGeom>
          <a:solidFill>
            <a:srgbClr val="EEECE1"/>
          </a:solidFill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Calibri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ANSWER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Calibri"/>
                <a:cs typeface="Arial" pitchFamily="34" charset="0"/>
              </a:rPr>
              <a:t>Original cost, salvage value, and useful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Calibri"/>
                <a:cs typeface="Arial" pitchFamily="34" charset="0"/>
              </a:rPr>
              <a:t>life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Slide Number Placeholder 10"/>
          <p:cNvSpPr txBox="1">
            <a:spLocks/>
          </p:cNvSpPr>
          <p:nvPr/>
        </p:nvSpPr>
        <p:spPr>
          <a:xfrm>
            <a:off x="7170357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</a:t>
            </a:r>
            <a:r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14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6198"/>
              </a:solidFill>
              <a:effectLst/>
              <a:uLnTx/>
              <a:uFillTx/>
              <a:latin typeface="Arial" pitchFamily="34" charset="0"/>
              <a:ea typeface="Arial" charset="0"/>
              <a:cs typeface="Arial" pitchFamily="34" charset="0"/>
            </a:endParaRPr>
          </a:p>
        </p:txBody>
      </p:sp>
      <p:sp>
        <p:nvSpPr>
          <p:cNvPr id="18" name="Flowchart: Delay 17"/>
          <p:cNvSpPr/>
          <p:nvPr/>
        </p:nvSpPr>
        <p:spPr>
          <a:xfrm rot="5400000">
            <a:off x="8284200" y="-40260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978329" y="1260"/>
            <a:ext cx="1027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15-3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31006" y="727863"/>
            <a:ext cx="8281988" cy="67210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200" b="1" dirty="0">
                <a:solidFill>
                  <a:schemeClr val="accent1"/>
                </a:solidFill>
              </a:rPr>
              <a:t>Lesson 15-3 </a:t>
            </a:r>
            <a:r>
              <a:rPr lang="en-US" sz="3200" dirty="0"/>
              <a:t>Audit Your </a:t>
            </a:r>
            <a:r>
              <a:rPr lang="en-US" sz="3200" dirty="0" smtClean="0"/>
              <a:t>Understanding</a:t>
            </a:r>
            <a:endParaRPr lang="en-US" sz="3200" dirty="0"/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5"/>
          </p:nvPr>
        </p:nvSpPr>
        <p:spPr>
          <a:xfrm>
            <a:off x="459444" y="1724213"/>
            <a:ext cx="8033657" cy="1072516"/>
          </a:xfrm>
        </p:spPr>
        <p:txBody>
          <a:bodyPr>
            <a:normAutofit/>
          </a:bodyPr>
          <a:lstStyle/>
          <a:p>
            <a:pPr marL="457200" indent="-457200">
              <a:spcAft>
                <a:spcPts val="600"/>
              </a:spcAft>
              <a:buNone/>
            </a:pPr>
            <a:r>
              <a:rPr lang="en-US" b="1" dirty="0">
                <a:solidFill>
                  <a:srgbClr val="FF0000"/>
                </a:solidFill>
                <a:ea typeface="Calibri"/>
                <a:cs typeface="Times New Roman"/>
              </a:rPr>
              <a:t>3.	</a:t>
            </a:r>
            <a:r>
              <a:rPr lang="en-US" dirty="0">
                <a:ea typeface="Calibri"/>
                <a:cs typeface="Times New Roman"/>
              </a:rPr>
              <a:t>What plant asset account does not have a contra account for accumulated depreciation?</a:t>
            </a:r>
          </a:p>
        </p:txBody>
      </p:sp>
      <p:sp>
        <p:nvSpPr>
          <p:cNvPr id="15" name="Content Placeholder 7"/>
          <p:cNvSpPr txBox="1">
            <a:spLocks/>
          </p:cNvSpPr>
          <p:nvPr/>
        </p:nvSpPr>
        <p:spPr>
          <a:xfrm>
            <a:off x="831273" y="3048000"/>
            <a:ext cx="7315200" cy="1066799"/>
          </a:xfrm>
          <a:prstGeom prst="rect">
            <a:avLst/>
          </a:prstGeom>
          <a:solidFill>
            <a:srgbClr val="EEECE1"/>
          </a:solidFill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Calibri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ANSWER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Calibri"/>
                <a:cs typeface="Arial" pitchFamily="34" charset="0"/>
              </a:rPr>
              <a:t>Land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Slide Number Placeholder 10"/>
          <p:cNvSpPr txBox="1">
            <a:spLocks/>
          </p:cNvSpPr>
          <p:nvPr/>
        </p:nvSpPr>
        <p:spPr>
          <a:xfrm>
            <a:off x="7170357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</a:t>
            </a:r>
            <a:r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15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6198"/>
              </a:solidFill>
              <a:effectLst/>
              <a:uLnTx/>
              <a:uFillTx/>
              <a:latin typeface="Arial" pitchFamily="34" charset="0"/>
              <a:ea typeface="Arial" charset="0"/>
              <a:cs typeface="Arial" pitchFamily="34" charset="0"/>
            </a:endParaRPr>
          </a:p>
        </p:txBody>
      </p:sp>
      <p:sp>
        <p:nvSpPr>
          <p:cNvPr id="18" name="Flowchart: Delay 17"/>
          <p:cNvSpPr/>
          <p:nvPr/>
        </p:nvSpPr>
        <p:spPr>
          <a:xfrm rot="5400000">
            <a:off x="8284200" y="-40260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978329" y="1260"/>
            <a:ext cx="1027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15-3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31006" y="727863"/>
            <a:ext cx="8281988" cy="67210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200" b="1" dirty="0">
                <a:solidFill>
                  <a:schemeClr val="accent1"/>
                </a:solidFill>
              </a:rPr>
              <a:t>Lesson 15-3 </a:t>
            </a:r>
            <a:r>
              <a:rPr lang="en-US" sz="3200" dirty="0"/>
              <a:t>Audit </a:t>
            </a:r>
            <a:r>
              <a:rPr lang="en-US" sz="3200"/>
              <a:t>Your </a:t>
            </a:r>
            <a:r>
              <a:rPr lang="en-US" sz="3200" smtClean="0"/>
              <a:t>Understanding</a:t>
            </a:r>
            <a:endParaRPr lang="en-US" sz="3200" dirty="0"/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5"/>
          </p:nvPr>
        </p:nvSpPr>
        <p:spPr>
          <a:xfrm>
            <a:off x="459444" y="1724213"/>
            <a:ext cx="8033657" cy="996316"/>
          </a:xfrm>
        </p:spPr>
        <p:txBody>
          <a:bodyPr>
            <a:normAutofit/>
          </a:bodyPr>
          <a:lstStyle/>
          <a:p>
            <a:pPr marL="457200" indent="-457200">
              <a:spcAft>
                <a:spcPts val="600"/>
              </a:spcAft>
              <a:buNone/>
            </a:pPr>
            <a:r>
              <a:rPr lang="en-US" b="1" dirty="0">
                <a:solidFill>
                  <a:srgbClr val="FF0000"/>
                </a:solidFill>
                <a:ea typeface="Calibri"/>
                <a:cs typeface="Times New Roman"/>
              </a:rPr>
              <a:t>4.	</a:t>
            </a:r>
            <a:r>
              <a:rPr lang="en-US" dirty="0">
                <a:ea typeface="Calibri"/>
                <a:cs typeface="Times New Roman"/>
              </a:rPr>
              <a:t>How does an adjusting entry for accumulated depreciation affect the related plant asset account?</a:t>
            </a:r>
          </a:p>
        </p:txBody>
      </p:sp>
      <p:sp>
        <p:nvSpPr>
          <p:cNvPr id="15" name="Content Placeholder 7"/>
          <p:cNvSpPr txBox="1">
            <a:spLocks/>
          </p:cNvSpPr>
          <p:nvPr/>
        </p:nvSpPr>
        <p:spPr>
          <a:xfrm>
            <a:off x="831273" y="3048001"/>
            <a:ext cx="7315200" cy="914400"/>
          </a:xfrm>
          <a:prstGeom prst="rect">
            <a:avLst/>
          </a:prstGeom>
          <a:solidFill>
            <a:srgbClr val="EEECE1"/>
          </a:solidFill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Calibri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ANSWER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Calibri"/>
                <a:cs typeface="Arial" pitchFamily="34" charset="0"/>
              </a:rPr>
              <a:t>No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Calibri"/>
                <a:cs typeface="Arial" pitchFamily="34" charset="0"/>
              </a:rPr>
              <a:t>change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Slide Number Placeholder 10"/>
          <p:cNvSpPr txBox="1">
            <a:spLocks/>
          </p:cNvSpPr>
          <p:nvPr/>
        </p:nvSpPr>
        <p:spPr>
          <a:xfrm>
            <a:off x="7170357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16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6198"/>
              </a:solidFill>
              <a:effectLst/>
              <a:uLnTx/>
              <a:uFillTx/>
              <a:latin typeface="Arial" pitchFamily="34" charset="0"/>
              <a:ea typeface="Arial" charset="0"/>
              <a:cs typeface="Arial" pitchFamily="34" charset="0"/>
            </a:endParaRPr>
          </a:p>
        </p:txBody>
      </p:sp>
      <p:sp>
        <p:nvSpPr>
          <p:cNvPr id="18" name="Flowchart: Delay 17"/>
          <p:cNvSpPr/>
          <p:nvPr/>
        </p:nvSpPr>
        <p:spPr>
          <a:xfrm rot="5400000">
            <a:off x="8284200" y="-40260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978329" y="1260"/>
            <a:ext cx="1027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15-3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28650" y="790809"/>
            <a:ext cx="7886700" cy="672105"/>
          </a:xfrm>
        </p:spPr>
        <p:txBody>
          <a:bodyPr/>
          <a:lstStyle/>
          <a:p>
            <a:r>
              <a:rPr lang="en-US" sz="3000" dirty="0"/>
              <a:t>Categories of Assets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type="body" sz="quarter" idx="15"/>
          </p:nvPr>
        </p:nvSpPr>
        <p:spPr>
          <a:xfrm>
            <a:off x="467001" y="1715923"/>
            <a:ext cx="8033657" cy="3732692"/>
          </a:xfrm>
        </p:spPr>
        <p:txBody>
          <a:bodyPr>
            <a:normAutofit/>
          </a:bodyPr>
          <a:lstStyle/>
          <a:p>
            <a:pPr marL="361950" indent="-361950">
              <a:buClr>
                <a:srgbClr val="FF0000"/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Most businesses use several broad categories of assets in their operations. </a:t>
            </a:r>
          </a:p>
          <a:p>
            <a:pPr marL="361950" indent="-361950">
              <a:buClr>
                <a:srgbClr val="FF0000"/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Cash and other assets expected to be exchanged for cash or consumed within a year are </a:t>
            </a:r>
            <a:r>
              <a:rPr lang="en-US" dirty="0" smtClean="0"/>
              <a:t>called</a:t>
            </a:r>
            <a:br>
              <a:rPr lang="en-US" dirty="0" smtClean="0"/>
            </a:br>
            <a:r>
              <a:rPr lang="en-US" b="1" dirty="0" smtClean="0">
                <a:solidFill>
                  <a:srgbClr val="0070C0"/>
                </a:solidFill>
              </a:rPr>
              <a:t>current </a:t>
            </a:r>
            <a:r>
              <a:rPr lang="en-US" b="1" dirty="0">
                <a:solidFill>
                  <a:srgbClr val="0070C0"/>
                </a:solidFill>
              </a:rPr>
              <a:t>assets</a:t>
            </a:r>
            <a:r>
              <a:rPr lang="en-US" dirty="0"/>
              <a:t>. </a:t>
            </a:r>
          </a:p>
          <a:p>
            <a:pPr marL="361950" indent="-361950">
              <a:buClr>
                <a:srgbClr val="FF0000"/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Physical assets that will be used for a number of years in the operation of a business are called </a:t>
            </a:r>
            <a:r>
              <a:rPr lang="en-US" b="1" dirty="0">
                <a:solidFill>
                  <a:srgbClr val="0070C0"/>
                </a:solidFill>
              </a:rPr>
              <a:t>plant assets</a:t>
            </a:r>
            <a:r>
              <a:rPr lang="en-US" dirty="0"/>
              <a:t>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229600" y="1115568"/>
            <a:ext cx="670267" cy="408623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LO5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2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6198"/>
              </a:solidFill>
              <a:effectLst/>
              <a:uLnTx/>
              <a:uFillTx/>
              <a:latin typeface="Arial" pitchFamily="34" charset="0"/>
              <a:ea typeface="Arial" charset="0"/>
              <a:cs typeface="Arial" pitchFamily="34" charset="0"/>
            </a:endParaRPr>
          </a:p>
        </p:txBody>
      </p:sp>
      <p:sp>
        <p:nvSpPr>
          <p:cNvPr id="11" name="Flowchart: Delay 10"/>
          <p:cNvSpPr/>
          <p:nvPr/>
        </p:nvSpPr>
        <p:spPr>
          <a:xfrm rot="5400000">
            <a:off x="8284200" y="-40260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978329" y="1260"/>
            <a:ext cx="1027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15-3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92228"/>
            <a:ext cx="7886700" cy="672105"/>
          </a:xfrm>
        </p:spPr>
        <p:txBody>
          <a:bodyPr/>
          <a:lstStyle/>
          <a:p>
            <a:r>
              <a:rPr lang="en-US" sz="3000" dirty="0"/>
              <a:t>Depreciating Plant Assets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5"/>
          </p:nvPr>
        </p:nvSpPr>
        <p:spPr>
          <a:xfrm>
            <a:off x="467001" y="1715293"/>
            <a:ext cx="8033657" cy="3732692"/>
          </a:xfrm>
        </p:spPr>
        <p:txBody>
          <a:bodyPr>
            <a:normAutofit/>
          </a:bodyPr>
          <a:lstStyle/>
          <a:p>
            <a:pPr marL="361950" indent="-361950">
              <a:buClr>
                <a:srgbClr val="FF0000"/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A loss in the usefulness of a plant asset as a result of wear or obsolescence is called </a:t>
            </a:r>
            <a:r>
              <a:rPr lang="en-US" b="1" dirty="0">
                <a:solidFill>
                  <a:srgbClr val="0070C0"/>
                </a:solidFill>
              </a:rPr>
              <a:t>depreciation</a:t>
            </a:r>
            <a:r>
              <a:rPr lang="en-US" dirty="0"/>
              <a:t>.</a:t>
            </a:r>
          </a:p>
          <a:p>
            <a:pPr marL="361950" indent="-361950">
              <a:buClr>
                <a:srgbClr val="FF0000"/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To match revenue with the expenses used to earn the revenue, the cost of a plant asset must be expensed over the asset’s useful life. </a:t>
            </a:r>
          </a:p>
          <a:p>
            <a:pPr marL="361950" indent="-361950">
              <a:buClr>
                <a:srgbClr val="FF0000"/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The portion of a plant asset’s cost that is transferred to an expense account in each fiscal period during that asset’s useful life is called </a:t>
            </a:r>
            <a:r>
              <a:rPr lang="en-US" b="1" dirty="0">
                <a:solidFill>
                  <a:srgbClr val="0070C0"/>
                </a:solidFill>
              </a:rPr>
              <a:t>depreciation expense</a:t>
            </a:r>
            <a:r>
              <a:rPr lang="en-US" dirty="0"/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229600" y="1115568"/>
            <a:ext cx="670267" cy="408623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LO5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3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6198"/>
              </a:solidFill>
              <a:effectLst/>
              <a:uLnTx/>
              <a:uFillTx/>
              <a:latin typeface="Arial" pitchFamily="34" charset="0"/>
              <a:ea typeface="Arial" charset="0"/>
              <a:cs typeface="Arial" pitchFamily="34" charset="0"/>
            </a:endParaRPr>
          </a:p>
        </p:txBody>
      </p:sp>
      <p:sp>
        <p:nvSpPr>
          <p:cNvPr id="11" name="Flowchart: Delay 10"/>
          <p:cNvSpPr/>
          <p:nvPr/>
        </p:nvSpPr>
        <p:spPr>
          <a:xfrm rot="5400000">
            <a:off x="8284200" y="-40260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978329" y="1260"/>
            <a:ext cx="1027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15-3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90809"/>
            <a:ext cx="7886700" cy="672105"/>
          </a:xfrm>
        </p:spPr>
        <p:txBody>
          <a:bodyPr/>
          <a:lstStyle/>
          <a:p>
            <a:r>
              <a:rPr lang="en-US" sz="3000" dirty="0"/>
              <a:t>Depreciating Plant Assets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5"/>
          </p:nvPr>
        </p:nvSpPr>
        <p:spPr>
          <a:xfrm>
            <a:off x="467001" y="1715923"/>
            <a:ext cx="8033657" cy="2170277"/>
          </a:xfrm>
        </p:spPr>
        <p:txBody>
          <a:bodyPr>
            <a:normAutofit/>
          </a:bodyPr>
          <a:lstStyle/>
          <a:p>
            <a:pPr marL="361950" indent="-361950">
              <a:buClr>
                <a:srgbClr val="FF0000"/>
              </a:buClr>
              <a:buSzPct val="120000"/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Three factors are considered in calculating the annual amount of depreciation expense for a plant asset:</a:t>
            </a:r>
          </a:p>
          <a:p>
            <a:pPr marL="665163" lvl="1" indent="-303213">
              <a:buClr>
                <a:srgbClr val="0070C0"/>
              </a:buClr>
              <a:buSzPct val="120000"/>
            </a:pPr>
            <a:r>
              <a:rPr lang="en-US" sz="2200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Original cost</a:t>
            </a:r>
          </a:p>
          <a:p>
            <a:pPr marL="665163" lvl="1" indent="-303213">
              <a:buClr>
                <a:srgbClr val="0070C0"/>
              </a:buClr>
              <a:buSzPct val="120000"/>
            </a:pPr>
            <a:r>
              <a:rPr lang="en-US" sz="2200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Salvage value</a:t>
            </a:r>
          </a:p>
          <a:p>
            <a:pPr marL="665163" lvl="1" indent="-303213">
              <a:buClr>
                <a:srgbClr val="0070C0"/>
              </a:buClr>
              <a:buSzPct val="120000"/>
            </a:pPr>
            <a:r>
              <a:rPr lang="en-US" sz="2200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Useful life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229600" y="1115568"/>
            <a:ext cx="670267" cy="408623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LO5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4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6198"/>
              </a:solidFill>
              <a:effectLst/>
              <a:uLnTx/>
              <a:uFillTx/>
              <a:latin typeface="Arial" pitchFamily="34" charset="0"/>
              <a:ea typeface="Arial" charset="0"/>
              <a:cs typeface="Arial" pitchFamily="34" charset="0"/>
            </a:endParaRPr>
          </a:p>
        </p:txBody>
      </p:sp>
      <p:sp>
        <p:nvSpPr>
          <p:cNvPr id="11" name="Flowchart: Delay 10"/>
          <p:cNvSpPr/>
          <p:nvPr/>
        </p:nvSpPr>
        <p:spPr>
          <a:xfrm rot="5400000">
            <a:off x="8284200" y="-40260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978329" y="1260"/>
            <a:ext cx="1027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15-3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46886"/>
            <a:ext cx="7886700" cy="672105"/>
          </a:xfrm>
        </p:spPr>
        <p:txBody>
          <a:bodyPr>
            <a:noAutofit/>
          </a:bodyPr>
          <a:lstStyle/>
          <a:p>
            <a:pPr marL="0" marR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000" dirty="0"/>
              <a:t>Depreciating Plant </a:t>
            </a:r>
            <a:r>
              <a:rPr lang="en-US" sz="3000" dirty="0" smtClean="0"/>
              <a:t>Assets—Original </a:t>
            </a:r>
            <a:r>
              <a:rPr lang="en-US" sz="3000" dirty="0"/>
              <a:t>Cost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5"/>
          </p:nvPr>
        </p:nvSpPr>
        <p:spPr>
          <a:xfrm>
            <a:off x="467001" y="1715293"/>
            <a:ext cx="8033657" cy="3732692"/>
          </a:xfrm>
        </p:spPr>
        <p:txBody>
          <a:bodyPr>
            <a:normAutofit/>
          </a:bodyPr>
          <a:lstStyle/>
          <a:p>
            <a:pPr marL="361950" lvl="0" indent="-361950">
              <a:buClr>
                <a:srgbClr val="FF0000"/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The original cost of a plant asset includes all costs paid to make the asset usable to a business.</a:t>
            </a:r>
          </a:p>
          <a:p>
            <a:pPr marL="361950" indent="-361950">
              <a:buClr>
                <a:srgbClr val="FF0000"/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These costs include the price of the asset plus delivery and any necessary installation costs.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229600" y="1115568"/>
            <a:ext cx="670267" cy="408623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LO5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5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6198"/>
              </a:solidFill>
              <a:effectLst/>
              <a:uLnTx/>
              <a:uFillTx/>
              <a:latin typeface="Arial" pitchFamily="34" charset="0"/>
              <a:ea typeface="Arial" charset="0"/>
              <a:cs typeface="Arial" pitchFamily="34" charset="0"/>
            </a:endParaRPr>
          </a:p>
        </p:txBody>
      </p:sp>
      <p:sp>
        <p:nvSpPr>
          <p:cNvPr id="11" name="Flowchart: Delay 10"/>
          <p:cNvSpPr/>
          <p:nvPr/>
        </p:nvSpPr>
        <p:spPr>
          <a:xfrm rot="5400000">
            <a:off x="8284200" y="-40260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978329" y="1260"/>
            <a:ext cx="1027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15-3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90809"/>
            <a:ext cx="7886700" cy="672105"/>
          </a:xfrm>
        </p:spPr>
        <p:txBody>
          <a:bodyPr>
            <a:noAutofit/>
          </a:bodyPr>
          <a:lstStyle/>
          <a:p>
            <a:pPr lvl="0"/>
            <a:r>
              <a:rPr lang="en-US" sz="3000" kern="1200" dirty="0">
                <a:latin typeface="Arial" pitchFamily="34" charset="0"/>
                <a:ea typeface="+mj-ea"/>
                <a:cs typeface="Arial" pitchFamily="34" charset="0"/>
              </a:rPr>
              <a:t>Depreciating Plant </a:t>
            </a:r>
            <a:r>
              <a:rPr lang="en-US" sz="3000" kern="1200" dirty="0" smtClean="0">
                <a:latin typeface="Arial" pitchFamily="34" charset="0"/>
                <a:ea typeface="+mj-ea"/>
                <a:cs typeface="Arial" pitchFamily="34" charset="0"/>
              </a:rPr>
              <a:t>Assets—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Salvage 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Value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5"/>
          </p:nvPr>
        </p:nvSpPr>
        <p:spPr>
          <a:xfrm>
            <a:off x="467001" y="1715293"/>
            <a:ext cx="8033657" cy="3085307"/>
          </a:xfrm>
        </p:spPr>
        <p:txBody>
          <a:bodyPr>
            <a:normAutofit/>
          </a:bodyPr>
          <a:lstStyle/>
          <a:p>
            <a:pPr marL="361950" indent="-361950">
              <a:buClr>
                <a:srgbClr val="FF0000"/>
              </a:buClr>
              <a:buSzPct val="120000"/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An estimate of the amount that will be received for an asset at the time of its disposal is called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its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salvage </a:t>
            </a:r>
            <a:r>
              <a:rPr lang="en-US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value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</a:p>
          <a:p>
            <a:pPr marL="665163" lvl="1" indent="-303213">
              <a:buClr>
                <a:srgbClr val="0070C0"/>
              </a:buClr>
              <a:buSzPct val="120000"/>
            </a:pPr>
            <a:r>
              <a:rPr lang="en-US" sz="2200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Salvage value may also be referred to as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residual value</a:t>
            </a:r>
            <a:r>
              <a:rPr lang="en-US" sz="2200" i="1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or </a:t>
            </a:r>
            <a:r>
              <a:rPr lang="en-US" sz="2200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scrap value</a:t>
            </a:r>
            <a:r>
              <a:rPr lang="en-US" sz="2200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marL="361950" indent="-361950">
              <a:buClr>
                <a:srgbClr val="FF0000"/>
              </a:buClr>
              <a:buSzPct val="120000"/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Since salvage value cannot be known when the asset is bought, it must be estimated.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229600" y="1115568"/>
            <a:ext cx="670267" cy="408623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LO5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6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6198"/>
              </a:solidFill>
              <a:effectLst/>
              <a:uLnTx/>
              <a:uFillTx/>
              <a:latin typeface="Arial" pitchFamily="34" charset="0"/>
              <a:ea typeface="Arial" charset="0"/>
              <a:cs typeface="Arial" pitchFamily="34" charset="0"/>
            </a:endParaRPr>
          </a:p>
        </p:txBody>
      </p:sp>
      <p:sp>
        <p:nvSpPr>
          <p:cNvPr id="11" name="Flowchart: Delay 10"/>
          <p:cNvSpPr/>
          <p:nvPr/>
        </p:nvSpPr>
        <p:spPr>
          <a:xfrm rot="5400000">
            <a:off x="8284200" y="-40260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978329" y="1260"/>
            <a:ext cx="1027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15-3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90809"/>
            <a:ext cx="7886700" cy="672105"/>
          </a:xfrm>
        </p:spPr>
        <p:txBody>
          <a:bodyPr>
            <a:noAutofit/>
          </a:bodyPr>
          <a:lstStyle/>
          <a:p>
            <a:pPr lvl="0"/>
            <a:r>
              <a:rPr lang="en-US" sz="3000" kern="1200" dirty="0">
                <a:latin typeface="Arial" pitchFamily="34" charset="0"/>
                <a:ea typeface="+mj-ea"/>
                <a:cs typeface="Arial" pitchFamily="34" charset="0"/>
              </a:rPr>
              <a:t>Depreciating Plant </a:t>
            </a:r>
            <a:r>
              <a:rPr lang="en-US" sz="3000" kern="1200" dirty="0" smtClean="0">
                <a:latin typeface="Arial" pitchFamily="34" charset="0"/>
                <a:ea typeface="+mj-ea"/>
                <a:cs typeface="Arial" pitchFamily="34" charset="0"/>
              </a:rPr>
              <a:t>Assets—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Useful 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Life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5"/>
          </p:nvPr>
        </p:nvSpPr>
        <p:spPr>
          <a:xfrm>
            <a:off x="467001" y="1715293"/>
            <a:ext cx="8033657" cy="3732692"/>
          </a:xfrm>
        </p:spPr>
        <p:txBody>
          <a:bodyPr>
            <a:normAutofit/>
          </a:bodyPr>
          <a:lstStyle/>
          <a:p>
            <a:pPr marL="361950" indent="-361950">
              <a:buClr>
                <a:srgbClr val="FF0000"/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The period of time over which an asset contributes to the earnings of a business is called its </a:t>
            </a:r>
            <a:r>
              <a:rPr lang="en-US" b="1" dirty="0">
                <a:solidFill>
                  <a:srgbClr val="0070C0"/>
                </a:solidFill>
              </a:rPr>
              <a:t>useful life</a:t>
            </a:r>
            <a:r>
              <a:rPr lang="en-US" dirty="0"/>
              <a:t>. </a:t>
            </a:r>
          </a:p>
          <a:p>
            <a:pPr marL="361950" indent="-361950">
              <a:buClr>
                <a:srgbClr val="FF0000"/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The total amount of depreciation expense is distributed over the estimated useful life of a plant asset.</a:t>
            </a:r>
          </a:p>
          <a:p>
            <a:pPr marL="361950" indent="-361950">
              <a:buClr>
                <a:srgbClr val="FF0000"/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Two factors affect the useful life of a plant asset: </a:t>
            </a:r>
          </a:p>
          <a:p>
            <a:pPr marL="663575" lvl="1" indent="-301625">
              <a:buClr>
                <a:srgbClr val="0070C0"/>
              </a:buClr>
              <a:buSzPct val="120000"/>
            </a:pPr>
            <a:r>
              <a:rPr lang="en-US" sz="2200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Physical depreciation</a:t>
            </a:r>
          </a:p>
          <a:p>
            <a:pPr marL="663575" lvl="1" indent="-301625">
              <a:buClr>
                <a:srgbClr val="0070C0"/>
              </a:buClr>
              <a:buSzPct val="120000"/>
            </a:pPr>
            <a:r>
              <a:rPr lang="en-US" sz="2200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Functional depreciation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229600" y="1115568"/>
            <a:ext cx="670267" cy="408623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LO5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7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6198"/>
              </a:solidFill>
              <a:effectLst/>
              <a:uLnTx/>
              <a:uFillTx/>
              <a:latin typeface="Arial" pitchFamily="34" charset="0"/>
              <a:ea typeface="Arial" charset="0"/>
              <a:cs typeface="Arial" pitchFamily="34" charset="0"/>
            </a:endParaRPr>
          </a:p>
        </p:txBody>
      </p:sp>
      <p:sp>
        <p:nvSpPr>
          <p:cNvPr id="11" name="Flowchart: Delay 10"/>
          <p:cNvSpPr/>
          <p:nvPr/>
        </p:nvSpPr>
        <p:spPr>
          <a:xfrm rot="5400000">
            <a:off x="8284200" y="-40260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978329" y="1260"/>
            <a:ext cx="1027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15-3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83252"/>
            <a:ext cx="7886700" cy="672105"/>
          </a:xfrm>
        </p:spPr>
        <p:txBody>
          <a:bodyPr>
            <a:normAutofit/>
          </a:bodyPr>
          <a:lstStyle/>
          <a:p>
            <a:r>
              <a:rPr lang="en-US" sz="3000" dirty="0">
                <a:latin typeface="Arial" pitchFamily="34" charset="0"/>
                <a:cs typeface="Arial" pitchFamily="34" charset="0"/>
              </a:rPr>
              <a:t>Straight-line Depreciation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5"/>
          </p:nvPr>
        </p:nvSpPr>
        <p:spPr>
          <a:xfrm>
            <a:off x="464757" y="1715293"/>
            <a:ext cx="8033657" cy="1873664"/>
          </a:xfrm>
        </p:spPr>
        <p:txBody>
          <a:bodyPr>
            <a:normAutofit/>
          </a:bodyPr>
          <a:lstStyle/>
          <a:p>
            <a:pPr marL="361950" indent="-361950">
              <a:buClr>
                <a:srgbClr val="FF0000"/>
              </a:buClr>
              <a:buSzPct val="120000"/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Recording an equal amount of depreciation expense for a plant asset in each year of its useful life is called the </a:t>
            </a:r>
            <a:r>
              <a:rPr lang="en-US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straight-line method of depreciation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22" name="Rectangle 21"/>
          <p:cNvSpPr/>
          <p:nvPr/>
        </p:nvSpPr>
        <p:spPr>
          <a:xfrm>
            <a:off x="914400" y="3200400"/>
            <a:ext cx="6553200" cy="1295400"/>
          </a:xfrm>
          <a:prstGeom prst="rect">
            <a:avLst/>
          </a:prstGeom>
          <a:gradFill flip="none" rotWithShape="1">
            <a:gsLst>
              <a:gs pos="0">
                <a:srgbClr val="9BBB59">
                  <a:tint val="66000"/>
                  <a:satMod val="160000"/>
                </a:srgbClr>
              </a:gs>
              <a:gs pos="35000">
                <a:srgbClr val="9BBB59">
                  <a:tint val="44500"/>
                  <a:satMod val="160000"/>
                </a:srgbClr>
              </a:gs>
              <a:gs pos="77000">
                <a:sysClr val="window" lastClr="FFFFFF"/>
              </a:gs>
            </a:gsLst>
            <a:path path="circle">
              <a:fillToRect r="100000" b="100000"/>
            </a:path>
            <a:tileRect l="-100000" t="-100000"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1143000" y="3200400"/>
          <a:ext cx="7086599" cy="830580"/>
        </p:xfrm>
        <a:graphic>
          <a:graphicData uri="http://schemas.openxmlformats.org/drawingml/2006/table">
            <a:tbl>
              <a:tblPr/>
              <a:tblGrid>
                <a:gridCol w="193270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4423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3270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4423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93270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83058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2000" b="1" u="none" strike="noStrike" dirty="0">
                          <a:solidFill>
                            <a:srgbClr val="0070C0"/>
                          </a:solidFill>
                        </a:rPr>
                        <a:t>Original Cost</a:t>
                      </a:r>
                      <a:endParaRPr lang="en-US" sz="2000" b="1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2000" b="1" u="none" strike="noStrike" dirty="0">
                          <a:solidFill>
                            <a:srgbClr val="0070C0"/>
                          </a:solidFill>
                        </a:rPr>
                        <a:t>−</a:t>
                      </a:r>
                      <a:endParaRPr lang="en-US" sz="2000" b="1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dirty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Estimated Salvage Value</a:t>
                      </a:r>
                      <a:endParaRPr lang="en-US" sz="1800" b="1" i="0" u="none" strike="noStrike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endParaRPr lang="en-US" sz="1800" b="1" i="0" u="none" strike="noStrike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dirty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Estimated Total Depreciation Expense</a:t>
                      </a:r>
                      <a:endParaRPr lang="en-US" sz="1800" b="1" i="0" u="none" strike="noStrike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4" name="Rectangle 23"/>
          <p:cNvSpPr/>
          <p:nvPr/>
        </p:nvSpPr>
        <p:spPr>
          <a:xfrm>
            <a:off x="914400" y="4724400"/>
            <a:ext cx="6553200" cy="1295400"/>
          </a:xfrm>
          <a:prstGeom prst="rect">
            <a:avLst/>
          </a:prstGeom>
          <a:gradFill flip="none" rotWithShape="1">
            <a:gsLst>
              <a:gs pos="0">
                <a:srgbClr val="9BBB59">
                  <a:tint val="66000"/>
                  <a:satMod val="160000"/>
                </a:srgbClr>
              </a:gs>
              <a:gs pos="35000">
                <a:srgbClr val="9BBB59">
                  <a:tint val="44500"/>
                  <a:satMod val="160000"/>
                </a:srgbClr>
              </a:gs>
              <a:gs pos="77000">
                <a:sysClr val="window" lastClr="FFFFFF"/>
              </a:gs>
            </a:gsLst>
            <a:path path="circle">
              <a:fillToRect r="100000" b="100000"/>
            </a:path>
            <a:tileRect l="-100000" t="-100000"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1143000" y="4724400"/>
          <a:ext cx="7086599" cy="830580"/>
        </p:xfrm>
        <a:graphic>
          <a:graphicData uri="http://schemas.openxmlformats.org/drawingml/2006/table">
            <a:tbl>
              <a:tblPr/>
              <a:tblGrid>
                <a:gridCol w="193270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4423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3270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4423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93270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83058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dirty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Estimated Total Depreciation Expense</a:t>
                      </a:r>
                      <a:endParaRPr lang="en-US" sz="1800" b="1" i="0" u="none" strike="noStrike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÷</a:t>
                      </a:r>
                      <a:endParaRPr lang="en-US" sz="1800" b="1" i="0" u="none" strike="noStrike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dirty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Years of Estimated Useful Life</a:t>
                      </a:r>
                      <a:endParaRPr lang="en-US" sz="1800" b="1" i="0" u="none" strike="noStrike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endParaRPr lang="en-US" sz="1800" b="1" i="0" u="none" strike="noStrike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dirty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Annual Depreciation Expense</a:t>
                      </a:r>
                      <a:endParaRPr lang="en-US" sz="1800" b="1" i="0" u="none" strike="noStrike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/>
        </p:nvGraphicFramePr>
        <p:xfrm>
          <a:off x="1143000" y="4114800"/>
          <a:ext cx="7086599" cy="281940"/>
        </p:xfrm>
        <a:graphic>
          <a:graphicData uri="http://schemas.openxmlformats.org/drawingml/2006/table">
            <a:tbl>
              <a:tblPr/>
              <a:tblGrid>
                <a:gridCol w="193270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4423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3270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4423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93270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18288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$2,500.00</a:t>
                      </a:r>
                      <a:endParaRPr lang="en-US" sz="1800" b="0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−</a:t>
                      </a:r>
                      <a:endParaRPr lang="en-US" sz="1800" b="0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$500.00</a:t>
                      </a:r>
                      <a:endParaRPr lang="en-US" sz="1800" b="0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endParaRPr lang="en-US" sz="1800" b="0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$2,000.00</a:t>
                      </a:r>
                      <a:endParaRPr lang="en-US" sz="1800" b="0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/>
        </p:nvGraphicFramePr>
        <p:xfrm>
          <a:off x="1143000" y="5638800"/>
          <a:ext cx="7086599" cy="281940"/>
        </p:xfrm>
        <a:graphic>
          <a:graphicData uri="http://schemas.openxmlformats.org/drawingml/2006/table">
            <a:tbl>
              <a:tblPr/>
              <a:tblGrid>
                <a:gridCol w="193270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4423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3270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4423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93270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18288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$2,000.00</a:t>
                      </a:r>
                      <a:endParaRPr lang="en-US" sz="1800" b="0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÷</a:t>
                      </a:r>
                      <a:endParaRPr lang="en-US" sz="1800" b="0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1800" b="0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endParaRPr lang="en-US" sz="1800" b="0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$400.00</a:t>
                      </a:r>
                      <a:endParaRPr lang="en-US" sz="1800" b="0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8229600" y="1115568"/>
            <a:ext cx="670267" cy="408623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LO5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8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6198"/>
              </a:solidFill>
              <a:effectLst/>
              <a:uLnTx/>
              <a:uFillTx/>
              <a:latin typeface="Arial" pitchFamily="34" charset="0"/>
              <a:ea typeface="Arial" charset="0"/>
              <a:cs typeface="Arial" pitchFamily="34" charset="0"/>
            </a:endParaRPr>
          </a:p>
        </p:txBody>
      </p:sp>
      <p:sp>
        <p:nvSpPr>
          <p:cNvPr id="32" name="Flowchart: Delay 31"/>
          <p:cNvSpPr/>
          <p:nvPr/>
        </p:nvSpPr>
        <p:spPr>
          <a:xfrm rot="5400000">
            <a:off x="8284200" y="-40260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978329" y="1260"/>
            <a:ext cx="1027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15-3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83252"/>
            <a:ext cx="7886700" cy="672105"/>
          </a:xfrm>
        </p:spPr>
        <p:txBody>
          <a:bodyPr>
            <a:normAutofit/>
          </a:bodyPr>
          <a:lstStyle/>
          <a:p>
            <a:r>
              <a:rPr lang="en-US" sz="3000" dirty="0"/>
              <a:t>Accumulated</a:t>
            </a:r>
            <a:r>
              <a:rPr lang="en-US" sz="3000" b="1" dirty="0">
                <a:solidFill>
                  <a:srgbClr val="0070C0"/>
                </a:solidFill>
              </a:rPr>
              <a:t> </a:t>
            </a:r>
            <a:r>
              <a:rPr lang="en-US" sz="3000" dirty="0"/>
              <a:t>Depreciation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5"/>
          </p:nvPr>
        </p:nvSpPr>
        <p:spPr>
          <a:xfrm>
            <a:off x="467001" y="1715923"/>
            <a:ext cx="8033657" cy="3732692"/>
          </a:xfrm>
        </p:spPr>
        <p:txBody>
          <a:bodyPr>
            <a:normAutofit/>
          </a:bodyPr>
          <a:lstStyle/>
          <a:p>
            <a:pPr marL="361950" indent="-361950">
              <a:buClr>
                <a:srgbClr val="FF0000"/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The total amount of depreciation expense that has been recorded since the purchase of a plant asset is called </a:t>
            </a:r>
            <a:r>
              <a:rPr lang="en-US" b="1" dirty="0">
                <a:solidFill>
                  <a:srgbClr val="0070C0"/>
                </a:solidFill>
              </a:rPr>
              <a:t>accumulated depreciation</a:t>
            </a:r>
            <a:r>
              <a:rPr lang="en-US" dirty="0"/>
              <a:t>.</a:t>
            </a:r>
          </a:p>
        </p:txBody>
      </p:sp>
      <p:sp>
        <p:nvSpPr>
          <p:cNvPr id="17" name="Rectangle 16"/>
          <p:cNvSpPr/>
          <p:nvPr/>
        </p:nvSpPr>
        <p:spPr>
          <a:xfrm>
            <a:off x="914400" y="3429000"/>
            <a:ext cx="6553200" cy="1371600"/>
          </a:xfrm>
          <a:prstGeom prst="rect">
            <a:avLst/>
          </a:prstGeom>
          <a:gradFill flip="none" rotWithShape="1">
            <a:gsLst>
              <a:gs pos="0">
                <a:srgbClr val="9BBB59">
                  <a:tint val="66000"/>
                  <a:satMod val="160000"/>
                </a:srgbClr>
              </a:gs>
              <a:gs pos="35000">
                <a:srgbClr val="9BBB59">
                  <a:tint val="44500"/>
                  <a:satMod val="160000"/>
                </a:srgbClr>
              </a:gs>
              <a:gs pos="77000">
                <a:sysClr val="window" lastClr="FFFFFF"/>
              </a:gs>
            </a:gsLst>
            <a:path path="circle">
              <a:fillToRect r="100000" b="100000"/>
            </a:path>
            <a:tileRect l="-100000" t="-100000"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1143000" y="3429000"/>
          <a:ext cx="7086599" cy="830580"/>
        </p:xfrm>
        <a:graphic>
          <a:graphicData uri="http://schemas.openxmlformats.org/drawingml/2006/table">
            <a:tbl>
              <a:tblPr/>
              <a:tblGrid>
                <a:gridCol w="193270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4423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3270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4423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93270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83058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dirty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20X2 Accumulated Depreciation</a:t>
                      </a:r>
                      <a:endParaRPr lang="en-US" sz="1800" b="1" i="0" u="none" strike="noStrike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endParaRPr lang="en-US" sz="1800" b="1" i="0" u="none" strike="noStrike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dirty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20X3 Depreciation Expense</a:t>
                      </a:r>
                      <a:endParaRPr lang="en-US" sz="1800" b="1" i="0" u="none" strike="noStrike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endParaRPr lang="en-US" sz="1800" b="1" i="0" u="none" strike="noStrike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dirty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20X3 Accumulated</a:t>
                      </a:r>
                      <a:r>
                        <a:rPr lang="en-US" sz="1800" b="1" u="none" strike="noStrike" baseline="0" dirty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1" u="none" strike="noStrike" dirty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Depreciation</a:t>
                      </a:r>
                      <a:endParaRPr lang="en-US" sz="1800" b="1" i="0" u="none" strike="noStrike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1143000" y="4411980"/>
          <a:ext cx="7086599" cy="281940"/>
        </p:xfrm>
        <a:graphic>
          <a:graphicData uri="http://schemas.openxmlformats.org/drawingml/2006/table">
            <a:tbl>
              <a:tblPr/>
              <a:tblGrid>
                <a:gridCol w="193270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4423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3270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4423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93270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18288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$800.00</a:t>
                      </a:r>
                      <a:endParaRPr lang="en-US" sz="1800" b="0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endParaRPr lang="en-US" sz="1800" b="0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$400.00</a:t>
                      </a:r>
                      <a:endParaRPr lang="en-US" sz="1800" b="0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endParaRPr lang="en-US" sz="1800" b="0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$1,200.00</a:t>
                      </a:r>
                      <a:endParaRPr lang="en-US" sz="1800" b="0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8229600" y="1115568"/>
            <a:ext cx="670267" cy="408623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LO6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9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6198"/>
              </a:solidFill>
              <a:effectLst/>
              <a:uLnTx/>
              <a:uFillTx/>
              <a:latin typeface="Arial" pitchFamily="34" charset="0"/>
              <a:ea typeface="Arial" charset="0"/>
              <a:cs typeface="Arial" pitchFamily="34" charset="0"/>
            </a:endParaRPr>
          </a:p>
        </p:txBody>
      </p:sp>
      <p:sp>
        <p:nvSpPr>
          <p:cNvPr id="22" name="Flowchart: Delay 21"/>
          <p:cNvSpPr/>
          <p:nvPr/>
        </p:nvSpPr>
        <p:spPr>
          <a:xfrm rot="5400000">
            <a:off x="8284200" y="-40260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978329" y="1260"/>
            <a:ext cx="1027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15-3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011892"/>
      </a:dk1>
      <a:lt1>
        <a:srgbClr val="FFFFFF"/>
      </a:lt1>
      <a:dk2>
        <a:srgbClr val="006198"/>
      </a:dk2>
      <a:lt2>
        <a:srgbClr val="E7E6E6"/>
      </a:lt2>
      <a:accent1>
        <a:srgbClr val="0098D4"/>
      </a:accent1>
      <a:accent2>
        <a:srgbClr val="00B7E6"/>
      </a:accent2>
      <a:accent3>
        <a:srgbClr val="81CFEC"/>
      </a:accent3>
      <a:accent4>
        <a:srgbClr val="E8255F"/>
      </a:accent4>
      <a:accent5>
        <a:srgbClr val="FF6300"/>
      </a:accent5>
      <a:accent6>
        <a:srgbClr val="F5B600"/>
      </a:accent6>
      <a:hlink>
        <a:srgbClr val="00B7E6"/>
      </a:hlink>
      <a:folHlink>
        <a:srgbClr val="0098D4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  <a:effectLst/>
      </a:spPr>
      <a:bodyPr wrap="square" lIns="0" tIns="0" rIns="0" rtlCol="0" anchor="b">
        <a:spAutoFit/>
      </a:bodyPr>
      <a:lstStyle>
        <a:defPPr>
          <a:defRPr sz="2000" smtClean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defRPr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Gilbertson_C21_11e PPT Template (Read-Only)" id="{9080F0FD-2DBD-B940-951A-23B0D5DCBA39}" vid="{59C5481E-374E-FE4C-AF5C-F3E808802C41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3190</TotalTime>
  <Words>606</Words>
  <Application>Microsoft Office PowerPoint</Application>
  <PresentationFormat>On-screen Show (4:3)</PresentationFormat>
  <Paragraphs>156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Custom Design</vt:lpstr>
      <vt:lpstr>LESSON 15-3 Adjusting Accumulated  Depreciation</vt:lpstr>
      <vt:lpstr>Categories of Assets</vt:lpstr>
      <vt:lpstr>Depreciating Plant Assets</vt:lpstr>
      <vt:lpstr>Depreciating Plant Assets</vt:lpstr>
      <vt:lpstr>Depreciating Plant Assets—Original Cost </vt:lpstr>
      <vt:lpstr>Depreciating Plant Assets—Salvage Value </vt:lpstr>
      <vt:lpstr>Depreciating Plant Assets—Useful Life</vt:lpstr>
      <vt:lpstr>Straight-line Depreciation</vt:lpstr>
      <vt:lpstr>Accumulated Depreciation</vt:lpstr>
      <vt:lpstr>Book Value</vt:lpstr>
      <vt:lpstr>Journalizing the Adjusting Entry for Accumulated Depreciation</vt:lpstr>
      <vt:lpstr>Journalizing the Adjusting Entry for Accumulated Depreciation</vt:lpstr>
      <vt:lpstr>Lesson 15-3 Audit Your Understanding</vt:lpstr>
      <vt:lpstr>Lesson 15-3 Audit Your Understanding</vt:lpstr>
      <vt:lpstr>Lesson 15-3 Audit Your Understanding</vt:lpstr>
      <vt:lpstr>Lesson 15-3 Audit Your Understanding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McLaughlin</dc:creator>
  <cp:lastModifiedBy>lw-dlf</cp:lastModifiedBy>
  <cp:revision>304</cp:revision>
  <dcterms:created xsi:type="dcterms:W3CDTF">2012-07-02T15:51:50Z</dcterms:created>
  <dcterms:modified xsi:type="dcterms:W3CDTF">2018-02-02T11:38:13Z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-748959103</vt:i4>
  </property>
  <property fmtid="{D5CDD505-2E9C-101B-9397-08002B2CF9AE}" pid="3" name="_NewReviewCycle">
    <vt:lpwstr/>
  </property>
  <property fmtid="{D5CDD505-2E9C-101B-9397-08002B2CF9AE}" pid="4" name="_EmailSubject">
    <vt:lpwstr>C21 PPT Sample Comments</vt:lpwstr>
  </property>
  <property fmtid="{D5CDD505-2E9C-101B-9397-08002B2CF9AE}" pid="5" name="_AuthorEmail">
    <vt:lpwstr>Diane.Bowdler@cengage.com</vt:lpwstr>
  </property>
  <property fmtid="{D5CDD505-2E9C-101B-9397-08002B2CF9AE}" pid="6" name="_AuthorEmailDisplayName">
    <vt:lpwstr>Bowdler, Diane</vt:lpwstr>
  </property>
</Properties>
</file>