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56" r:id="rId2"/>
  </p:sldMasterIdLst>
  <p:notesMasterIdLst>
    <p:notesMasterId r:id="rId13"/>
  </p:notesMasterIdLst>
  <p:sldIdLst>
    <p:sldId id="354" r:id="rId3"/>
    <p:sldId id="364" r:id="rId4"/>
    <p:sldId id="365" r:id="rId5"/>
    <p:sldId id="366" r:id="rId6"/>
    <p:sldId id="367" r:id="rId7"/>
    <p:sldId id="339" r:id="rId8"/>
    <p:sldId id="340" r:id="rId9"/>
    <p:sldId id="341" r:id="rId10"/>
    <p:sldId id="342" r:id="rId11"/>
    <p:sldId id="34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922">
          <p15:clr>
            <a:srgbClr val="A4A3A4"/>
          </p15:clr>
        </p15:guide>
        <p15:guide id="4" orient="horz" pos="1099">
          <p15:clr>
            <a:srgbClr val="A4A3A4"/>
          </p15:clr>
        </p15:guide>
        <p15:guide id="5" orient="horz" pos="700">
          <p15:clr>
            <a:srgbClr val="A4A3A4"/>
          </p15:clr>
        </p15:guide>
        <p15:guide id="6" pos="5517">
          <p15:clr>
            <a:srgbClr val="A4A3A4"/>
          </p15:clr>
        </p15:guide>
        <p15:guide id="7" pos="299">
          <p15:clr>
            <a:srgbClr val="A4A3A4"/>
          </p15:clr>
        </p15:guide>
        <p15:guide id="8" pos="528">
          <p15:clr>
            <a:srgbClr val="A4A3A4"/>
          </p15:clr>
        </p15:guide>
        <p15:guide id="9" pos="718">
          <p15:clr>
            <a:srgbClr val="A4A3A4"/>
          </p15:clr>
        </p15:guide>
        <p15:guide id="10" pos="104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 User" initials="CU"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6D5AB"/>
    <a:srgbClr val="EA0000"/>
    <a:srgbClr val="77933C"/>
    <a:srgbClr val="FF3300"/>
    <a:srgbClr val="FF0000"/>
    <a:srgbClr val="CC0000"/>
    <a:srgbClr val="73BEF1"/>
    <a:srgbClr val="1376B9"/>
    <a:srgbClr val="1312B9"/>
    <a:srgbClr val="4F81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5889" autoAdjust="0"/>
    <p:restoredTop sz="94686" autoAdjust="0"/>
  </p:normalViewPr>
  <p:slideViewPr>
    <p:cSldViewPr>
      <p:cViewPr varScale="1">
        <p:scale>
          <a:sx n="126" d="100"/>
          <a:sy n="126" d="100"/>
        </p:scale>
        <p:origin x="-738" y="-90"/>
      </p:cViewPr>
      <p:guideLst>
        <p:guide orient="horz" pos="2160"/>
        <p:guide orient="horz" pos="1922"/>
        <p:guide orient="horz" pos="1099"/>
        <p:guide orient="horz" pos="700"/>
        <p:guide pos="2880"/>
        <p:guide pos="5517"/>
        <p:guide pos="299"/>
        <p:guide pos="528"/>
        <p:guide pos="718"/>
        <p:guide pos="1047"/>
      </p:guideLst>
    </p:cSldViewPr>
  </p:slideViewPr>
  <p:outlineViewPr>
    <p:cViewPr>
      <p:scale>
        <a:sx n="33" d="100"/>
        <a:sy n="33" d="100"/>
      </p:scale>
      <p:origin x="264" y="185870"/>
    </p:cViewPr>
  </p:outlineViewPr>
  <p:notesTextViewPr>
    <p:cViewPr>
      <p:scale>
        <a:sx n="100" d="100"/>
        <a:sy n="100" d="100"/>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B02248-3E8E-4013-A492-EE2D20E1DA6B}" type="datetimeFigureOut">
              <a:rPr lang="en-US" smtClean="0"/>
              <a:pPr/>
              <a:t>2/2/2018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4F03EE-1FBA-4CD6-A9B1-250AC4FFD3B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28650" y="2291187"/>
            <a:ext cx="7886700" cy="684026"/>
          </a:xfrm>
        </p:spPr>
        <p:txBody>
          <a:bodyPr/>
          <a:lstStyle/>
          <a:p>
            <a:r>
              <a:rPr lang="en-US"/>
              <a:t>Click to edit Master title style</a:t>
            </a:r>
          </a:p>
        </p:txBody>
      </p:sp>
      <p:sp>
        <p:nvSpPr>
          <p:cNvPr id="3" name="Text Placeholder 2"/>
          <p:cNvSpPr>
            <a:spLocks noGrp="1"/>
          </p:cNvSpPr>
          <p:nvPr>
            <p:ph type="body" sz="quarter" idx="10" hasCustomPrompt="1"/>
          </p:nvPr>
        </p:nvSpPr>
        <p:spPr>
          <a:xfrm>
            <a:off x="3650457" y="3619988"/>
            <a:ext cx="1843088" cy="597477"/>
          </a:xfrm>
        </p:spPr>
        <p:txBody>
          <a:bodyPr>
            <a:normAutofit/>
          </a:bodyPr>
          <a:lstStyle>
            <a:lvl1pPr marL="0" indent="0" algn="ctr">
              <a:buNone/>
              <a:defRPr sz="2000" b="0" i="0">
                <a:solidFill>
                  <a:srgbClr val="004A78"/>
                </a:solidFill>
                <a:latin typeface="Arial" charset="0"/>
                <a:ea typeface="Arial" charset="0"/>
                <a:cs typeface="Arial" charset="0"/>
              </a:defRPr>
            </a:lvl1pPr>
          </a:lstStyle>
          <a:p>
            <a:pPr lvl="0"/>
            <a:r>
              <a:rPr lang="en-US" dirty="0"/>
              <a:t>Click to edit date</a:t>
            </a:r>
          </a:p>
        </p:txBody>
      </p:sp>
      <p:pic>
        <p:nvPicPr>
          <p:cNvPr id="10"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67562" y="6375400"/>
            <a:ext cx="995657" cy="296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0" y="6527322"/>
            <a:ext cx="91440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2">
                    <a:lumMod val="10000"/>
                  </a:schemeClr>
                </a:solidFill>
              </a:rPr>
              <a:t>Gilbertson, Century 21 Accounting General Journal, 11 Edition. © 2019 Cengage. All Rights Reserved. </a:t>
            </a:r>
          </a:p>
          <a:p>
            <a:pPr algn="ctr"/>
            <a:r>
              <a:rPr lang="en-US" sz="1000" dirty="0">
                <a:solidFill>
                  <a:schemeClr val="bg2">
                    <a:lumMod val="10000"/>
                  </a:schemeClr>
                </a:solidFill>
              </a:rPr>
              <a:t>May not be scanned, copied or duplicated, or posted to a publicly accessible website, in whole or in part.</a:t>
            </a:r>
          </a:p>
        </p:txBody>
      </p:sp>
    </p:spTree>
    <p:extLst>
      <p:ext uri="{BB962C8B-B14F-4D97-AF65-F5344CB8AC3E}">
        <p14:creationId xmlns:p14="http://schemas.microsoft.com/office/powerpoint/2010/main" xmlns=""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557684" y="1638300"/>
            <a:ext cx="8033657"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7" name="Footer Placeholder 4"/>
          <p:cNvSpPr>
            <a:spLocks noGrp="1"/>
          </p:cNvSpPr>
          <p:nvPr>
            <p:ph type="ftr" sz="quarter" idx="3"/>
          </p:nvPr>
        </p:nvSpPr>
        <p:spPr>
          <a:xfrm>
            <a:off x="2256219" y="6350003"/>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xmlns="" val="9058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557684" y="1638300"/>
            <a:ext cx="8033657"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7" name="Footer Placeholder 4"/>
          <p:cNvSpPr>
            <a:spLocks noGrp="1"/>
          </p:cNvSpPr>
          <p:nvPr>
            <p:ph type="ftr" sz="quarter" idx="3"/>
          </p:nvPr>
        </p:nvSpPr>
        <p:spPr>
          <a:xfrm>
            <a:off x="2266454" y="6350003"/>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xmlns="" val="73426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557684" y="1638300"/>
            <a:ext cx="8033657"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2256219" y="6350003"/>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xmlns="" val="915173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421642" y="2019870"/>
            <a:ext cx="6096000" cy="3380095"/>
          </a:xfrm>
        </p:spPr>
        <p:txBody>
          <a:bodyPr/>
          <a:lstStyle/>
          <a:p>
            <a:r>
              <a:rPr lang="en-US"/>
              <a:t>Click icon to add table</a:t>
            </a:r>
          </a:p>
        </p:txBody>
      </p:sp>
      <p:sp>
        <p:nvSpPr>
          <p:cNvPr id="4" name="Footer Placeholder 4"/>
          <p:cNvSpPr>
            <a:spLocks noGrp="1"/>
          </p:cNvSpPr>
          <p:nvPr>
            <p:ph type="ftr" sz="quarter" idx="3"/>
          </p:nvPr>
        </p:nvSpPr>
        <p:spPr>
          <a:xfrm>
            <a:off x="2245983" y="6350003"/>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xmlns="" val="764034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75438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r>
              <a:rPr lang="en-US" dirty="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7772400" cy="1143000"/>
          </a:xfr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r>
              <a:rPr lang="en-US" dirty="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r>
              <a:rPr lang="en-US" dirty="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77724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600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r>
              <a:rPr lang="en-US" dirty="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396239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174875"/>
            <a:ext cx="396239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0" y="1535113"/>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44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r>
              <a:rPr lang="en-US" dirty="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7772400" cy="1143000"/>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r>
              <a:rPr lang="en-US" dirty="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557684" y="1289684"/>
            <a:ext cx="8033657"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7" name="Rectangle 6"/>
          <p:cNvSpPr/>
          <p:nvPr userDrawn="1"/>
        </p:nvSpPr>
        <p:spPr>
          <a:xfrm>
            <a:off x="0" y="6527322"/>
            <a:ext cx="91440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2">
                    <a:lumMod val="10000"/>
                  </a:schemeClr>
                </a:solidFill>
              </a:rPr>
              <a:t>Gilbertson, Century 21 Accounting General Journal, 11 Edition. © 2019 Cengage. All Rights Reserved. </a:t>
            </a:r>
          </a:p>
          <a:p>
            <a:pPr algn="ctr"/>
            <a:r>
              <a:rPr lang="en-US" sz="1000" dirty="0">
                <a:solidFill>
                  <a:schemeClr val="bg2">
                    <a:lumMod val="10000"/>
                  </a:schemeClr>
                </a:solidFill>
              </a:rPr>
              <a:t>May not be scanned, copied or duplicated, or posted to a publicly accessible website, in whole or in part.</a:t>
            </a:r>
          </a:p>
        </p:txBody>
      </p:sp>
    </p:spTree>
    <p:extLst>
      <p:ext uri="{BB962C8B-B14F-4D97-AF65-F5344CB8AC3E}">
        <p14:creationId xmlns:p14="http://schemas.microsoft.com/office/powerpoint/2010/main" xmlns="" val="1035067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557682" y="1290693"/>
            <a:ext cx="8033657"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557679" y="1737343"/>
            <a:ext cx="8033657"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557681" y="3389730"/>
            <a:ext cx="8033657"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557679" y="3856204"/>
            <a:ext cx="8033657"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7" name="Footer Placeholder 4"/>
          <p:cNvSpPr>
            <a:spLocks noGrp="1"/>
          </p:cNvSpPr>
          <p:nvPr>
            <p:ph type="ftr" sz="quarter" idx="3"/>
          </p:nvPr>
        </p:nvSpPr>
        <p:spPr>
          <a:xfrm>
            <a:off x="2276690" y="6315078"/>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xmlns="" val="879366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557683" y="1579018"/>
            <a:ext cx="3813351"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557683" y="2202774"/>
            <a:ext cx="3813351"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4777988" y="1579018"/>
            <a:ext cx="3813351"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4" name="Text Placeholder 3"/>
          <p:cNvSpPr>
            <a:spLocks noGrp="1"/>
          </p:cNvSpPr>
          <p:nvPr>
            <p:ph type="body" sz="quarter" idx="18" hasCustomPrompt="1"/>
          </p:nvPr>
        </p:nvSpPr>
        <p:spPr>
          <a:xfrm>
            <a:off x="4777988" y="2202774"/>
            <a:ext cx="3813351"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3" name="Footer Placeholder 4"/>
          <p:cNvSpPr>
            <a:spLocks noGrp="1"/>
          </p:cNvSpPr>
          <p:nvPr>
            <p:ph type="ftr" sz="quarter" idx="3"/>
          </p:nvPr>
        </p:nvSpPr>
        <p:spPr>
          <a:xfrm>
            <a:off x="2256219" y="6369670"/>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xmlns="" val="175900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557683" y="1579018"/>
            <a:ext cx="2475302" cy="800219"/>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557683" y="2202774"/>
            <a:ext cx="24753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3334350" y="1579018"/>
            <a:ext cx="2475302" cy="800219"/>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6" name="Text Placeholder 3"/>
          <p:cNvSpPr>
            <a:spLocks noGrp="1"/>
          </p:cNvSpPr>
          <p:nvPr>
            <p:ph type="body" sz="quarter" idx="18" hasCustomPrompt="1"/>
          </p:nvPr>
        </p:nvSpPr>
        <p:spPr>
          <a:xfrm>
            <a:off x="3334350" y="2202774"/>
            <a:ext cx="24753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6109465" y="1579018"/>
            <a:ext cx="2475302" cy="800219"/>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20" name="Text Placeholder 3"/>
          <p:cNvSpPr>
            <a:spLocks noGrp="1"/>
          </p:cNvSpPr>
          <p:nvPr>
            <p:ph type="body" sz="quarter" idx="20" hasCustomPrompt="1"/>
          </p:nvPr>
        </p:nvSpPr>
        <p:spPr>
          <a:xfrm>
            <a:off x="6116038" y="2202774"/>
            <a:ext cx="24753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3" name="Footer Placeholder 4"/>
          <p:cNvSpPr>
            <a:spLocks noGrp="1"/>
          </p:cNvSpPr>
          <p:nvPr>
            <p:ph type="ftr" sz="quarter" idx="3"/>
          </p:nvPr>
        </p:nvSpPr>
        <p:spPr>
          <a:xfrm>
            <a:off x="2256219" y="6369670"/>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xmlns="" val="1377184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557684" y="1289687"/>
            <a:ext cx="8033657"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555173" y="4846655"/>
            <a:ext cx="8033657"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Placeholder 4"/>
          <p:cNvSpPr>
            <a:spLocks noGrp="1"/>
          </p:cNvSpPr>
          <p:nvPr>
            <p:ph type="ftr" sz="quarter" idx="3"/>
          </p:nvPr>
        </p:nvSpPr>
        <p:spPr>
          <a:xfrm>
            <a:off x="2235747" y="6315078"/>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xmlns="" val="1474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549838" y="1619557"/>
            <a:ext cx="4857750" cy="4259263"/>
          </a:xfrm>
        </p:spPr>
        <p:txBody>
          <a:bodyPr/>
          <a:lstStyle/>
          <a:p>
            <a:r>
              <a:rPr lang="en-US"/>
              <a:t>Drag picture to placeholder or click icon to add</a:t>
            </a:r>
          </a:p>
        </p:txBody>
      </p:sp>
      <p:sp>
        <p:nvSpPr>
          <p:cNvPr id="10" name="Text Placeholder 9"/>
          <p:cNvSpPr>
            <a:spLocks noGrp="1"/>
          </p:cNvSpPr>
          <p:nvPr>
            <p:ph type="body" sz="quarter" idx="11" hasCustomPrompt="1"/>
          </p:nvPr>
        </p:nvSpPr>
        <p:spPr>
          <a:xfrm>
            <a:off x="5609230" y="4070657"/>
            <a:ext cx="2982305"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Placeholder 4"/>
          <p:cNvSpPr>
            <a:spLocks noGrp="1"/>
          </p:cNvSpPr>
          <p:nvPr>
            <p:ph type="ftr" sz="quarter" idx="3"/>
          </p:nvPr>
        </p:nvSpPr>
        <p:spPr>
          <a:xfrm>
            <a:off x="2308605" y="6315078"/>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xmlns="" val="8711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28650" y="3096125"/>
            <a:ext cx="7886700" cy="672105"/>
          </a:xfrm>
        </p:spPr>
        <p:txBody>
          <a:bodyPr/>
          <a:lstStyle/>
          <a:p>
            <a:r>
              <a:rPr lang="en-US"/>
              <a:t>Click to edit Master title style</a:t>
            </a:r>
          </a:p>
        </p:txBody>
      </p:sp>
      <p:sp>
        <p:nvSpPr>
          <p:cNvPr id="6" name="Text Placeholder 5"/>
          <p:cNvSpPr>
            <a:spLocks noGrp="1"/>
          </p:cNvSpPr>
          <p:nvPr>
            <p:ph type="body" sz="quarter" idx="11" hasCustomPrompt="1"/>
          </p:nvPr>
        </p:nvSpPr>
        <p:spPr>
          <a:xfrm>
            <a:off x="955931" y="2193424"/>
            <a:ext cx="7232139"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18647" y="6356350"/>
            <a:ext cx="1274569" cy="383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4"/>
          <p:cNvSpPr>
            <a:spLocks noGrp="1"/>
          </p:cNvSpPr>
          <p:nvPr>
            <p:ph type="ftr" sz="quarter" idx="3"/>
          </p:nvPr>
        </p:nvSpPr>
        <p:spPr>
          <a:xfrm>
            <a:off x="2446362" y="6356353"/>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xmlns="" val="838174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2997682" y="3112899"/>
            <a:ext cx="2473070"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2997683" y="4035477"/>
            <a:ext cx="4802013" cy="672105"/>
          </a:xfrm>
        </p:spPr>
        <p:txBody>
          <a:bodyPr/>
          <a:lstStyle>
            <a:lvl1pPr algn="l">
              <a:defRPr/>
            </a:lvl1pPr>
          </a:lstStyle>
          <a:p>
            <a:r>
              <a:rPr lang="en-US"/>
              <a:t>Click to edit Master title style</a:t>
            </a:r>
            <a:endParaRPr lang="en-US" dirty="0"/>
          </a:p>
        </p:txBody>
      </p:sp>
      <p:pic>
        <p:nvPicPr>
          <p:cNvPr id="4"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Picture Placeholder 8"/>
          <p:cNvSpPr>
            <a:spLocks noGrp="1"/>
          </p:cNvSpPr>
          <p:nvPr>
            <p:ph type="pic" sz="quarter" idx="12"/>
          </p:nvPr>
        </p:nvSpPr>
        <p:spPr>
          <a:xfrm>
            <a:off x="184549" y="314482"/>
            <a:ext cx="2507456" cy="4318000"/>
          </a:xfrm>
        </p:spPr>
        <p:txBody>
          <a:bodyPr/>
          <a:lstStyle/>
          <a:p>
            <a:r>
              <a:rPr lang="en-US"/>
              <a:t>Drag picture to placeholder or click icon to add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18647" y="6356350"/>
            <a:ext cx="1274569" cy="383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4"/>
          <p:cNvSpPr>
            <a:spLocks noGrp="1"/>
          </p:cNvSpPr>
          <p:nvPr>
            <p:ph type="ftr" sz="quarter" idx="3"/>
          </p:nvPr>
        </p:nvSpPr>
        <p:spPr>
          <a:xfrm>
            <a:off x="2251880" y="6356353"/>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xmlns="" val="617780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672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sp>
        <p:nvSpPr>
          <p:cNvPr id="5" name="Footer Placeholder 4"/>
          <p:cNvSpPr>
            <a:spLocks noGrp="1"/>
          </p:cNvSpPr>
          <p:nvPr>
            <p:ph type="ftr" sz="quarter" idx="3"/>
          </p:nvPr>
        </p:nvSpPr>
        <p:spPr>
          <a:xfrm>
            <a:off x="2200701" y="6356351"/>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pic>
        <p:nvPicPr>
          <p:cNvPr id="6" name="Picture 5"/>
          <p:cNvPicPr>
            <a:picLocks noChangeAspect="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268225" y="6369051"/>
            <a:ext cx="993269" cy="296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p:nvPr userDrawn="1"/>
        </p:nvCxnSpPr>
        <p:spPr>
          <a:xfrm>
            <a:off x="0" y="1325880"/>
            <a:ext cx="8686800" cy="0"/>
          </a:xfrm>
          <a:prstGeom prst="line">
            <a:avLst/>
          </a:prstGeom>
          <a:ln w="38100">
            <a:solidFill>
              <a:srgbClr val="AAD24B"/>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sldNum="0" hd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2880"/>
            <a:ext cx="7772400" cy="114300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Wave 6"/>
          <p:cNvSpPr/>
          <p:nvPr/>
        </p:nvSpPr>
        <p:spPr>
          <a:xfrm>
            <a:off x="0" y="6400800"/>
            <a:ext cx="9144000" cy="457200"/>
          </a:xfrm>
          <a:prstGeom prst="wav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Rectangle 7"/>
          <p:cNvSpPr/>
          <p:nvPr/>
        </p:nvSpPr>
        <p:spPr>
          <a:xfrm>
            <a:off x="0" y="6583680"/>
            <a:ext cx="9144000"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solidFill>
              </a:rPr>
              <a:t>© 2014 Cengage Learning. All Rights Reserved.</a:t>
            </a:r>
          </a:p>
        </p:txBody>
      </p:sp>
      <p:sp>
        <p:nvSpPr>
          <p:cNvPr id="6" name="Slide Number Placeholder 5"/>
          <p:cNvSpPr>
            <a:spLocks noGrp="1"/>
          </p:cNvSpPr>
          <p:nvPr>
            <p:ph type="sldNum" sz="quarter" idx="4"/>
          </p:nvPr>
        </p:nvSpPr>
        <p:spPr>
          <a:xfrm>
            <a:off x="7132320" y="6583680"/>
            <a:ext cx="1828800" cy="274320"/>
          </a:xfrm>
          <a:prstGeom prst="rect">
            <a:avLst/>
          </a:prstGeom>
          <a:solidFill>
            <a:schemeClr val="tx1"/>
          </a:solidFill>
        </p:spPr>
        <p:txBody>
          <a:bodyPr vert="horz" lIns="91440" tIns="45720" rIns="91440" bIns="45720" rtlCol="0" anchor="ctr"/>
          <a:lstStyle>
            <a:lvl1pPr algn="r">
              <a:defRPr sz="1200">
                <a:solidFill>
                  <a:schemeClr val="bg1"/>
                </a:solidFill>
              </a:defRPr>
            </a:lvl1pPr>
          </a:lstStyle>
          <a:p>
            <a:r>
              <a:rPr lang="en-US" dirty="0"/>
              <a:t>SLIDE </a:t>
            </a:r>
            <a:fld id="{FCD2455E-EC1D-45EA-B6B2-90AB88848CFD}" type="slidenum">
              <a:rPr lang="en-US" smtClean="0"/>
              <a:pPr/>
              <a:t>‹#›</a:t>
            </a:fld>
            <a:endParaRPr lang="en-US" dirty="0"/>
          </a:p>
        </p:txBody>
      </p:sp>
      <p:cxnSp>
        <p:nvCxnSpPr>
          <p:cNvPr id="12" name="Straight Connector 11"/>
          <p:cNvCxnSpPr/>
          <p:nvPr/>
        </p:nvCxnSpPr>
        <p:spPr>
          <a:xfrm>
            <a:off x="0" y="1325880"/>
            <a:ext cx="8686800" cy="0"/>
          </a:xfrm>
          <a:prstGeom prst="line">
            <a:avLst/>
          </a:prstGeom>
          <a:ln w="38100">
            <a:solidFill>
              <a:srgbClr val="AAD24B"/>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ransition>
    <p:wipe dir="r"/>
  </p:transition>
  <p:hf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0000"/>
        </a:buClr>
        <a:buFont typeface="Calibri" pitchFamily="34" charset="0"/>
        <a:buChar char="●"/>
        <a:defRPr lang="en-US" sz="3200" kern="1200" dirty="0" smtClean="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1"/>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1"/>
        </a:buClr>
        <a:buFont typeface="Calibri"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1"/>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9"/>
          <p:cNvSpPr>
            <a:spLocks noGrp="1"/>
          </p:cNvSpPr>
          <p:nvPr>
            <p:ph type="title"/>
          </p:nvPr>
        </p:nvSpPr>
        <p:spPr>
          <a:xfrm>
            <a:off x="817968" y="702882"/>
            <a:ext cx="8021232" cy="1278318"/>
          </a:xfrm>
        </p:spPr>
        <p:txBody>
          <a:bodyPr/>
          <a:lstStyle/>
          <a:p>
            <a:pPr algn="l">
              <a:tabLst>
                <a:tab pos="1141413" algn="l"/>
              </a:tabLst>
            </a:pPr>
            <a:r>
              <a:rPr lang="en-US" sz="2000" dirty="0">
                <a:solidFill>
                  <a:schemeClr val="bg2">
                    <a:lumMod val="10000"/>
                  </a:schemeClr>
                </a:solidFill>
              </a:rPr>
              <a:t>LESSON</a:t>
            </a:r>
            <a:r>
              <a:rPr lang="en-US" dirty="0"/>
              <a:t/>
            </a:r>
            <a:br>
              <a:rPr lang="en-US" dirty="0"/>
            </a:br>
            <a:r>
              <a:rPr lang="en-US" sz="4000" dirty="0">
                <a:solidFill>
                  <a:schemeClr val="bg1"/>
                </a:solidFill>
              </a:rPr>
              <a:t>17-2 </a:t>
            </a:r>
            <a:r>
              <a:rPr lang="en-IN" sz="4000" dirty="0">
                <a:solidFill>
                  <a:schemeClr val="bg1"/>
                </a:solidFill>
              </a:rPr>
              <a:t>Vertical Analysis </a:t>
            </a:r>
            <a:r>
              <a:rPr lang="en-IN" sz="4000" dirty="0" smtClean="0">
                <a:solidFill>
                  <a:schemeClr val="bg1"/>
                </a:solidFill>
              </a:rPr>
              <a:t>of </a:t>
            </a:r>
            <a:r>
              <a:rPr lang="en-IN" sz="4000" dirty="0">
                <a:solidFill>
                  <a:schemeClr val="bg1"/>
                </a:solidFill>
              </a:rPr>
              <a:t>a </a:t>
            </a:r>
            <a:r>
              <a:rPr lang="en-IN" sz="4000" dirty="0" smtClean="0">
                <a:solidFill>
                  <a:schemeClr val="bg1"/>
                </a:solidFill>
              </a:rPr>
              <a:t>	Balance </a:t>
            </a:r>
            <a:r>
              <a:rPr lang="en-IN" sz="4000" dirty="0">
                <a:solidFill>
                  <a:schemeClr val="bg1"/>
                </a:solidFill>
              </a:rPr>
              <a:t>Sheet	</a:t>
            </a:r>
            <a:endParaRPr lang="en-US" dirty="0">
              <a:solidFill>
                <a:schemeClr val="bg1"/>
              </a:solidFill>
            </a:endParaRPr>
          </a:p>
        </p:txBody>
      </p:sp>
      <p:sp>
        <p:nvSpPr>
          <p:cNvPr id="14" name="TextBox 13"/>
          <p:cNvSpPr txBox="1"/>
          <p:nvPr/>
        </p:nvSpPr>
        <p:spPr>
          <a:xfrm>
            <a:off x="1828800" y="2932208"/>
            <a:ext cx="6121192" cy="1723549"/>
          </a:xfrm>
          <a:prstGeom prst="rect">
            <a:avLst/>
          </a:prstGeom>
          <a:noFill/>
        </p:spPr>
        <p:txBody>
          <a:bodyPr wrap="square" rtlCol="0">
            <a:spAutoFit/>
          </a:bodyPr>
          <a:lstStyle/>
          <a:p>
            <a:pPr marL="685800" marR="0" lvl="0" indent="-685800" defTabSz="914400" eaLnBrk="1" fontAlgn="auto" latinLnBrk="0" hangingPunct="1">
              <a:lnSpc>
                <a:spcPct val="100000"/>
              </a:lnSpc>
              <a:spcBef>
                <a:spcPts val="0"/>
              </a:spcBef>
              <a:spcAft>
                <a:spcPts val="120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LO</a:t>
            </a:r>
            <a:r>
              <a:rPr kumimoji="0" lang="en-US" sz="2400" b="1" i="0" u="none" strike="noStrike" kern="0" cap="none" spc="0" normalizeH="0" baseline="0" noProof="0" dirty="0">
                <a:ln>
                  <a:noFill/>
                </a:ln>
                <a:solidFill>
                  <a:srgbClr val="FFC245"/>
                </a:solidFill>
                <a:effectLst/>
                <a:uLnTx/>
                <a:uFillTx/>
                <a:latin typeface="Arial" pitchFamily="34" charset="0"/>
                <a:cs typeface="Arial" pitchFamily="34" charset="0"/>
              </a:rPr>
              <a:t>2</a:t>
            </a:r>
            <a:r>
              <a:rPr kumimoji="0" lang="en-U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Perform vertical analysis of a balance sheet.</a:t>
            </a:r>
          </a:p>
          <a:p>
            <a:pPr marL="685800" marR="0" lvl="0" indent="-685800" defTabSz="914400" eaLnBrk="1" fontAlgn="auto" latinLnBrk="0" hangingPunct="1">
              <a:lnSpc>
                <a:spcPct val="100000"/>
              </a:lnSpc>
              <a:spcBef>
                <a:spcPts val="0"/>
              </a:spcBef>
              <a:spcAft>
                <a:spcPts val="120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LO</a:t>
            </a:r>
            <a:r>
              <a:rPr kumimoji="0" lang="en-US" sz="2400" b="1" i="0" u="none" strike="noStrike" kern="0" cap="none" spc="0" normalizeH="0" baseline="0" noProof="0" dirty="0">
                <a:ln>
                  <a:noFill/>
                </a:ln>
                <a:solidFill>
                  <a:srgbClr val="FFC245"/>
                </a:solidFill>
                <a:effectLst/>
                <a:uLnTx/>
                <a:uFillTx/>
                <a:latin typeface="Arial" pitchFamily="34" charset="0"/>
                <a:cs typeface="Arial" pitchFamily="34" charset="0"/>
              </a:rPr>
              <a:t>3</a:t>
            </a:r>
            <a:r>
              <a:rPr kumimoji="0" lang="en-U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 	</a:t>
            </a:r>
            <a:r>
              <a:rPr kumimoji="0" lang="en-U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Analyze a balance sheet using vertical analysis.</a:t>
            </a:r>
          </a:p>
        </p:txBody>
      </p:sp>
      <p:sp>
        <p:nvSpPr>
          <p:cNvPr id="5" name="Rectangle 4"/>
          <p:cNvSpPr/>
          <p:nvPr/>
        </p:nvSpPr>
        <p:spPr>
          <a:xfrm>
            <a:off x="533400" y="1668843"/>
            <a:ext cx="914400" cy="419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solidFill>
                  <a:schemeClr val="tx2"/>
                </a:solidFill>
                <a:latin typeface="Arial" pitchFamily="34" charset="0"/>
              </a:rPr>
              <a:t>Learning Objectives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30213" y="714609"/>
            <a:ext cx="8283575" cy="672105"/>
          </a:xfrm>
        </p:spPr>
        <p:txBody>
          <a:bodyPr>
            <a:normAutofit/>
          </a:bodyPr>
          <a:lstStyle/>
          <a:p>
            <a:pPr>
              <a:lnSpc>
                <a:spcPct val="100000"/>
              </a:lnSpc>
            </a:pPr>
            <a:r>
              <a:rPr lang="en-US" sz="3200" b="1" dirty="0">
                <a:solidFill>
                  <a:schemeClr val="accent1"/>
                </a:solidFill>
                <a:latin typeface="Arial" pitchFamily="34" charset="0"/>
                <a:cs typeface="Arial" pitchFamily="34" charset="0"/>
              </a:rPr>
              <a:t>Lesson 17-2 </a:t>
            </a:r>
            <a:r>
              <a:rPr lang="en-US" sz="3200" dirty="0">
                <a:latin typeface="Arial" pitchFamily="34" charset="0"/>
                <a:cs typeface="Arial" pitchFamily="34" charset="0"/>
              </a:rPr>
              <a:t>Audit </a:t>
            </a:r>
            <a:r>
              <a:rPr lang="en-US" sz="3200">
                <a:latin typeface="Arial" pitchFamily="34" charset="0"/>
                <a:cs typeface="Arial" pitchFamily="34" charset="0"/>
              </a:rPr>
              <a:t>Your Understanding</a:t>
            </a:r>
            <a:endParaRPr lang="en-US" sz="3200" dirty="0">
              <a:latin typeface="Arial" pitchFamily="34" charset="0"/>
              <a:cs typeface="Arial" pitchFamily="34" charset="0"/>
            </a:endParaRPr>
          </a:p>
        </p:txBody>
      </p:sp>
      <p:sp>
        <p:nvSpPr>
          <p:cNvPr id="7" name="Content Placeholder 6"/>
          <p:cNvSpPr>
            <a:spLocks noGrp="1"/>
          </p:cNvSpPr>
          <p:nvPr>
            <p:ph type="body" sz="quarter" idx="15"/>
          </p:nvPr>
        </p:nvSpPr>
        <p:spPr>
          <a:xfrm>
            <a:off x="459443" y="1685065"/>
            <a:ext cx="8033657" cy="913292"/>
          </a:xfrm>
        </p:spPr>
        <p:txBody>
          <a:bodyPr>
            <a:normAutofit/>
          </a:bodyPr>
          <a:lstStyle/>
          <a:p>
            <a:pPr marL="369888" indent="-369888">
              <a:lnSpc>
                <a:spcPct val="100000"/>
              </a:lnSpc>
              <a:spcBef>
                <a:spcPts val="0"/>
              </a:spcBef>
              <a:spcAft>
                <a:spcPts val="600"/>
              </a:spcAft>
              <a:buNone/>
            </a:pPr>
            <a:r>
              <a:rPr lang="en-US" b="1" dirty="0">
                <a:solidFill>
                  <a:srgbClr val="FF0000"/>
                </a:solidFill>
                <a:ea typeface="Times New Roman"/>
                <a:cs typeface="MyriadPro-Regular"/>
              </a:rPr>
              <a:t>5.</a:t>
            </a:r>
            <a:r>
              <a:rPr lang="en-US" dirty="0">
                <a:ea typeface="Times New Roman"/>
                <a:cs typeface="MyriadPro-Regular"/>
              </a:rPr>
              <a:t>	Why is it risky for a business to have too many liabilities?</a:t>
            </a:r>
            <a:endParaRPr lang="en-US" dirty="0">
              <a:latin typeface="+mn-lt"/>
              <a:ea typeface="Calibri"/>
              <a:cs typeface="Times New Roman"/>
            </a:endParaRPr>
          </a:p>
        </p:txBody>
      </p:sp>
      <p:sp>
        <p:nvSpPr>
          <p:cNvPr id="15" name="TextBox 14"/>
          <p:cNvSpPr txBox="1"/>
          <p:nvPr/>
        </p:nvSpPr>
        <p:spPr>
          <a:xfrm>
            <a:off x="831273" y="3044866"/>
            <a:ext cx="7315200" cy="1938992"/>
          </a:xfrm>
          <a:prstGeom prst="rect">
            <a:avLst/>
          </a:prstGeom>
          <a:solidFill>
            <a:srgbClr val="EEECE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Arial" pitchFamily="34" charset="0"/>
                <a:ea typeface="Calibri"/>
                <a:cs typeface="Arial" pitchFamily="34" charset="0"/>
              </a:rPr>
              <a:t>ANSWER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itchFamily="34" charset="0"/>
                <a:ea typeface="Calibri"/>
                <a:cs typeface="Arial" pitchFamily="34" charset="0"/>
              </a:rPr>
              <a:t>The business must be able to pay its liabilities on a timely basis. If sales decline during difficult financial times, a business may be unable to make its monthly payments.</a:t>
            </a:r>
            <a:endParaRPr kumimoji="0" lang="en-U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6" name="Slide Number Placeholder 10"/>
          <p:cNvSpPr txBox="1">
            <a:spLocks/>
          </p:cNvSpPr>
          <p:nvPr/>
        </p:nvSpPr>
        <p:spPr>
          <a:xfrm>
            <a:off x="7170357"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rPr>
              <a:t>SLIDE 10</a:t>
            </a:r>
          </a:p>
        </p:txBody>
      </p:sp>
      <p:sp>
        <p:nvSpPr>
          <p:cNvPr id="17" name="Flowchart: Delay 16"/>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8" name="TextBox 17"/>
          <p:cNvSpPr txBox="1"/>
          <p:nvPr/>
        </p:nvSpPr>
        <p:spPr>
          <a:xfrm>
            <a:off x="7978329" y="1260"/>
            <a:ext cx="1027845"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17-2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80240"/>
            <a:ext cx="7886700" cy="731010"/>
          </a:xfrm>
        </p:spPr>
        <p:txBody>
          <a:bodyPr>
            <a:noAutofit/>
          </a:bodyPr>
          <a:lstStyle/>
          <a:p>
            <a:r>
              <a:rPr lang="en-US" sz="3000" dirty="0"/>
              <a:t>Calculating Vertical Analysis Ratios </a:t>
            </a:r>
            <a:br>
              <a:rPr lang="en-US" sz="3000" dirty="0"/>
            </a:br>
            <a:r>
              <a:rPr lang="en-US" sz="3000" dirty="0"/>
              <a:t>on a Balance Sheet</a:t>
            </a:r>
          </a:p>
        </p:txBody>
      </p:sp>
      <p:sp>
        <p:nvSpPr>
          <p:cNvPr id="27" name="TextBox 26"/>
          <p:cNvSpPr txBox="1"/>
          <p:nvPr/>
        </p:nvSpPr>
        <p:spPr>
          <a:xfrm>
            <a:off x="8229600" y="1115568"/>
            <a:ext cx="670267" cy="408623"/>
          </a:xfrm>
          <a:prstGeom prst="roundRect">
            <a:avLst/>
          </a:prstGeom>
          <a:solidFill>
            <a:srgbClr val="92D050"/>
          </a:solidFill>
          <a:ln>
            <a:noFill/>
          </a:ln>
          <a:effectLst>
            <a:outerShdw blurRad="57150" dist="19050" dir="5400000" algn="ctr" rotWithShape="0">
              <a:srgbClr val="000000">
                <a:alpha val="63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pitchFamily="34" charset="0"/>
                <a:cs typeface="Arial" pitchFamily="34" charset="0"/>
              </a:rPr>
              <a:t>LO2</a:t>
            </a: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28" name="Slide Number Placeholder 10"/>
          <p:cNvSpPr txBox="1">
            <a:spLocks/>
          </p:cNvSpPr>
          <p:nvPr/>
        </p:nvSpPr>
        <p:spPr>
          <a:xfrm>
            <a:off x="7086600"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rPr>
              <a:t>SLIDE 2</a:t>
            </a:r>
          </a:p>
        </p:txBody>
      </p:sp>
      <p:sp>
        <p:nvSpPr>
          <p:cNvPr id="32" name="Flowchart: Delay 31"/>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33" name="TextBox 32"/>
          <p:cNvSpPr txBox="1"/>
          <p:nvPr/>
        </p:nvSpPr>
        <p:spPr>
          <a:xfrm>
            <a:off x="7978329" y="1260"/>
            <a:ext cx="1027845"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17-2</a:t>
            </a:r>
          </a:p>
        </p:txBody>
      </p:sp>
      <p:pic>
        <p:nvPicPr>
          <p:cNvPr id="47" name="Picture 46" descr="Chapter 17_Page 522.jpg"/>
          <p:cNvPicPr>
            <a:picLocks noChangeAspect="1"/>
          </p:cNvPicPr>
          <p:nvPr/>
        </p:nvPicPr>
        <p:blipFill>
          <a:blip r:embed="rId2" cstate="print"/>
          <a:srcRect b="1436"/>
          <a:stretch>
            <a:fillRect/>
          </a:stretch>
        </p:blipFill>
        <p:spPr>
          <a:xfrm>
            <a:off x="836976" y="1401829"/>
            <a:ext cx="4274638" cy="4956994"/>
          </a:xfrm>
          <a:prstGeom prst="rect">
            <a:avLst/>
          </a:prstGeom>
        </p:spPr>
      </p:pic>
      <p:grpSp>
        <p:nvGrpSpPr>
          <p:cNvPr id="48" name="Group 47"/>
          <p:cNvGrpSpPr/>
          <p:nvPr/>
        </p:nvGrpSpPr>
        <p:grpSpPr>
          <a:xfrm>
            <a:off x="3759830" y="3764028"/>
            <a:ext cx="5080000" cy="584775"/>
            <a:chOff x="3835400" y="3733800"/>
            <a:chExt cx="5080000" cy="584775"/>
          </a:xfrm>
        </p:grpSpPr>
        <p:sp>
          <p:nvSpPr>
            <p:cNvPr id="49" name="TextBox 48"/>
            <p:cNvSpPr txBox="1"/>
            <p:nvPr/>
          </p:nvSpPr>
          <p:spPr>
            <a:xfrm>
              <a:off x="5714999" y="3733800"/>
              <a:ext cx="3200401"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70C0"/>
                  </a:solidFill>
                  <a:effectLst/>
                  <a:uLnTx/>
                  <a:uFillTx/>
                  <a:latin typeface="Arial" pitchFamily="34" charset="0"/>
                  <a:cs typeface="Arial" pitchFamily="34" charset="0"/>
                </a:rPr>
                <a:t>Liability and Stockholders’ Equity Amounts Divided by Total Assets</a:t>
              </a:r>
            </a:p>
          </p:txBody>
        </p:sp>
        <p:grpSp>
          <p:nvGrpSpPr>
            <p:cNvPr id="50" name="Group 20"/>
            <p:cNvGrpSpPr/>
            <p:nvPr/>
          </p:nvGrpSpPr>
          <p:grpSpPr>
            <a:xfrm>
              <a:off x="3835400" y="3886200"/>
              <a:ext cx="1727200" cy="425450"/>
              <a:chOff x="4749800" y="1905000"/>
              <a:chExt cx="1727200" cy="425450"/>
            </a:xfrm>
          </p:grpSpPr>
          <p:sp>
            <p:nvSpPr>
              <p:cNvPr id="52" name="Freeform 51"/>
              <p:cNvSpPr/>
              <p:nvPr/>
            </p:nvSpPr>
            <p:spPr>
              <a:xfrm>
                <a:off x="4749800" y="2133600"/>
                <a:ext cx="1028700" cy="196850"/>
              </a:xfrm>
              <a:custGeom>
                <a:avLst/>
                <a:gdLst>
                  <a:gd name="connsiteX0" fmla="*/ 0 w 1028700"/>
                  <a:gd name="connsiteY0" fmla="*/ 114300 h 114300"/>
                  <a:gd name="connsiteX1" fmla="*/ 0 w 1028700"/>
                  <a:gd name="connsiteY1" fmla="*/ 0 h 114300"/>
                  <a:gd name="connsiteX2" fmla="*/ 1028700 w 1028700"/>
                  <a:gd name="connsiteY2" fmla="*/ 0 h 114300"/>
                  <a:gd name="connsiteX3" fmla="*/ 1028700 w 10287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028700" h="114300">
                    <a:moveTo>
                      <a:pt x="0" y="114300"/>
                    </a:moveTo>
                    <a:lnTo>
                      <a:pt x="0" y="0"/>
                    </a:lnTo>
                    <a:lnTo>
                      <a:pt x="1028700" y="0"/>
                    </a:lnTo>
                    <a:lnTo>
                      <a:pt x="1028700" y="114300"/>
                    </a:lnTo>
                  </a:path>
                </a:pathLst>
              </a:custGeom>
              <a:noFill/>
              <a:ln w="38100" cap="flat" cmpd="sng" algn="ctr">
                <a:solidFill>
                  <a:srgbClr val="00B0F0"/>
                </a:solidFill>
                <a:prstDash val="solid"/>
                <a:headEnd type="triangl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cxnSp>
            <p:nvCxnSpPr>
              <p:cNvPr id="53" name="Straight Connector 52"/>
              <p:cNvCxnSpPr/>
              <p:nvPr/>
            </p:nvCxnSpPr>
            <p:spPr>
              <a:xfrm flipV="1">
                <a:off x="5257800" y="1905000"/>
                <a:ext cx="1219200" cy="228600"/>
              </a:xfrm>
              <a:prstGeom prst="line">
                <a:avLst/>
              </a:prstGeom>
              <a:noFill/>
              <a:ln w="38100" cap="flat" cmpd="sng" algn="ctr">
                <a:solidFill>
                  <a:srgbClr val="00B0F0"/>
                </a:solidFill>
                <a:prstDash val="solid"/>
              </a:ln>
              <a:effectLst/>
            </p:spPr>
          </p:cxnSp>
        </p:grpSp>
        <p:sp>
          <p:nvSpPr>
            <p:cNvPr id="51" name="Rectangle 8"/>
            <p:cNvSpPr>
              <a:spLocks noChangeArrowheads="1"/>
            </p:cNvSpPr>
            <p:nvPr/>
          </p:nvSpPr>
          <p:spPr bwMode="auto">
            <a:xfrm>
              <a:off x="5334000" y="3733800"/>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effectLst/>
                  <a:uLnTx/>
                  <a:uFillTx/>
                  <a:latin typeface="Arial" pitchFamily="34" charset="0"/>
                  <a:cs typeface="Arial" pitchFamily="34" charset="0"/>
                </a:rPr>
                <a:t>2</a:t>
              </a:r>
            </a:p>
          </p:txBody>
        </p:sp>
      </p:grpSp>
      <p:grpSp>
        <p:nvGrpSpPr>
          <p:cNvPr id="54" name="Group 53"/>
          <p:cNvGrpSpPr/>
          <p:nvPr/>
        </p:nvGrpSpPr>
        <p:grpSpPr>
          <a:xfrm>
            <a:off x="3759830" y="1782828"/>
            <a:ext cx="5080000" cy="584775"/>
            <a:chOff x="3835400" y="1752600"/>
            <a:chExt cx="5080000" cy="584775"/>
          </a:xfrm>
        </p:grpSpPr>
        <p:sp>
          <p:nvSpPr>
            <p:cNvPr id="55" name="TextBox 54"/>
            <p:cNvSpPr txBox="1"/>
            <p:nvPr/>
          </p:nvSpPr>
          <p:spPr>
            <a:xfrm>
              <a:off x="5714999" y="1752600"/>
              <a:ext cx="3200401"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70C0"/>
                  </a:solidFill>
                  <a:effectLst/>
                  <a:uLnTx/>
                  <a:uFillTx/>
                  <a:latin typeface="Arial" pitchFamily="34" charset="0"/>
                  <a:cs typeface="Arial" pitchFamily="34" charset="0"/>
                </a:rPr>
                <a:t>Asset Amounts Divided by Total Assets</a:t>
              </a:r>
            </a:p>
          </p:txBody>
        </p:sp>
        <p:grpSp>
          <p:nvGrpSpPr>
            <p:cNvPr id="56" name="Group 19"/>
            <p:cNvGrpSpPr/>
            <p:nvPr/>
          </p:nvGrpSpPr>
          <p:grpSpPr>
            <a:xfrm>
              <a:off x="3835400" y="1905000"/>
              <a:ext cx="1727200" cy="425450"/>
              <a:chOff x="4749800" y="1905000"/>
              <a:chExt cx="1727200" cy="425450"/>
            </a:xfrm>
          </p:grpSpPr>
          <p:sp>
            <p:nvSpPr>
              <p:cNvPr id="58" name="Freeform 57"/>
              <p:cNvSpPr/>
              <p:nvPr/>
            </p:nvSpPr>
            <p:spPr>
              <a:xfrm>
                <a:off x="4749800" y="2133600"/>
                <a:ext cx="1028700" cy="196850"/>
              </a:xfrm>
              <a:custGeom>
                <a:avLst/>
                <a:gdLst>
                  <a:gd name="connsiteX0" fmla="*/ 0 w 1028700"/>
                  <a:gd name="connsiteY0" fmla="*/ 114300 h 114300"/>
                  <a:gd name="connsiteX1" fmla="*/ 0 w 1028700"/>
                  <a:gd name="connsiteY1" fmla="*/ 0 h 114300"/>
                  <a:gd name="connsiteX2" fmla="*/ 1028700 w 1028700"/>
                  <a:gd name="connsiteY2" fmla="*/ 0 h 114300"/>
                  <a:gd name="connsiteX3" fmla="*/ 1028700 w 10287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028700" h="114300">
                    <a:moveTo>
                      <a:pt x="0" y="114300"/>
                    </a:moveTo>
                    <a:lnTo>
                      <a:pt x="0" y="0"/>
                    </a:lnTo>
                    <a:lnTo>
                      <a:pt x="1028700" y="0"/>
                    </a:lnTo>
                    <a:lnTo>
                      <a:pt x="1028700" y="114300"/>
                    </a:lnTo>
                  </a:path>
                </a:pathLst>
              </a:custGeom>
              <a:noFill/>
              <a:ln w="38100" cap="flat" cmpd="sng" algn="ctr">
                <a:solidFill>
                  <a:srgbClr val="00B0F0"/>
                </a:solidFill>
                <a:prstDash val="solid"/>
                <a:headEnd type="triangl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cxnSp>
            <p:nvCxnSpPr>
              <p:cNvPr id="59" name="Straight Connector 58"/>
              <p:cNvCxnSpPr/>
              <p:nvPr/>
            </p:nvCxnSpPr>
            <p:spPr>
              <a:xfrm flipV="1">
                <a:off x="5257800" y="1905000"/>
                <a:ext cx="1219200" cy="228600"/>
              </a:xfrm>
              <a:prstGeom prst="line">
                <a:avLst/>
              </a:prstGeom>
              <a:noFill/>
              <a:ln w="38100" cap="flat" cmpd="sng" algn="ctr">
                <a:solidFill>
                  <a:srgbClr val="00B0F0"/>
                </a:solidFill>
                <a:prstDash val="solid"/>
              </a:ln>
              <a:effectLst/>
            </p:spPr>
          </p:cxnSp>
        </p:grpSp>
        <p:sp>
          <p:nvSpPr>
            <p:cNvPr id="57" name="Rectangle 7"/>
            <p:cNvSpPr>
              <a:spLocks noChangeArrowheads="1"/>
            </p:cNvSpPr>
            <p:nvPr/>
          </p:nvSpPr>
          <p:spPr bwMode="auto">
            <a:xfrm>
              <a:off x="5334000" y="1752600"/>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effectLst/>
                  <a:uLnTx/>
                  <a:uFillTx/>
                  <a:latin typeface="Arial" pitchFamily="34" charset="0"/>
                  <a:cs typeface="Arial" pitchFamily="34" charset="0"/>
                </a:rPr>
                <a:t>1</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right)">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right)">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83252"/>
            <a:ext cx="7886700" cy="672105"/>
          </a:xfrm>
        </p:spPr>
        <p:txBody>
          <a:bodyPr>
            <a:normAutofit/>
          </a:bodyPr>
          <a:lstStyle/>
          <a:p>
            <a:r>
              <a:rPr lang="en-US" sz="3000" dirty="0"/>
              <a:t>Evaluating Vertical Analysis Asset Ratios</a:t>
            </a:r>
          </a:p>
        </p:txBody>
      </p:sp>
      <p:pic>
        <p:nvPicPr>
          <p:cNvPr id="10" name="Picture 9" descr="Chapter 17_Page 524.jpg"/>
          <p:cNvPicPr>
            <a:picLocks noChangeAspect="1"/>
          </p:cNvPicPr>
          <p:nvPr/>
        </p:nvPicPr>
        <p:blipFill>
          <a:blip r:embed="rId2" cstate="print"/>
          <a:srcRect b="4762"/>
          <a:stretch>
            <a:fillRect/>
          </a:stretch>
        </p:blipFill>
        <p:spPr>
          <a:xfrm>
            <a:off x="1143000" y="1610966"/>
            <a:ext cx="6858000" cy="4629877"/>
          </a:xfrm>
          <a:prstGeom prst="rect">
            <a:avLst/>
          </a:prstGeom>
        </p:spPr>
      </p:pic>
      <p:sp>
        <p:nvSpPr>
          <p:cNvPr id="11" name="TextBox 10"/>
          <p:cNvSpPr txBox="1"/>
          <p:nvPr/>
        </p:nvSpPr>
        <p:spPr>
          <a:xfrm>
            <a:off x="8229600" y="1115568"/>
            <a:ext cx="670267" cy="408623"/>
          </a:xfrm>
          <a:prstGeom prst="roundRect">
            <a:avLst/>
          </a:prstGeom>
          <a:solidFill>
            <a:srgbClr val="92D050"/>
          </a:solidFill>
          <a:ln>
            <a:noFill/>
          </a:ln>
          <a:effectLst>
            <a:outerShdw blurRad="57150" dist="19050" dir="5400000" algn="ctr" rotWithShape="0">
              <a:srgbClr val="000000">
                <a:alpha val="63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pitchFamily="34" charset="0"/>
                <a:cs typeface="Arial" pitchFamily="34" charset="0"/>
              </a:rPr>
              <a:t>LO3</a:t>
            </a: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5" name="Slide Number Placeholder 10"/>
          <p:cNvSpPr txBox="1">
            <a:spLocks/>
          </p:cNvSpPr>
          <p:nvPr/>
        </p:nvSpPr>
        <p:spPr>
          <a:xfrm>
            <a:off x="7086600"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rPr>
              <a:t>SLIDE 3</a:t>
            </a:r>
          </a:p>
        </p:txBody>
      </p:sp>
      <p:sp>
        <p:nvSpPr>
          <p:cNvPr id="16" name="Flowchart: Delay 15"/>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7" name="TextBox 16"/>
          <p:cNvSpPr txBox="1"/>
          <p:nvPr/>
        </p:nvSpPr>
        <p:spPr>
          <a:xfrm>
            <a:off x="7978329" y="1260"/>
            <a:ext cx="1027845"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17-2</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83252"/>
            <a:ext cx="7886700" cy="672105"/>
          </a:xfrm>
        </p:spPr>
        <p:txBody>
          <a:bodyPr>
            <a:normAutofit/>
          </a:bodyPr>
          <a:lstStyle/>
          <a:p>
            <a:r>
              <a:rPr lang="en-US" sz="3000" dirty="0"/>
              <a:t>Evaluating Vertical Analysis Liability Ratios</a:t>
            </a:r>
          </a:p>
        </p:txBody>
      </p:sp>
      <p:sp>
        <p:nvSpPr>
          <p:cNvPr id="16" name="Content Placeholder 15"/>
          <p:cNvSpPr>
            <a:spLocks noGrp="1"/>
          </p:cNvSpPr>
          <p:nvPr>
            <p:ph type="body" sz="quarter" idx="15"/>
          </p:nvPr>
        </p:nvSpPr>
        <p:spPr>
          <a:xfrm>
            <a:off x="474557" y="1715923"/>
            <a:ext cx="8033657" cy="1713077"/>
          </a:xfrm>
        </p:spPr>
        <p:txBody>
          <a:bodyPr/>
          <a:lstStyle/>
          <a:p>
            <a:pPr marL="355600" indent="-355600">
              <a:lnSpc>
                <a:spcPct val="100000"/>
              </a:lnSpc>
              <a:buClr>
                <a:srgbClr val="FF0000"/>
              </a:buClr>
              <a:buSzPct val="120000"/>
              <a:buFont typeface="Arial" pitchFamily="34" charset="0"/>
              <a:buChar char="•"/>
            </a:pPr>
            <a:r>
              <a:rPr lang="en-US" sz="2000" dirty="0"/>
              <a:t>A ratio that measures the ability of a business to pay its long-term liabilities is called a </a:t>
            </a:r>
            <a:r>
              <a:rPr lang="en-US" sz="2000" b="1" dirty="0">
                <a:solidFill>
                  <a:srgbClr val="0070C0"/>
                </a:solidFill>
              </a:rPr>
              <a:t>solvency ratio</a:t>
            </a:r>
            <a:r>
              <a:rPr lang="en-US" sz="2000" dirty="0"/>
              <a:t>. </a:t>
            </a:r>
          </a:p>
          <a:p>
            <a:pPr marL="355600" indent="-355600">
              <a:lnSpc>
                <a:spcPct val="100000"/>
              </a:lnSpc>
              <a:buClr>
                <a:srgbClr val="FF0000"/>
              </a:buClr>
              <a:buSzPct val="120000"/>
              <a:buFont typeface="Arial" pitchFamily="34" charset="0"/>
              <a:buChar char="•"/>
            </a:pPr>
            <a:r>
              <a:rPr lang="en-US" sz="2000" dirty="0"/>
              <a:t>Total liabilities divided by total assets is called the </a:t>
            </a:r>
            <a:r>
              <a:rPr lang="en-US" sz="2000" b="1" dirty="0">
                <a:solidFill>
                  <a:srgbClr val="0070C0"/>
                </a:solidFill>
              </a:rPr>
              <a:t>debt ratio</a:t>
            </a:r>
            <a:r>
              <a:rPr lang="en-US" sz="2000" dirty="0"/>
              <a:t>.</a:t>
            </a:r>
          </a:p>
        </p:txBody>
      </p:sp>
      <p:sp>
        <p:nvSpPr>
          <p:cNvPr id="9" name="TextBox 8"/>
          <p:cNvSpPr txBox="1"/>
          <p:nvPr/>
        </p:nvSpPr>
        <p:spPr>
          <a:xfrm>
            <a:off x="8229600" y="1115568"/>
            <a:ext cx="670267" cy="408623"/>
          </a:xfrm>
          <a:prstGeom prst="roundRect">
            <a:avLst/>
          </a:prstGeom>
          <a:solidFill>
            <a:srgbClr val="92D050"/>
          </a:solidFill>
          <a:ln>
            <a:noFill/>
          </a:ln>
          <a:effectLst>
            <a:outerShdw blurRad="57150" dist="19050" dir="5400000" algn="ctr" rotWithShape="0">
              <a:srgbClr val="000000">
                <a:alpha val="63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pitchFamily="34" charset="0"/>
                <a:cs typeface="Arial" pitchFamily="34" charset="0"/>
              </a:rPr>
              <a:t>LO3</a:t>
            </a: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0" name="Slide Number Placeholder 10"/>
          <p:cNvSpPr txBox="1">
            <a:spLocks/>
          </p:cNvSpPr>
          <p:nvPr/>
        </p:nvSpPr>
        <p:spPr>
          <a:xfrm>
            <a:off x="7086600"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rPr>
              <a:t>SLIDE 4</a:t>
            </a:r>
          </a:p>
        </p:txBody>
      </p:sp>
      <p:sp>
        <p:nvSpPr>
          <p:cNvPr id="14" name="Flowchart: Delay 13"/>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5" name="TextBox 14"/>
          <p:cNvSpPr txBox="1"/>
          <p:nvPr/>
        </p:nvSpPr>
        <p:spPr>
          <a:xfrm>
            <a:off x="7978329" y="1260"/>
            <a:ext cx="1027845"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17-2</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83252"/>
            <a:ext cx="7886700" cy="672105"/>
          </a:xfrm>
        </p:spPr>
        <p:txBody>
          <a:bodyPr>
            <a:normAutofit/>
          </a:bodyPr>
          <a:lstStyle/>
          <a:p>
            <a:r>
              <a:rPr lang="en-US" sz="3000" dirty="0"/>
              <a:t>Evaluating Vertical Analysis Liability Ratios</a:t>
            </a:r>
          </a:p>
        </p:txBody>
      </p:sp>
      <p:pic>
        <p:nvPicPr>
          <p:cNvPr id="10" name="Picture 9" descr="Chapter 17_Page 526.jpg"/>
          <p:cNvPicPr>
            <a:picLocks noChangeAspect="1"/>
          </p:cNvPicPr>
          <p:nvPr/>
        </p:nvPicPr>
        <p:blipFill>
          <a:blip r:embed="rId2" cstate="print"/>
          <a:stretch>
            <a:fillRect/>
          </a:stretch>
        </p:blipFill>
        <p:spPr>
          <a:xfrm>
            <a:off x="1447800" y="1580520"/>
            <a:ext cx="6239199" cy="4800600"/>
          </a:xfrm>
          <a:prstGeom prst="rect">
            <a:avLst/>
          </a:prstGeom>
        </p:spPr>
      </p:pic>
      <p:sp>
        <p:nvSpPr>
          <p:cNvPr id="11" name="TextBox 10"/>
          <p:cNvSpPr txBox="1"/>
          <p:nvPr/>
        </p:nvSpPr>
        <p:spPr>
          <a:xfrm>
            <a:off x="8229600" y="1115568"/>
            <a:ext cx="670267" cy="408623"/>
          </a:xfrm>
          <a:prstGeom prst="roundRect">
            <a:avLst/>
          </a:prstGeom>
          <a:solidFill>
            <a:srgbClr val="92D050"/>
          </a:solidFill>
          <a:ln>
            <a:noFill/>
          </a:ln>
          <a:effectLst>
            <a:outerShdw blurRad="57150" dist="19050" dir="5400000" algn="ctr" rotWithShape="0">
              <a:srgbClr val="000000">
                <a:alpha val="63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pitchFamily="34" charset="0"/>
                <a:cs typeface="Arial" pitchFamily="34" charset="0"/>
              </a:rPr>
              <a:t>LO3</a:t>
            </a: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5" name="Slide Number Placeholder 10"/>
          <p:cNvSpPr txBox="1">
            <a:spLocks/>
          </p:cNvSpPr>
          <p:nvPr/>
        </p:nvSpPr>
        <p:spPr>
          <a:xfrm>
            <a:off x="7086600"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rPr>
              <a:t>SLIDE 5</a:t>
            </a:r>
          </a:p>
        </p:txBody>
      </p:sp>
      <p:sp>
        <p:nvSpPr>
          <p:cNvPr id="16" name="Flowchart: Delay 15"/>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7" name="TextBox 16"/>
          <p:cNvSpPr txBox="1"/>
          <p:nvPr/>
        </p:nvSpPr>
        <p:spPr>
          <a:xfrm>
            <a:off x="7978329" y="1260"/>
            <a:ext cx="1027845"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17-2</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714609"/>
            <a:ext cx="8283575" cy="672105"/>
          </a:xfrm>
        </p:spPr>
        <p:txBody>
          <a:bodyPr>
            <a:normAutofit/>
          </a:bodyPr>
          <a:lstStyle/>
          <a:p>
            <a:pPr>
              <a:lnSpc>
                <a:spcPct val="100000"/>
              </a:lnSpc>
            </a:pPr>
            <a:r>
              <a:rPr lang="en-US" sz="3200" b="1" dirty="0">
                <a:solidFill>
                  <a:schemeClr val="accent1"/>
                </a:solidFill>
                <a:latin typeface="Arial" pitchFamily="34" charset="0"/>
                <a:cs typeface="Arial" pitchFamily="34" charset="0"/>
              </a:rPr>
              <a:t>Lesson 17-2 </a:t>
            </a:r>
            <a:r>
              <a:rPr lang="en-US" sz="3200" dirty="0">
                <a:latin typeface="Arial" pitchFamily="34" charset="0"/>
                <a:cs typeface="Arial" pitchFamily="34" charset="0"/>
              </a:rPr>
              <a:t>Audit Your Understanding</a:t>
            </a:r>
          </a:p>
        </p:txBody>
      </p:sp>
      <p:sp>
        <p:nvSpPr>
          <p:cNvPr id="7" name="Content Placeholder 6"/>
          <p:cNvSpPr>
            <a:spLocks noGrp="1"/>
          </p:cNvSpPr>
          <p:nvPr>
            <p:ph type="body" sz="quarter" idx="15"/>
          </p:nvPr>
        </p:nvSpPr>
        <p:spPr>
          <a:xfrm>
            <a:off x="459443" y="1685065"/>
            <a:ext cx="8033657" cy="1366110"/>
          </a:xfrm>
        </p:spPr>
        <p:txBody>
          <a:bodyPr>
            <a:normAutofit/>
          </a:bodyPr>
          <a:lstStyle/>
          <a:p>
            <a:pPr marL="369888" indent="-369888">
              <a:lnSpc>
                <a:spcPct val="100000"/>
              </a:lnSpc>
              <a:spcBef>
                <a:spcPts val="0"/>
              </a:spcBef>
              <a:buNone/>
            </a:pPr>
            <a:r>
              <a:rPr lang="en-US" b="1" dirty="0">
                <a:solidFill>
                  <a:srgbClr val="FF0000"/>
                </a:solidFill>
                <a:ea typeface="Times New Roman"/>
                <a:cs typeface="MyriadPro-Regular"/>
              </a:rPr>
              <a:t>1.</a:t>
            </a:r>
            <a:r>
              <a:rPr lang="en-US" dirty="0">
                <a:ea typeface="Times New Roman"/>
                <a:cs typeface="MyriadPro-Regular"/>
              </a:rPr>
              <a:t>	Why do many retailers perform vertical analysis on the Accounts Receivable and Merchandise Inventory accounts?</a:t>
            </a:r>
            <a:endParaRPr lang="en-US" dirty="0">
              <a:latin typeface="+mn-lt"/>
              <a:ea typeface="Calibri"/>
              <a:cs typeface="Times New Roman"/>
            </a:endParaRPr>
          </a:p>
        </p:txBody>
      </p:sp>
      <p:sp>
        <p:nvSpPr>
          <p:cNvPr id="15" name="TextBox 14"/>
          <p:cNvSpPr txBox="1"/>
          <p:nvPr/>
        </p:nvSpPr>
        <p:spPr>
          <a:xfrm>
            <a:off x="831273" y="3048000"/>
            <a:ext cx="7315200" cy="1938992"/>
          </a:xfrm>
          <a:prstGeom prst="rect">
            <a:avLst/>
          </a:prstGeom>
          <a:solidFill>
            <a:srgbClr val="EEECE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Arial" pitchFamily="34" charset="0"/>
                <a:ea typeface="Calibri"/>
                <a:cs typeface="Arial" pitchFamily="34" charset="0"/>
              </a:rPr>
              <a:t>ANSWER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itchFamily="34" charset="0"/>
                <a:ea typeface="Calibri"/>
                <a:cs typeface="Arial" pitchFamily="34" charset="0"/>
              </a:rPr>
              <a:t>First, these are typically two of the largest asset accounts for a retail merchandising business.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itchFamily="34" charset="0"/>
                <a:ea typeface="Calibri"/>
                <a:cs typeface="Arial" pitchFamily="34" charset="0"/>
              </a:rPr>
              <a:t>Second, industry standards are available for these accounts.</a:t>
            </a:r>
            <a:endParaRPr kumimoji="0" lang="en-U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7" name="Slide Number Placeholder 10"/>
          <p:cNvSpPr txBox="1">
            <a:spLocks/>
          </p:cNvSpPr>
          <p:nvPr/>
        </p:nvSpPr>
        <p:spPr>
          <a:xfrm>
            <a:off x="7086600"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rPr>
              <a:t>SLIDE 6</a:t>
            </a:r>
          </a:p>
        </p:txBody>
      </p:sp>
      <p:sp>
        <p:nvSpPr>
          <p:cNvPr id="18" name="Flowchart: Delay 17"/>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9" name="TextBox 18"/>
          <p:cNvSpPr txBox="1"/>
          <p:nvPr/>
        </p:nvSpPr>
        <p:spPr>
          <a:xfrm>
            <a:off x="7978329" y="1260"/>
            <a:ext cx="1027845"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17-2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30213" y="714609"/>
            <a:ext cx="8283575" cy="672105"/>
          </a:xfrm>
        </p:spPr>
        <p:txBody>
          <a:bodyPr>
            <a:normAutofit/>
          </a:bodyPr>
          <a:lstStyle/>
          <a:p>
            <a:pPr>
              <a:lnSpc>
                <a:spcPct val="100000"/>
              </a:lnSpc>
            </a:pPr>
            <a:r>
              <a:rPr lang="en-US" sz="3200" b="1" dirty="0">
                <a:solidFill>
                  <a:schemeClr val="accent1"/>
                </a:solidFill>
                <a:latin typeface="Arial" pitchFamily="34" charset="0"/>
                <a:cs typeface="Arial" pitchFamily="34" charset="0"/>
              </a:rPr>
              <a:t>Lesson 17-2 </a:t>
            </a:r>
            <a:r>
              <a:rPr lang="en-US" sz="3200" dirty="0">
                <a:latin typeface="Arial" pitchFamily="34" charset="0"/>
                <a:cs typeface="Arial" pitchFamily="34" charset="0"/>
              </a:rPr>
              <a:t>Audit Your Understanding</a:t>
            </a:r>
          </a:p>
        </p:txBody>
      </p:sp>
      <p:sp>
        <p:nvSpPr>
          <p:cNvPr id="7" name="Content Placeholder 6"/>
          <p:cNvSpPr>
            <a:spLocks noGrp="1"/>
          </p:cNvSpPr>
          <p:nvPr>
            <p:ph type="body" sz="quarter" idx="15"/>
          </p:nvPr>
        </p:nvSpPr>
        <p:spPr>
          <a:xfrm>
            <a:off x="459443" y="1685065"/>
            <a:ext cx="8033657" cy="1058135"/>
          </a:xfrm>
        </p:spPr>
        <p:txBody>
          <a:bodyPr>
            <a:normAutofit/>
          </a:bodyPr>
          <a:lstStyle/>
          <a:p>
            <a:pPr marL="369888" indent="-369888">
              <a:lnSpc>
                <a:spcPct val="100000"/>
              </a:lnSpc>
              <a:spcBef>
                <a:spcPts val="0"/>
              </a:spcBef>
              <a:buNone/>
            </a:pPr>
            <a:r>
              <a:rPr lang="en-US" b="1" dirty="0">
                <a:solidFill>
                  <a:srgbClr val="FF0000"/>
                </a:solidFill>
                <a:ea typeface="Times New Roman"/>
                <a:cs typeface="MyriadPro-Regular"/>
              </a:rPr>
              <a:t>2.</a:t>
            </a:r>
            <a:r>
              <a:rPr lang="en-US" dirty="0">
                <a:ea typeface="Times New Roman"/>
                <a:cs typeface="MyriadPro-Regular"/>
              </a:rPr>
              <a:t>	What may cause a vertical analysis ratio for accounts receivable to be below the target range?</a:t>
            </a:r>
            <a:endParaRPr lang="en-US" dirty="0">
              <a:latin typeface="+mn-lt"/>
              <a:ea typeface="Calibri"/>
              <a:cs typeface="Times New Roman"/>
            </a:endParaRPr>
          </a:p>
        </p:txBody>
      </p:sp>
      <p:sp>
        <p:nvSpPr>
          <p:cNvPr id="15" name="TextBox 14"/>
          <p:cNvSpPr txBox="1"/>
          <p:nvPr/>
        </p:nvSpPr>
        <p:spPr>
          <a:xfrm>
            <a:off x="831273" y="3048000"/>
            <a:ext cx="7315200" cy="1938992"/>
          </a:xfrm>
          <a:prstGeom prst="rect">
            <a:avLst/>
          </a:prstGeom>
          <a:solidFill>
            <a:srgbClr val="EEECE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Arial" pitchFamily="34" charset="0"/>
                <a:ea typeface="Calibri"/>
                <a:cs typeface="Arial" pitchFamily="34" charset="0"/>
              </a:rPr>
              <a:t>ANSWER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itchFamily="34" charset="0"/>
                <a:ea typeface="Calibri"/>
                <a:cs typeface="Arial" pitchFamily="34" charset="0"/>
              </a:rPr>
              <a:t>A ratio below the target range may indicate that a company is restricting customers’ ability to purchase on account. This action may have a negative effect on sales. </a:t>
            </a:r>
            <a:endParaRPr kumimoji="0" lang="en-U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6" name="Slide Number Placeholder 10"/>
          <p:cNvSpPr txBox="1">
            <a:spLocks/>
          </p:cNvSpPr>
          <p:nvPr/>
        </p:nvSpPr>
        <p:spPr>
          <a:xfrm>
            <a:off x="7086600"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rPr>
              <a:t>SLIDE 7</a:t>
            </a:r>
          </a:p>
        </p:txBody>
      </p:sp>
      <p:sp>
        <p:nvSpPr>
          <p:cNvPr id="17" name="Flowchart: Delay 16"/>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8" name="TextBox 17"/>
          <p:cNvSpPr txBox="1"/>
          <p:nvPr/>
        </p:nvSpPr>
        <p:spPr>
          <a:xfrm>
            <a:off x="7978329" y="1260"/>
            <a:ext cx="1027845"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17-2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30213" y="714609"/>
            <a:ext cx="8283575" cy="672105"/>
          </a:xfrm>
        </p:spPr>
        <p:txBody>
          <a:bodyPr>
            <a:normAutofit/>
          </a:bodyPr>
          <a:lstStyle/>
          <a:p>
            <a:pPr>
              <a:lnSpc>
                <a:spcPct val="100000"/>
              </a:lnSpc>
            </a:pPr>
            <a:r>
              <a:rPr lang="en-US" sz="3200" b="1" dirty="0">
                <a:solidFill>
                  <a:schemeClr val="accent1"/>
                </a:solidFill>
                <a:latin typeface="Arial" pitchFamily="34" charset="0"/>
                <a:cs typeface="Arial" pitchFamily="34" charset="0"/>
              </a:rPr>
              <a:t>Lesson 17-2 </a:t>
            </a:r>
            <a:r>
              <a:rPr lang="en-US" sz="3200" dirty="0">
                <a:latin typeface="Arial" pitchFamily="34" charset="0"/>
                <a:cs typeface="Arial" pitchFamily="34" charset="0"/>
              </a:rPr>
              <a:t>Audit Your Understanding</a:t>
            </a:r>
          </a:p>
        </p:txBody>
      </p:sp>
      <p:sp>
        <p:nvSpPr>
          <p:cNvPr id="7" name="Content Placeholder 6"/>
          <p:cNvSpPr>
            <a:spLocks noGrp="1"/>
          </p:cNvSpPr>
          <p:nvPr>
            <p:ph type="body" sz="quarter" idx="15"/>
          </p:nvPr>
        </p:nvSpPr>
        <p:spPr>
          <a:xfrm>
            <a:off x="459443" y="1683957"/>
            <a:ext cx="8033657" cy="1059243"/>
          </a:xfrm>
        </p:spPr>
        <p:txBody>
          <a:bodyPr>
            <a:normAutofit/>
          </a:bodyPr>
          <a:lstStyle/>
          <a:p>
            <a:pPr marL="369888" indent="-369888">
              <a:lnSpc>
                <a:spcPct val="100000"/>
              </a:lnSpc>
              <a:spcBef>
                <a:spcPts val="0"/>
              </a:spcBef>
              <a:buNone/>
            </a:pPr>
            <a:r>
              <a:rPr lang="en-US" b="1" dirty="0">
                <a:solidFill>
                  <a:srgbClr val="FF0000"/>
                </a:solidFill>
                <a:ea typeface="Times New Roman"/>
                <a:cs typeface="MyriadPro-Regular"/>
              </a:rPr>
              <a:t>3.</a:t>
            </a:r>
            <a:r>
              <a:rPr lang="en-US" dirty="0">
                <a:ea typeface="Times New Roman"/>
                <a:cs typeface="MyriadPro-Regular"/>
              </a:rPr>
              <a:t>	What may cause a vertical analysis ratio for merchandise inventory to be below the target range?</a:t>
            </a:r>
            <a:endParaRPr lang="en-US" dirty="0">
              <a:latin typeface="+mn-lt"/>
              <a:ea typeface="Calibri"/>
              <a:cs typeface="Times New Roman"/>
            </a:endParaRPr>
          </a:p>
        </p:txBody>
      </p:sp>
      <p:sp>
        <p:nvSpPr>
          <p:cNvPr id="15" name="TextBox 14"/>
          <p:cNvSpPr txBox="1"/>
          <p:nvPr/>
        </p:nvSpPr>
        <p:spPr>
          <a:xfrm>
            <a:off x="831273" y="3048000"/>
            <a:ext cx="7315200" cy="1200329"/>
          </a:xfrm>
          <a:prstGeom prst="rect">
            <a:avLst/>
          </a:prstGeom>
          <a:solidFill>
            <a:srgbClr val="EEECE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Arial" pitchFamily="34" charset="0"/>
                <a:ea typeface="Calibri"/>
                <a:cs typeface="Arial" pitchFamily="34" charset="0"/>
              </a:rPr>
              <a:t>ANSWER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itchFamily="34" charset="0"/>
                <a:ea typeface="Calibri"/>
                <a:cs typeface="Arial" pitchFamily="34" charset="0"/>
              </a:rPr>
              <a:t>The business may not be stocking an adequate supply or variety of merchandise. </a:t>
            </a:r>
            <a:endParaRPr kumimoji="0" lang="en-U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6" name="Slide Number Placeholder 10"/>
          <p:cNvSpPr txBox="1">
            <a:spLocks/>
          </p:cNvSpPr>
          <p:nvPr/>
        </p:nvSpPr>
        <p:spPr>
          <a:xfrm>
            <a:off x="7086600"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rPr>
              <a:t>SLIDE 8</a:t>
            </a:r>
          </a:p>
        </p:txBody>
      </p:sp>
      <p:sp>
        <p:nvSpPr>
          <p:cNvPr id="17" name="Flowchart: Delay 16"/>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8" name="TextBox 17"/>
          <p:cNvSpPr txBox="1"/>
          <p:nvPr/>
        </p:nvSpPr>
        <p:spPr>
          <a:xfrm>
            <a:off x="7978329" y="1260"/>
            <a:ext cx="1027845"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17-2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30213" y="714609"/>
            <a:ext cx="8283575" cy="672105"/>
          </a:xfrm>
        </p:spPr>
        <p:txBody>
          <a:bodyPr>
            <a:normAutofit/>
          </a:bodyPr>
          <a:lstStyle/>
          <a:p>
            <a:pPr>
              <a:lnSpc>
                <a:spcPct val="100000"/>
              </a:lnSpc>
            </a:pPr>
            <a:r>
              <a:rPr lang="en-US" sz="3200" b="1" dirty="0">
                <a:solidFill>
                  <a:schemeClr val="accent1"/>
                </a:solidFill>
                <a:latin typeface="Arial" pitchFamily="34" charset="0"/>
                <a:cs typeface="Arial" pitchFamily="34" charset="0"/>
              </a:rPr>
              <a:t>Lesson 17-2 </a:t>
            </a:r>
            <a:r>
              <a:rPr lang="en-US" sz="3200" dirty="0">
                <a:latin typeface="Arial" pitchFamily="34" charset="0"/>
                <a:cs typeface="Arial" pitchFamily="34" charset="0"/>
              </a:rPr>
              <a:t>Audit Your Understanding</a:t>
            </a:r>
          </a:p>
        </p:txBody>
      </p:sp>
      <p:sp>
        <p:nvSpPr>
          <p:cNvPr id="7" name="Content Placeholder 6"/>
          <p:cNvSpPr>
            <a:spLocks noGrp="1"/>
          </p:cNvSpPr>
          <p:nvPr>
            <p:ph type="body" sz="quarter" idx="15"/>
          </p:nvPr>
        </p:nvSpPr>
        <p:spPr>
          <a:xfrm>
            <a:off x="459443" y="1685798"/>
            <a:ext cx="8033657" cy="1148716"/>
          </a:xfrm>
        </p:spPr>
        <p:txBody>
          <a:bodyPr>
            <a:normAutofit/>
          </a:bodyPr>
          <a:lstStyle/>
          <a:p>
            <a:pPr marL="369888" indent="-369888">
              <a:lnSpc>
                <a:spcPct val="100000"/>
              </a:lnSpc>
              <a:spcBef>
                <a:spcPts val="0"/>
              </a:spcBef>
              <a:spcAft>
                <a:spcPts val="600"/>
              </a:spcAft>
              <a:buNone/>
            </a:pPr>
            <a:r>
              <a:rPr lang="en-US" b="1" dirty="0">
                <a:solidFill>
                  <a:srgbClr val="FF0000"/>
                </a:solidFill>
                <a:ea typeface="Times New Roman"/>
                <a:cs typeface="MyriadPro-Regular"/>
              </a:rPr>
              <a:t>4.</a:t>
            </a:r>
            <a:r>
              <a:rPr lang="en-US" dirty="0">
                <a:ea typeface="Times New Roman"/>
                <a:cs typeface="MyriadPro-Regular"/>
              </a:rPr>
              <a:t>	What should a company do if the vertical analysis ratio for merchandise inventory is above the target range?</a:t>
            </a:r>
            <a:endParaRPr lang="en-US" dirty="0">
              <a:latin typeface="+mn-lt"/>
              <a:ea typeface="Calibri"/>
              <a:cs typeface="Times New Roman"/>
            </a:endParaRPr>
          </a:p>
        </p:txBody>
      </p:sp>
      <p:sp>
        <p:nvSpPr>
          <p:cNvPr id="15" name="TextBox 14"/>
          <p:cNvSpPr txBox="1"/>
          <p:nvPr/>
        </p:nvSpPr>
        <p:spPr>
          <a:xfrm>
            <a:off x="831273" y="3048000"/>
            <a:ext cx="7315200" cy="2677656"/>
          </a:xfrm>
          <a:prstGeom prst="rect">
            <a:avLst/>
          </a:prstGeom>
          <a:solidFill>
            <a:srgbClr val="EEECE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Arial" pitchFamily="34" charset="0"/>
                <a:ea typeface="Calibri"/>
                <a:cs typeface="Arial" pitchFamily="34" charset="0"/>
              </a:rPr>
              <a:t>ANSWER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itchFamily="34" charset="0"/>
                <a:ea typeface="Calibri"/>
                <a:cs typeface="Arial" pitchFamily="34" charset="0"/>
              </a:rPr>
              <a:t>The company should prepare a list of the inventory items having the largest cost. The company should assess whether the proper quantity of each item is available for sale. Future inventory purchases should ensure that the optimal quantity on hand is maintained.</a:t>
            </a:r>
            <a:endParaRPr kumimoji="0" lang="en-U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6" name="Slide Number Placeholder 10"/>
          <p:cNvSpPr txBox="1">
            <a:spLocks/>
          </p:cNvSpPr>
          <p:nvPr/>
        </p:nvSpPr>
        <p:spPr>
          <a:xfrm>
            <a:off x="7086600"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rPr>
              <a:t>SLIDE 9</a:t>
            </a:r>
          </a:p>
        </p:txBody>
      </p:sp>
      <p:sp>
        <p:nvSpPr>
          <p:cNvPr id="17" name="Flowchart: Delay 16"/>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8" name="TextBox 17"/>
          <p:cNvSpPr txBox="1"/>
          <p:nvPr/>
        </p:nvSpPr>
        <p:spPr>
          <a:xfrm>
            <a:off x="7978329" y="1260"/>
            <a:ext cx="1027845"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17-2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xmlns="" name="Gilbertson_C21_11e PPT Template (Read-Only)" id="{9080F0FD-2DBD-B940-951A-23B0D5DCBA39}" vid="{59C5481E-374E-FE4C-AF5C-F3E808802C4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3382</TotalTime>
  <Words>303</Words>
  <Application>Microsoft Macintosh PowerPoint</Application>
  <PresentationFormat>On-screen Show (4:3)</PresentationFormat>
  <Paragraphs>57</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Custom Design</vt:lpstr>
      <vt:lpstr>LESSON 17-2 Vertical Analysis of a  Balance Sheet </vt:lpstr>
      <vt:lpstr>Calculating Vertical Analysis Ratios  on a Balance Sheet</vt:lpstr>
      <vt:lpstr>Evaluating Vertical Analysis Asset Ratios</vt:lpstr>
      <vt:lpstr>Evaluating Vertical Analysis Liability Ratios</vt:lpstr>
      <vt:lpstr>Evaluating Vertical Analysis Liability Ratios</vt:lpstr>
      <vt:lpstr>Lesson 17-2 Audit Your Understanding</vt:lpstr>
      <vt:lpstr>Lesson 17-2 Audit Your Understanding</vt:lpstr>
      <vt:lpstr>Lesson 17-2 Audit Your Understanding</vt:lpstr>
      <vt:lpstr>Lesson 17-2 Audit Your Understanding</vt:lpstr>
      <vt:lpstr>Lesson 17-2 Audit Your Understanding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McLaughlin</dc:creator>
  <cp:lastModifiedBy>lw-dlf</cp:lastModifiedBy>
  <cp:revision>268</cp:revision>
  <dcterms:created xsi:type="dcterms:W3CDTF">2012-07-02T15:51:50Z</dcterms:created>
  <dcterms:modified xsi:type="dcterms:W3CDTF">2018-02-02T11:42:12Z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-748959103</vt:i4>
  </property>
  <property fmtid="{D5CDD505-2E9C-101B-9397-08002B2CF9AE}" pid="3" name="_NewReviewCycle">
    <vt:lpwstr/>
  </property>
  <property fmtid="{D5CDD505-2E9C-101B-9397-08002B2CF9AE}" pid="4" name="_EmailSubject">
    <vt:lpwstr>C21 PPT Sample Comments</vt:lpwstr>
  </property>
  <property fmtid="{D5CDD505-2E9C-101B-9397-08002B2CF9AE}" pid="5" name="_AuthorEmail">
    <vt:lpwstr>Diane.Bowdler@cengage.com</vt:lpwstr>
  </property>
  <property fmtid="{D5CDD505-2E9C-101B-9397-08002B2CF9AE}" pid="6" name="_AuthorEmailDisplayName">
    <vt:lpwstr>Bowdler, Diane</vt:lpwstr>
  </property>
</Properties>
</file>