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56" r:id="rId2"/>
  </p:sldMasterIdLst>
  <p:notesMasterIdLst>
    <p:notesMasterId r:id="rId11"/>
  </p:notesMasterIdLst>
  <p:sldIdLst>
    <p:sldId id="353" r:id="rId3"/>
    <p:sldId id="362" r:id="rId4"/>
    <p:sldId id="379" r:id="rId5"/>
    <p:sldId id="376" r:id="rId6"/>
    <p:sldId id="390" r:id="rId7"/>
    <p:sldId id="389" r:id="rId8"/>
    <p:sldId id="339" r:id="rId9"/>
    <p:sldId id="34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922">
          <p15:clr>
            <a:srgbClr val="A4A3A4"/>
          </p15:clr>
        </p15:guide>
        <p15:guide id="4" orient="horz" pos="1099">
          <p15:clr>
            <a:srgbClr val="A4A3A4"/>
          </p15:clr>
        </p15:guide>
        <p15:guide id="5" orient="horz" pos="704">
          <p15:clr>
            <a:srgbClr val="A4A3A4"/>
          </p15:clr>
        </p15:guide>
        <p15:guide id="6" pos="300">
          <p15:clr>
            <a:srgbClr val="A4A3A4"/>
          </p15:clr>
        </p15:guide>
        <p15:guide id="7" pos="528">
          <p15:clr>
            <a:srgbClr val="A4A3A4"/>
          </p15:clr>
        </p15:guide>
        <p15:guide id="8" pos="719">
          <p15:clr>
            <a:srgbClr val="A4A3A4"/>
          </p15:clr>
        </p15:guide>
        <p15:guide id="9" pos="1047">
          <p15:clr>
            <a:srgbClr val="A4A3A4"/>
          </p15:clr>
        </p15:guide>
        <p15:guide id="10" pos="551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L User" initials="CU" lastIdx="28" clrIdx="0"/>
  <p:cmAuthor id="1" name="McLaughlin" initials="CM" lastIdx="3" clrIdx="1"/>
  <p:cmAuthor id="2" name="006904" initials="0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245"/>
    <a:srgbClr val="FEF1E6"/>
    <a:srgbClr val="B6D5AB"/>
    <a:srgbClr val="EA0000"/>
    <a:srgbClr val="77933C"/>
    <a:srgbClr val="FF3300"/>
    <a:srgbClr val="FF0000"/>
    <a:srgbClr val="CC0000"/>
    <a:srgbClr val="73BEF1"/>
    <a:srgbClr val="1376B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5889" autoAdjust="0"/>
    <p:restoredTop sz="94686" autoAdjust="0"/>
  </p:normalViewPr>
  <p:slideViewPr>
    <p:cSldViewPr>
      <p:cViewPr varScale="1">
        <p:scale>
          <a:sx n="126" d="100"/>
          <a:sy n="126" d="100"/>
        </p:scale>
        <p:origin x="-738" y="-90"/>
      </p:cViewPr>
      <p:guideLst>
        <p:guide orient="horz" pos="2160"/>
        <p:guide orient="horz" pos="1922"/>
        <p:guide orient="horz" pos="1099"/>
        <p:guide orient="horz" pos="704"/>
        <p:guide pos="2880"/>
        <p:guide pos="300"/>
        <p:guide pos="528"/>
        <p:guide pos="719"/>
        <p:guide pos="1047"/>
        <p:guide pos="5517"/>
      </p:guideLst>
    </p:cSldViewPr>
  </p:slideViewPr>
  <p:outlineViewPr>
    <p:cViewPr>
      <p:scale>
        <a:sx n="33" d="100"/>
        <a:sy n="33" d="100"/>
      </p:scale>
      <p:origin x="0" y="73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02248-3E8E-4013-A492-EE2D20E1DA6B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F03EE-1FBA-4CD6-A9B1-250AC4FFD3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91187"/>
            <a:ext cx="7886700" cy="6840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0457" y="3619988"/>
            <a:ext cx="1843088" cy="597477"/>
          </a:xfrm>
        </p:spPr>
        <p:txBody>
          <a:bodyPr>
            <a:normAutofit/>
          </a:bodyPr>
          <a:lstStyle>
            <a:lvl1pPr marL="0" indent="0" algn="ctr">
              <a:buNone/>
              <a:defRPr sz="2000" b="0" i="0">
                <a:solidFill>
                  <a:srgbClr val="004A78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date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527322"/>
            <a:ext cx="914400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Gilbertson, Century 21 Accounting General Journal, 11 Edition. © 2019 </a:t>
            </a:r>
            <a:r>
              <a:rPr lang="en-US" sz="1000" dirty="0" err="1" smtClean="0">
                <a:solidFill>
                  <a:schemeClr val="bg2">
                    <a:lumMod val="10000"/>
                  </a:schemeClr>
                </a:solidFill>
              </a:rPr>
              <a:t>Cengage</a:t>
            </a:r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. All Rights Reserved. </a:t>
            </a:r>
          </a:p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May not be scanned, copied or duplicated, or posted to a publicly accessible website, in whole or in part.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747" y="6382895"/>
            <a:ext cx="1327543" cy="296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73265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342900" indent="-342900">
              <a:buClr>
                <a:srgbClr val="004A78"/>
              </a:buClr>
              <a:buFont typeface="Arial" charset="0"/>
              <a:buChar char="•"/>
              <a:defRPr sz="2000">
                <a:solidFill>
                  <a:srgbClr val="000000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</a:t>
            </a:r>
          </a:p>
          <a:p>
            <a:pPr lvl="0"/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</a:t>
            </a:r>
          </a:p>
          <a:p>
            <a:pPr lvl="0"/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90581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457200" indent="-457200">
              <a:buClr>
                <a:srgbClr val="004A78"/>
              </a:buClr>
              <a:buFont typeface="+mj-lt"/>
              <a:buAutoNum type="arabicPeriod"/>
              <a:defRPr sz="2000">
                <a:solidFill>
                  <a:srgbClr val="000000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</a:t>
            </a:r>
          </a:p>
          <a:p>
            <a:pPr lvl="0"/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</a:t>
            </a:r>
          </a:p>
          <a:p>
            <a:pPr lvl="0"/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6454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734264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342900" indent="-342900">
              <a:buClr>
                <a:srgbClr val="004A78"/>
              </a:buClr>
              <a:buFont typeface="Arial" charset="0"/>
              <a:buChar char="•"/>
              <a:defRPr sz="2000">
                <a:solidFill>
                  <a:srgbClr val="004A78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915173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0"/>
          </p:nvPr>
        </p:nvSpPr>
        <p:spPr>
          <a:xfrm>
            <a:off x="1421642" y="2019870"/>
            <a:ext cx="6096000" cy="3380095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45983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764034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75438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396239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396239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4" y="1289684"/>
            <a:ext cx="8033657" cy="3732692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350673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Section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2" y="1290693"/>
            <a:ext cx="8033657" cy="348047"/>
          </a:xfrm>
        </p:spPr>
        <p:txBody>
          <a:bodyPr>
            <a:noAutofit/>
          </a:bodyPr>
          <a:lstStyle>
            <a:lvl1pPr marL="0" indent="0" algn="l">
              <a:buNone/>
              <a:defRPr sz="2400" b="1" i="0" baseline="0">
                <a:solidFill>
                  <a:srgbClr val="006298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557679" y="1737343"/>
            <a:ext cx="8033657" cy="1462674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1" y="3389730"/>
            <a:ext cx="8033657" cy="348047"/>
          </a:xfrm>
        </p:spPr>
        <p:txBody>
          <a:bodyPr>
            <a:noAutofit/>
          </a:bodyPr>
          <a:lstStyle>
            <a:lvl1pPr marL="0" indent="0" algn="l">
              <a:buNone/>
              <a:defRPr sz="2400" b="1" i="0" baseline="0">
                <a:solidFill>
                  <a:srgbClr val="006298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557679" y="3856204"/>
            <a:ext cx="8033657" cy="1462674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6690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87936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57683" y="1579018"/>
            <a:ext cx="3813351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3" y="2202774"/>
            <a:ext cx="3813351" cy="3953578"/>
          </a:xfrm>
        </p:spPr>
        <p:txBody>
          <a:bodyPr>
            <a:normAutofit/>
          </a:bodyPr>
          <a:lstStyle>
            <a:lvl1pPr marL="2286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1pPr>
            <a:lvl2pPr marL="6858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2pPr>
            <a:lvl3pPr marL="11430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3pPr>
            <a:lvl4pPr marL="16002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4pPr>
            <a:lvl5pPr marL="20574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 Massa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fusce</a:t>
            </a:r>
            <a:r>
              <a:rPr lang="en-US" dirty="0"/>
              <a:t> id </a:t>
            </a:r>
            <a:r>
              <a:rPr lang="en-US" dirty="0" err="1"/>
              <a:t>velit</a:t>
            </a:r>
            <a:r>
              <a:rPr lang="en-US" dirty="0"/>
              <a:t>.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nisi porta lorem. </a:t>
            </a:r>
            <a:r>
              <a:rPr lang="en-US" dirty="0" err="1"/>
              <a:t>Fermentum</a:t>
            </a:r>
            <a:r>
              <a:rPr lang="en-US" dirty="0"/>
              <a:t> et </a:t>
            </a:r>
            <a:r>
              <a:rPr lang="en-US" dirty="0" err="1"/>
              <a:t>sollicitudin</a:t>
            </a:r>
            <a:r>
              <a:rPr lang="en-US" dirty="0"/>
              <a:t> ac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Nec</a:t>
            </a:r>
            <a:r>
              <a:rPr lang="en-US" dirty="0"/>
              <a:t> dui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id </a:t>
            </a:r>
            <a:r>
              <a:rPr lang="en-US" dirty="0" err="1"/>
              <a:t>venenatis</a:t>
            </a:r>
            <a:r>
              <a:rPr lang="en-US" dirty="0"/>
              <a:t> a </a:t>
            </a:r>
            <a:r>
              <a:rPr lang="en-US" dirty="0" err="1"/>
              <a:t>condimentum</a:t>
            </a:r>
            <a:r>
              <a:rPr lang="en-US" dirty="0"/>
              <a:t>. Non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20"/>
          </p:nvPr>
        </p:nvSpPr>
        <p:spPr>
          <a:xfrm>
            <a:off x="4777988" y="1579018"/>
            <a:ext cx="3813351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4777988" y="2202774"/>
            <a:ext cx="3813351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Clr>
                <a:srgbClr val="004A78"/>
              </a:buClr>
              <a:buFontTx/>
              <a:buChar char="‒"/>
              <a:defRPr sz="1800">
                <a:solidFill>
                  <a:srgbClr val="000000"/>
                </a:solidFill>
              </a:defRPr>
            </a:lvl2pPr>
            <a:lvl3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3pPr>
            <a:lvl4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4pPr>
            <a:lvl5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 Massa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fusce</a:t>
            </a:r>
            <a:r>
              <a:rPr lang="en-US" dirty="0"/>
              <a:t> id </a:t>
            </a:r>
            <a:r>
              <a:rPr lang="en-US" dirty="0" err="1"/>
              <a:t>velit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nisi porta lorem. </a:t>
            </a:r>
            <a:r>
              <a:rPr lang="en-US" dirty="0" err="1"/>
              <a:t>Fermentum</a:t>
            </a:r>
            <a:r>
              <a:rPr lang="en-US" dirty="0"/>
              <a:t> et </a:t>
            </a:r>
            <a:r>
              <a:rPr lang="en-US" dirty="0" err="1"/>
              <a:t>sollicitudin</a:t>
            </a:r>
            <a:r>
              <a:rPr lang="en-US" dirty="0"/>
              <a:t> ac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Nec</a:t>
            </a:r>
            <a:r>
              <a:rPr lang="en-US" dirty="0"/>
              <a:t> dui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id </a:t>
            </a:r>
            <a:r>
              <a:rPr lang="en-US" dirty="0" err="1"/>
              <a:t>venenatis</a:t>
            </a:r>
            <a:r>
              <a:rPr lang="en-US" dirty="0"/>
              <a:t> a </a:t>
            </a:r>
            <a:r>
              <a:rPr lang="en-US" dirty="0" err="1"/>
              <a:t>condimentum</a:t>
            </a:r>
            <a:r>
              <a:rPr lang="en-US" dirty="0"/>
              <a:t>. Non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69670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175900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57683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3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22"/>
          </p:nvPr>
        </p:nvSpPr>
        <p:spPr>
          <a:xfrm>
            <a:off x="3334350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3334350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23"/>
          </p:nvPr>
        </p:nvSpPr>
        <p:spPr>
          <a:xfrm>
            <a:off x="6109465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6116038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69670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137718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4" y="1289687"/>
            <a:ext cx="8033657" cy="2750053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555173" y="4846655"/>
            <a:ext cx="8033657" cy="825500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>
                <a:solidFill>
                  <a:srgbClr val="0062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Click to add caption to accompany content. Lorem ipsum dolor sit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amet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elit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do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eiusmod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tempor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ut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labore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dolore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magna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aliqua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Viverra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vitae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congue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ac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felis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donec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5747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147480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49838" y="1619557"/>
            <a:ext cx="4857750" cy="4259263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609230" y="4070657"/>
            <a:ext cx="2982305" cy="1808163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>
                <a:solidFill>
                  <a:srgbClr val="0062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Click to add caption to accompany content. Lorem ipsum dolor sit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amet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elit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do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eiusmod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tempor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ut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labore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dolore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magna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aliqua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Viverra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vitae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congue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ac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felis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donec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8605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8711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i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96125"/>
            <a:ext cx="7886700" cy="6721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55931" y="2193424"/>
            <a:ext cx="7232139" cy="618014"/>
          </a:xfrm>
        </p:spPr>
        <p:txBody>
          <a:bodyPr anchor="b">
            <a:noAutofit/>
          </a:bodyPr>
          <a:lstStyle>
            <a:lvl1pPr marL="0" indent="0" algn="ctr">
              <a:buNone/>
              <a:defRPr sz="50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2pPr>
            <a:lvl3pPr marL="9144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3pPr>
            <a:lvl4pPr marL="13716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4pPr>
          </a:lstStyle>
          <a:p>
            <a:pPr lvl="0"/>
            <a:r>
              <a:rPr lang="en-US" dirty="0"/>
              <a:t>Unit 1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47" y="6356350"/>
            <a:ext cx="1274569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46362" y="635635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83817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997682" y="3112899"/>
            <a:ext cx="2473070" cy="618014"/>
          </a:xfrm>
        </p:spPr>
        <p:txBody>
          <a:bodyPr anchor="b">
            <a:noAutofit/>
          </a:bodyPr>
          <a:lstStyle>
            <a:lvl1pPr marL="0" indent="0" algn="l">
              <a:buNone/>
              <a:defRPr sz="3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2pPr>
            <a:lvl3pPr marL="9144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3pPr>
            <a:lvl4pPr marL="13716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4pPr>
          </a:lstStyle>
          <a:p>
            <a:pPr lvl="0"/>
            <a:r>
              <a:rPr lang="en-US" dirty="0"/>
              <a:t>Chapter 1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97683" y="4035477"/>
            <a:ext cx="4802013" cy="67210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184549" y="314482"/>
            <a:ext cx="2507456" cy="431800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47" y="6356350"/>
            <a:ext cx="1274569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1880" y="635635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61778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67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325880"/>
            <a:ext cx="8686800" cy="0"/>
          </a:xfrm>
          <a:prstGeom prst="line">
            <a:avLst/>
          </a:prstGeom>
          <a:ln w="38100">
            <a:solidFill>
              <a:srgbClr val="AAD2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0" y="6527322"/>
            <a:ext cx="914400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Gilbertson, Century 21 Accounting General Journal, 11 Edition. © 2019 </a:t>
            </a:r>
            <a:r>
              <a:rPr lang="en-US" sz="1000" dirty="0" err="1" smtClean="0">
                <a:solidFill>
                  <a:schemeClr val="bg2">
                    <a:lumMod val="10000"/>
                  </a:schemeClr>
                </a:solidFill>
              </a:rPr>
              <a:t>Cengage</a:t>
            </a:r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. All Rights Reserved. </a:t>
            </a:r>
          </a:p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May not be scanned, copied or duplicated, or posted to a publicly accessible website, in whole or in part.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633" y="6369050"/>
            <a:ext cx="1324359" cy="29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hf sldNum="0" hd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 b="1" i="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None/>
        <a:defRPr sz="2800" kern="1200" baseline="0">
          <a:solidFill>
            <a:srgbClr val="000000"/>
          </a:solidFill>
          <a:latin typeface="Arial" charset="0"/>
          <a:ea typeface="Arial" charset="0"/>
          <a:cs typeface="Arial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Wave 6"/>
          <p:cNvSpPr/>
          <p:nvPr/>
        </p:nvSpPr>
        <p:spPr>
          <a:xfrm>
            <a:off x="0" y="6400800"/>
            <a:ext cx="9144000" cy="457200"/>
          </a:xfrm>
          <a:prstGeom prst="wav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accent1"/>
                </a:solidFill>
              </a:rPr>
              <a:t>© 2014 Cengage Learning.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2320" y="6583680"/>
            <a:ext cx="1828800" cy="27432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325880"/>
            <a:ext cx="8686800" cy="0"/>
          </a:xfrm>
          <a:prstGeom prst="line">
            <a:avLst/>
          </a:prstGeom>
          <a:ln w="38100">
            <a:solidFill>
              <a:srgbClr val="AAD2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transition>
    <p:wipe dir="r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0000"/>
        </a:buClr>
        <a:buFont typeface="Calibri" pitchFamily="34" charset="0"/>
        <a:buChar char="●"/>
        <a:defRPr lang="en-US" sz="32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Calibri" pitchFamily="34" charset="0"/>
        <a:buChar char="●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9"/>
          <p:cNvSpPr>
            <a:spLocks noGrp="1"/>
          </p:cNvSpPr>
          <p:nvPr>
            <p:ph type="title"/>
          </p:nvPr>
        </p:nvSpPr>
        <p:spPr>
          <a:xfrm>
            <a:off x="817968" y="702882"/>
            <a:ext cx="8021232" cy="1202118"/>
          </a:xfrm>
        </p:spPr>
        <p:txBody>
          <a:bodyPr/>
          <a:lstStyle/>
          <a:p>
            <a:pPr algn="l"/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LESSON</a:t>
            </a:r>
            <a:r>
              <a:rPr lang="en-US" dirty="0"/>
              <a:t/>
            </a:r>
            <a:br>
              <a:rPr lang="en-US" dirty="0"/>
            </a:br>
            <a:r>
              <a:rPr lang="en-US" sz="4000" dirty="0">
                <a:solidFill>
                  <a:schemeClr val="bg1"/>
                </a:solidFill>
              </a:rPr>
              <a:t>19-3 </a:t>
            </a:r>
            <a:r>
              <a:rPr lang="en-IN" sz="4000" dirty="0">
                <a:solidFill>
                  <a:schemeClr val="bg1"/>
                </a:solidFill>
              </a:rPr>
              <a:t>Journalizing Depreciation</a:t>
            </a:r>
            <a:br>
              <a:rPr lang="en-IN" sz="4000" dirty="0">
                <a:solidFill>
                  <a:schemeClr val="bg1"/>
                </a:solidFill>
              </a:rPr>
            </a:br>
            <a:r>
              <a:rPr lang="en-IN" sz="4000" dirty="0">
                <a:solidFill>
                  <a:schemeClr val="bg1"/>
                </a:solidFill>
              </a:rPr>
              <a:t>	  Expense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47301" y="2931543"/>
            <a:ext cx="66294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marR="0" lvl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24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7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Prepare plant asset records.</a:t>
            </a:r>
          </a:p>
          <a:p>
            <a:pPr marL="685800" marR="0" lvl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24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8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	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Journalize annual depreciation expense.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1447800"/>
            <a:ext cx="914400" cy="419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Arial" pitchFamily="34" charset="0"/>
              </a:rPr>
              <a:t>Learning Objectives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792228"/>
            <a:ext cx="7886700" cy="672105"/>
          </a:xfrm>
        </p:spPr>
        <p:txBody>
          <a:bodyPr/>
          <a:lstStyle/>
          <a:p>
            <a:r>
              <a:rPr lang="en-US" sz="3000" dirty="0"/>
              <a:t>Preparing Plant Asset Records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type="body" sz="quarter" idx="15"/>
          </p:nvPr>
        </p:nvSpPr>
        <p:spPr>
          <a:xfrm>
            <a:off x="467000" y="1707736"/>
            <a:ext cx="8033657" cy="1343439"/>
          </a:xfrm>
        </p:spPr>
        <p:txBody>
          <a:bodyPr>
            <a:normAutofit/>
          </a:bodyPr>
          <a:lstStyle/>
          <a:p>
            <a:pPr marL="355600" indent="-355600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An accounting form on which a business records information about each plant asset is called a </a:t>
            </a:r>
            <a:br>
              <a:rPr lang="en-US" dirty="0"/>
            </a:br>
            <a:r>
              <a:rPr lang="en-US" b="1" dirty="0">
                <a:solidFill>
                  <a:srgbClr val="0070C0"/>
                </a:solidFill>
              </a:rPr>
              <a:t>plant asset record</a:t>
            </a:r>
            <a:r>
              <a:rPr lang="en-US" dirty="0"/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LO7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2</a:t>
            </a:r>
          </a:p>
        </p:txBody>
      </p:sp>
      <p:sp>
        <p:nvSpPr>
          <p:cNvPr id="13" name="Flowchart: Delay 12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63215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19-3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790809"/>
            <a:ext cx="7886700" cy="672105"/>
          </a:xfrm>
        </p:spPr>
        <p:txBody>
          <a:bodyPr>
            <a:normAutofit/>
          </a:bodyPr>
          <a:lstStyle/>
          <a:p>
            <a:r>
              <a:rPr lang="en-US" sz="3000" dirty="0"/>
              <a:t>Content of Plant Asset Records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type="body" sz="quarter" idx="15"/>
          </p:nvPr>
        </p:nvSpPr>
        <p:spPr>
          <a:xfrm>
            <a:off x="467000" y="1707736"/>
            <a:ext cx="8033657" cy="2940464"/>
          </a:xfrm>
        </p:spPr>
        <p:txBody>
          <a:bodyPr>
            <a:normAutofit/>
          </a:bodyPr>
          <a:lstStyle/>
          <a:p>
            <a:pPr marL="355600" indent="-355600">
              <a:lnSpc>
                <a:spcPct val="10000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Most plant asset records contain similar information. </a:t>
            </a:r>
          </a:p>
          <a:p>
            <a:pPr marL="663575" lvl="1" indent="-307975">
              <a:lnSpc>
                <a:spcPct val="100000"/>
              </a:lnSpc>
              <a:buClr>
                <a:srgbClr val="0070C0"/>
              </a:buClr>
              <a:buSzPct val="120000"/>
              <a:buFont typeface="Arial" pitchFamily="34" charset="0"/>
              <a:buChar char="•"/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Section 1 is prepared when a plant asset is bought. </a:t>
            </a:r>
          </a:p>
          <a:p>
            <a:pPr marL="663575" lvl="1" indent="-307975">
              <a:lnSpc>
                <a:spcPct val="100000"/>
              </a:lnSpc>
              <a:buClr>
                <a:srgbClr val="0070C0"/>
              </a:buClr>
              <a:buSzPct val="120000"/>
              <a:buFont typeface="Arial" pitchFamily="34" charset="0"/>
              <a:buChar char="•"/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Section 2 provides space for recording the disposition of the </a:t>
            </a:r>
            <a:br>
              <a:rPr lang="en-US" sz="20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plant asset. When the asset is disposed of, this information </a:t>
            </a:r>
            <a:br>
              <a:rPr lang="en-US" sz="20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will be filled in. </a:t>
            </a:r>
          </a:p>
          <a:p>
            <a:pPr marL="663575" lvl="1" indent="-307975">
              <a:lnSpc>
                <a:spcPct val="100000"/>
              </a:lnSpc>
              <a:buClr>
                <a:srgbClr val="0070C0"/>
              </a:buClr>
              <a:buSzPct val="120000"/>
              <a:buFont typeface="Arial" pitchFamily="34" charset="0"/>
              <a:buChar char="•"/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Section 3 provides space for recording annual depreciation expense and the changing book value of the asset each year </a:t>
            </a:r>
            <a:br>
              <a:rPr lang="en-US" sz="20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it is used.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LO7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3</a:t>
            </a:r>
          </a:p>
        </p:txBody>
      </p:sp>
      <p:sp>
        <p:nvSpPr>
          <p:cNvPr id="13" name="Flowchart: Delay 12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63215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19-3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790809"/>
            <a:ext cx="7886700" cy="672105"/>
          </a:xfrm>
        </p:spPr>
        <p:txBody>
          <a:bodyPr/>
          <a:lstStyle/>
          <a:p>
            <a:r>
              <a:rPr lang="en-US" sz="3000" dirty="0"/>
              <a:t>Preparing Plant Asset Records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304800" y="1905000"/>
            <a:ext cx="5791200" cy="3895725"/>
            <a:chOff x="1752600" y="1600200"/>
            <a:chExt cx="5791200" cy="3895725"/>
          </a:xfrm>
        </p:grpSpPr>
        <p:pic>
          <p:nvPicPr>
            <p:cNvPr id="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28800" y="1600200"/>
              <a:ext cx="5638800" cy="3895725"/>
            </a:xfrm>
            <a:prstGeom prst="rect">
              <a:avLst/>
            </a:prstGeom>
            <a:noFill/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</p:pic>
        <p:sp>
          <p:nvSpPr>
            <p:cNvPr id="51" name="Rectangle 50"/>
            <p:cNvSpPr/>
            <p:nvPr/>
          </p:nvSpPr>
          <p:spPr>
            <a:xfrm>
              <a:off x="1752600" y="5029200"/>
              <a:ext cx="5791200" cy="152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6087035" y="1949825"/>
            <a:ext cx="2874085" cy="1280160"/>
            <a:chOff x="6087035" y="1949825"/>
            <a:chExt cx="2874085" cy="1280160"/>
          </a:xfrm>
        </p:grpSpPr>
        <p:sp>
          <p:nvSpPr>
            <p:cNvPr id="53" name="Rectangle 11"/>
            <p:cNvSpPr>
              <a:spLocks noChangeArrowheads="1"/>
            </p:cNvSpPr>
            <p:nvPr/>
          </p:nvSpPr>
          <p:spPr bwMode="auto">
            <a:xfrm>
              <a:off x="6362700" y="2407025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675120" y="2128240"/>
              <a:ext cx="22860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Write the information in Section 1 when the plant asset is bought.</a:t>
              </a:r>
            </a:p>
          </p:txBody>
        </p:sp>
        <p:sp>
          <p:nvSpPr>
            <p:cNvPr id="55" name="Right Brace 54"/>
            <p:cNvSpPr/>
            <p:nvPr/>
          </p:nvSpPr>
          <p:spPr>
            <a:xfrm>
              <a:off x="6087035" y="1949825"/>
              <a:ext cx="228600" cy="1280160"/>
            </a:xfrm>
            <a:prstGeom prst="rightBrace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087035" y="3124200"/>
            <a:ext cx="2874085" cy="830997"/>
            <a:chOff x="6087035" y="3124200"/>
            <a:chExt cx="2874085" cy="830997"/>
          </a:xfrm>
        </p:grpSpPr>
        <p:sp>
          <p:nvSpPr>
            <p:cNvPr id="57" name="Rectangle 56"/>
            <p:cNvSpPr/>
            <p:nvPr/>
          </p:nvSpPr>
          <p:spPr>
            <a:xfrm>
              <a:off x="6675120" y="3124200"/>
              <a:ext cx="22860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Do not write in Section 2 until the asset is disposed of.</a:t>
              </a:r>
            </a:p>
          </p:txBody>
        </p:sp>
        <p:sp>
          <p:nvSpPr>
            <p:cNvPr id="58" name="Right Brace 57"/>
            <p:cNvSpPr/>
            <p:nvPr/>
          </p:nvSpPr>
          <p:spPr>
            <a:xfrm>
              <a:off x="6087035" y="3357265"/>
              <a:ext cx="228600" cy="457200"/>
            </a:xfrm>
            <a:prstGeom prst="rightBrace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11"/>
            <p:cNvSpPr>
              <a:spLocks noChangeArrowheads="1"/>
            </p:cNvSpPr>
            <p:nvPr/>
          </p:nvSpPr>
          <p:spPr bwMode="auto">
            <a:xfrm>
              <a:off x="6362700" y="3402985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6087035" y="3890680"/>
            <a:ext cx="2980766" cy="2205320"/>
            <a:chOff x="6087035" y="3890680"/>
            <a:chExt cx="2980766" cy="2205320"/>
          </a:xfrm>
        </p:grpSpPr>
        <p:sp>
          <p:nvSpPr>
            <p:cNvPr id="61" name="Rectangle 60"/>
            <p:cNvSpPr/>
            <p:nvPr/>
          </p:nvSpPr>
          <p:spPr>
            <a:xfrm>
              <a:off x="6324600" y="4280118"/>
              <a:ext cx="2743201" cy="1815882"/>
            </a:xfrm>
            <a:prstGeom prst="rect">
              <a:avLst/>
            </a:prstGeom>
            <a:solidFill>
              <a:sysClr val="window" lastClr="FFFFFF"/>
            </a:solidFill>
          </p:spPr>
          <p:txBody>
            <a:bodyPr wrap="square">
              <a:spAutoFit/>
            </a:bodyPr>
            <a:lstStyle/>
            <a:p>
              <a:pPr marL="0" marR="0" lvl="0" indent="403225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Each year the asset is owned, record the year’s annual depreciation expense in Section 3. Calculate and record accumulated depreciation and ending book value.</a:t>
              </a:r>
            </a:p>
          </p:txBody>
        </p:sp>
        <p:sp>
          <p:nvSpPr>
            <p:cNvPr id="62" name="Right Brace 61"/>
            <p:cNvSpPr/>
            <p:nvPr/>
          </p:nvSpPr>
          <p:spPr>
            <a:xfrm>
              <a:off x="6087035" y="3890680"/>
              <a:ext cx="228600" cy="1111625"/>
            </a:xfrm>
            <a:prstGeom prst="rightBrace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11"/>
            <p:cNvSpPr>
              <a:spLocks noChangeArrowheads="1"/>
            </p:cNvSpPr>
            <p:nvPr/>
          </p:nvSpPr>
          <p:spPr bwMode="auto">
            <a:xfrm>
              <a:off x="6362700" y="4263612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LO7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4</a:t>
            </a:r>
          </a:p>
        </p:txBody>
      </p:sp>
      <p:sp>
        <p:nvSpPr>
          <p:cNvPr id="66" name="Flowchart: Delay 65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963215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228"/>
            <a:ext cx="7886700" cy="672105"/>
          </a:xfrm>
        </p:spPr>
        <p:txBody>
          <a:bodyPr>
            <a:normAutofit/>
          </a:bodyPr>
          <a:lstStyle/>
          <a:p>
            <a:r>
              <a:rPr lang="en-US" sz="3000" dirty="0"/>
              <a:t>Journalizing Annual Depreciation Expense</a:t>
            </a:r>
          </a:p>
        </p:txBody>
      </p:sp>
      <p:grpSp>
        <p:nvGrpSpPr>
          <p:cNvPr id="108" name="Group 107"/>
          <p:cNvGrpSpPr/>
          <p:nvPr/>
        </p:nvGrpSpPr>
        <p:grpSpPr>
          <a:xfrm>
            <a:off x="1761744" y="1571625"/>
            <a:ext cx="5562601" cy="4295775"/>
            <a:chOff x="1761744" y="1571625"/>
            <a:chExt cx="5562601" cy="4295775"/>
          </a:xfrm>
        </p:grpSpPr>
        <p:sp>
          <p:nvSpPr>
            <p:cNvPr id="109" name="Rectangle 108"/>
            <p:cNvSpPr/>
            <p:nvPr/>
          </p:nvSpPr>
          <p:spPr>
            <a:xfrm>
              <a:off x="1847850" y="1571625"/>
              <a:ext cx="5410200" cy="4295775"/>
            </a:xfrm>
            <a:prstGeom prst="rect">
              <a:avLst/>
            </a:prstGeom>
            <a:gradFill flip="none" rotWithShape="1">
              <a:gsLst>
                <a:gs pos="0">
                  <a:srgbClr val="F79646">
                    <a:lumMod val="40000"/>
                    <a:lumOff val="60000"/>
                  </a:srgbClr>
                </a:gs>
                <a:gs pos="50000">
                  <a:srgbClr val="FEF1E6"/>
                </a:gs>
                <a:gs pos="100000">
                  <a:srgbClr val="F79646">
                    <a:lumMod val="20000"/>
                    <a:lumOff val="80000"/>
                    <a:alpha val="43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>
              <a:softEdge rad="635000"/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0" name="Group 90"/>
            <p:cNvGrpSpPr/>
            <p:nvPr/>
          </p:nvGrpSpPr>
          <p:grpSpPr>
            <a:xfrm>
              <a:off x="1761744" y="1676400"/>
              <a:ext cx="5562601" cy="1220217"/>
              <a:chOff x="1828800" y="2160495"/>
              <a:chExt cx="5562601" cy="1220217"/>
            </a:xfrm>
          </p:grpSpPr>
          <p:grpSp>
            <p:nvGrpSpPr>
              <p:cNvPr id="111" name="Group 72"/>
              <p:cNvGrpSpPr/>
              <p:nvPr/>
            </p:nvGrpSpPr>
            <p:grpSpPr>
              <a:xfrm>
                <a:off x="1828800" y="2160495"/>
                <a:ext cx="5486400" cy="1001101"/>
                <a:chOff x="2667000" y="2739009"/>
                <a:chExt cx="3733800" cy="1001101"/>
              </a:xfrm>
            </p:grpSpPr>
            <p:grpSp>
              <p:nvGrpSpPr>
                <p:cNvPr id="115" name="Group 17"/>
                <p:cNvGrpSpPr/>
                <p:nvPr/>
              </p:nvGrpSpPr>
              <p:grpSpPr>
                <a:xfrm>
                  <a:off x="2667000" y="2739009"/>
                  <a:ext cx="3733800" cy="1001101"/>
                  <a:chOff x="5605505" y="1667685"/>
                  <a:chExt cx="3733800" cy="1001101"/>
                </a:xfrm>
              </p:grpSpPr>
              <p:sp>
                <p:nvSpPr>
                  <p:cNvPr id="117" name="Rectangle 116"/>
                  <p:cNvSpPr/>
                  <p:nvPr/>
                </p:nvSpPr>
                <p:spPr>
                  <a:xfrm>
                    <a:off x="5605505" y="2025134"/>
                    <a:ext cx="1935480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>
                        <a:tab pos="2286000" algn="dec"/>
                      </a:tabLst>
                      <a:defRPr/>
                    </a:pPr>
                    <a:r>
                      <a:rPr kumimoji="0" 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Arial" pitchFamily="34" charset="0"/>
                        <a:cs typeface="Arial" pitchFamily="34" charset="0"/>
                      </a:rPr>
                      <a:t>Dec. 31 Bal.	325,648.16</a:t>
                    </a:r>
                  </a:p>
                </p:txBody>
              </p:sp>
              <p:grpSp>
                <p:nvGrpSpPr>
                  <p:cNvPr id="118" name="Group 53"/>
                  <p:cNvGrpSpPr/>
                  <p:nvPr/>
                </p:nvGrpSpPr>
                <p:grpSpPr>
                  <a:xfrm>
                    <a:off x="5681705" y="1667685"/>
                    <a:ext cx="3657600" cy="1001101"/>
                    <a:chOff x="5681705" y="1667685"/>
                    <a:chExt cx="3657600" cy="1001101"/>
                  </a:xfrm>
                </p:grpSpPr>
                <p:sp>
                  <p:nvSpPr>
                    <p:cNvPr id="119" name="Rectangle 118"/>
                    <p:cNvSpPr/>
                    <p:nvPr/>
                  </p:nvSpPr>
                  <p:spPr>
                    <a:xfrm>
                      <a:off x="6087036" y="1667685"/>
                      <a:ext cx="2871269" cy="369332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Office Equipment</a:t>
                      </a:r>
                    </a:p>
                  </p:txBody>
                </p:sp>
                <p:cxnSp>
                  <p:nvCxnSpPr>
                    <p:cNvPr id="120" name="Straight Connector 119"/>
                    <p:cNvCxnSpPr/>
                    <p:nvPr/>
                  </p:nvCxnSpPr>
                  <p:spPr>
                    <a:xfrm flipH="1">
                      <a:off x="5681705" y="2028706"/>
                      <a:ext cx="3657600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121" name="Straight Connector 120"/>
                    <p:cNvCxnSpPr/>
                    <p:nvPr/>
                  </p:nvCxnSpPr>
                  <p:spPr>
                    <a:xfrm>
                      <a:off x="7512034" y="2028706"/>
                      <a:ext cx="0" cy="64008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116" name="Rectangle 115"/>
                <p:cNvSpPr/>
                <p:nvPr/>
              </p:nvSpPr>
              <p:spPr>
                <a:xfrm>
                  <a:off x="4581356" y="3101790"/>
                  <a:ext cx="1819444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>
                      <a:tab pos="1371600" algn="dec"/>
                    </a:tabLst>
                    <a:defRPr/>
                  </a:pPr>
                  <a:endPara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>
                        <a:lumMod val="50000"/>
                      </a:sysClr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12" name="Group 80"/>
              <p:cNvGrpSpPr/>
              <p:nvPr/>
            </p:nvGrpSpPr>
            <p:grpSpPr>
              <a:xfrm>
                <a:off x="4569312" y="2523566"/>
                <a:ext cx="2822089" cy="857146"/>
                <a:chOff x="1950721" y="1456765"/>
                <a:chExt cx="1965959" cy="2069633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2057400" y="2783251"/>
                  <a:ext cx="1859280" cy="74314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>
                      <a:tab pos="1371600" algn="dec"/>
                    </a:tabLst>
                    <a:defRPr/>
                  </a:pPr>
                  <a:endPara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1950721" y="1456765"/>
                  <a:ext cx="1912877" cy="891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>
                      <a:tab pos="2286000" algn="dec"/>
                    </a:tabLst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122" name="Group 91"/>
          <p:cNvGrpSpPr/>
          <p:nvPr/>
        </p:nvGrpSpPr>
        <p:grpSpPr>
          <a:xfrm>
            <a:off x="1752600" y="3009900"/>
            <a:ext cx="5562601" cy="1220217"/>
            <a:chOff x="1828800" y="2160495"/>
            <a:chExt cx="5562601" cy="1220217"/>
          </a:xfrm>
        </p:grpSpPr>
        <p:grpSp>
          <p:nvGrpSpPr>
            <p:cNvPr id="123" name="Group 72"/>
            <p:cNvGrpSpPr/>
            <p:nvPr/>
          </p:nvGrpSpPr>
          <p:grpSpPr>
            <a:xfrm>
              <a:off x="1828800" y="2160495"/>
              <a:ext cx="5486400" cy="1001101"/>
              <a:chOff x="2667000" y="2739009"/>
              <a:chExt cx="3733800" cy="1001101"/>
            </a:xfrm>
          </p:grpSpPr>
          <p:grpSp>
            <p:nvGrpSpPr>
              <p:cNvPr id="127" name="Group 17"/>
              <p:cNvGrpSpPr/>
              <p:nvPr/>
            </p:nvGrpSpPr>
            <p:grpSpPr>
              <a:xfrm>
                <a:off x="2667000" y="2739009"/>
                <a:ext cx="3733800" cy="1001101"/>
                <a:chOff x="5605505" y="1667685"/>
                <a:chExt cx="3733800" cy="1001101"/>
              </a:xfrm>
            </p:grpSpPr>
            <p:sp>
              <p:nvSpPr>
                <p:cNvPr id="129" name="Rectangle 128"/>
                <p:cNvSpPr/>
                <p:nvPr/>
              </p:nvSpPr>
              <p:spPr>
                <a:xfrm>
                  <a:off x="5605505" y="2025134"/>
                  <a:ext cx="1935480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>
                      <a:tab pos="2286000" algn="dec"/>
                    </a:tabLst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Dec. 31 Adj.	25,146.00</a:t>
                  </a:r>
                </a:p>
              </p:txBody>
            </p:sp>
            <p:grpSp>
              <p:nvGrpSpPr>
                <p:cNvPr id="130" name="Group 53"/>
                <p:cNvGrpSpPr/>
                <p:nvPr/>
              </p:nvGrpSpPr>
              <p:grpSpPr>
                <a:xfrm>
                  <a:off x="5681705" y="1667685"/>
                  <a:ext cx="3657600" cy="1001101"/>
                  <a:chOff x="5681705" y="1667685"/>
                  <a:chExt cx="3657600" cy="1001101"/>
                </a:xfrm>
              </p:grpSpPr>
              <p:sp>
                <p:nvSpPr>
                  <p:cNvPr id="131" name="Rectangle 130"/>
                  <p:cNvSpPr/>
                  <p:nvPr/>
                </p:nvSpPr>
                <p:spPr>
                  <a:xfrm>
                    <a:off x="5916655" y="1667685"/>
                    <a:ext cx="3252269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Arial" pitchFamily="34" charset="0"/>
                        <a:cs typeface="Arial" pitchFamily="34" charset="0"/>
                      </a:rPr>
                      <a:t>Depreciation Expense—Office Equipment</a:t>
                    </a:r>
                  </a:p>
                </p:txBody>
              </p:sp>
              <p:cxnSp>
                <p:nvCxnSpPr>
                  <p:cNvPr id="132" name="Straight Connector 131"/>
                  <p:cNvCxnSpPr/>
                  <p:nvPr/>
                </p:nvCxnSpPr>
                <p:spPr>
                  <a:xfrm flipH="1">
                    <a:off x="5681705" y="2028706"/>
                    <a:ext cx="3657600" cy="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33" name="Straight Connector 132"/>
                  <p:cNvCxnSpPr/>
                  <p:nvPr/>
                </p:nvCxnSpPr>
                <p:spPr>
                  <a:xfrm>
                    <a:off x="7512034" y="2028706"/>
                    <a:ext cx="0" cy="64008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</p:cxnSp>
            </p:grpSp>
          </p:grpSp>
          <p:sp>
            <p:nvSpPr>
              <p:cNvPr id="128" name="Rectangle 127"/>
              <p:cNvSpPr/>
              <p:nvPr/>
            </p:nvSpPr>
            <p:spPr>
              <a:xfrm>
                <a:off x="4581356" y="3101790"/>
                <a:ext cx="1819444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1371600" algn="dec"/>
                  </a:tabLst>
                  <a:defRPr/>
                </a:pP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24" name="Group 80"/>
            <p:cNvGrpSpPr/>
            <p:nvPr/>
          </p:nvGrpSpPr>
          <p:grpSpPr>
            <a:xfrm>
              <a:off x="4569312" y="2523566"/>
              <a:ext cx="2822089" cy="857146"/>
              <a:chOff x="1950721" y="1456765"/>
              <a:chExt cx="1965959" cy="2069633"/>
            </a:xfrm>
          </p:grpSpPr>
          <p:sp>
            <p:nvSpPr>
              <p:cNvPr id="125" name="Rectangle 124"/>
              <p:cNvSpPr/>
              <p:nvPr/>
            </p:nvSpPr>
            <p:spPr>
              <a:xfrm>
                <a:off x="2057400" y="2783251"/>
                <a:ext cx="1859280" cy="7431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1371600" algn="dec"/>
                  </a:tabLst>
                  <a:defRPr/>
                </a:pP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1950721" y="1456765"/>
                <a:ext cx="1912877" cy="891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2286000" algn="dec"/>
                  </a:tabLst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34" name="Down Arrow 133"/>
          <p:cNvSpPr/>
          <p:nvPr/>
        </p:nvSpPr>
        <p:spPr>
          <a:xfrm flipV="1">
            <a:off x="3124200" y="3429000"/>
            <a:ext cx="274320" cy="182880"/>
          </a:xfrm>
          <a:prstGeom prst="down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5" name="Group 91"/>
          <p:cNvGrpSpPr/>
          <p:nvPr/>
        </p:nvGrpSpPr>
        <p:grpSpPr>
          <a:xfrm>
            <a:off x="1761744" y="4343400"/>
            <a:ext cx="5629656" cy="1286400"/>
            <a:chOff x="1828800" y="2160495"/>
            <a:chExt cx="5629656" cy="1286400"/>
          </a:xfrm>
        </p:grpSpPr>
        <p:grpSp>
          <p:nvGrpSpPr>
            <p:cNvPr id="136" name="Group 72"/>
            <p:cNvGrpSpPr/>
            <p:nvPr/>
          </p:nvGrpSpPr>
          <p:grpSpPr>
            <a:xfrm>
              <a:off x="1828800" y="2160495"/>
              <a:ext cx="5553455" cy="1275421"/>
              <a:chOff x="2667000" y="2739009"/>
              <a:chExt cx="3779434" cy="1275421"/>
            </a:xfrm>
          </p:grpSpPr>
          <p:grpSp>
            <p:nvGrpSpPr>
              <p:cNvPr id="140" name="Group 17"/>
              <p:cNvGrpSpPr/>
              <p:nvPr/>
            </p:nvGrpSpPr>
            <p:grpSpPr>
              <a:xfrm>
                <a:off x="2667000" y="2739009"/>
                <a:ext cx="3779434" cy="1275421"/>
                <a:chOff x="5605505" y="1667685"/>
                <a:chExt cx="3779434" cy="1275421"/>
              </a:xfrm>
            </p:grpSpPr>
            <p:sp>
              <p:nvSpPr>
                <p:cNvPr id="142" name="Rectangle 141"/>
                <p:cNvSpPr/>
                <p:nvPr/>
              </p:nvSpPr>
              <p:spPr>
                <a:xfrm>
                  <a:off x="5605505" y="2025134"/>
                  <a:ext cx="1935480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>
                      <a:tab pos="2286000" algn="dec"/>
                    </a:tabLst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>
                        <a:lumMod val="50000"/>
                      </a:sysClr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43" name="Group 53"/>
                <p:cNvGrpSpPr/>
                <p:nvPr/>
              </p:nvGrpSpPr>
              <p:grpSpPr>
                <a:xfrm>
                  <a:off x="5651141" y="1667685"/>
                  <a:ext cx="3733798" cy="1275421"/>
                  <a:chOff x="5651141" y="1667685"/>
                  <a:chExt cx="3733798" cy="1275421"/>
                </a:xfrm>
              </p:grpSpPr>
              <p:sp>
                <p:nvSpPr>
                  <p:cNvPr id="144" name="Rectangle 143"/>
                  <p:cNvSpPr/>
                  <p:nvPr/>
                </p:nvSpPr>
                <p:spPr>
                  <a:xfrm>
                    <a:off x="5651141" y="1667685"/>
                    <a:ext cx="3733798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Arial" pitchFamily="34" charset="0"/>
                        <a:cs typeface="Arial" pitchFamily="34" charset="0"/>
                      </a:rPr>
                      <a:t>Accumulated Depreciation—Office Equipment</a:t>
                    </a:r>
                  </a:p>
                </p:txBody>
              </p:sp>
              <p:cxnSp>
                <p:nvCxnSpPr>
                  <p:cNvPr id="145" name="Straight Connector 144"/>
                  <p:cNvCxnSpPr/>
                  <p:nvPr/>
                </p:nvCxnSpPr>
                <p:spPr>
                  <a:xfrm flipH="1">
                    <a:off x="5681705" y="2028706"/>
                    <a:ext cx="3657600" cy="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46" name="Straight Connector 145"/>
                  <p:cNvCxnSpPr/>
                  <p:nvPr/>
                </p:nvCxnSpPr>
                <p:spPr>
                  <a:xfrm>
                    <a:off x="7512034" y="2028706"/>
                    <a:ext cx="0" cy="9144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</p:cxnSp>
            </p:grpSp>
          </p:grpSp>
          <p:sp>
            <p:nvSpPr>
              <p:cNvPr id="141" name="Rectangle 140"/>
              <p:cNvSpPr/>
              <p:nvPr/>
            </p:nvSpPr>
            <p:spPr>
              <a:xfrm>
                <a:off x="4581356" y="3101790"/>
                <a:ext cx="1819444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1371600" algn="dec"/>
                  </a:tabLst>
                  <a:defRPr/>
                </a:pP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37" name="Group 80"/>
            <p:cNvGrpSpPr/>
            <p:nvPr/>
          </p:nvGrpSpPr>
          <p:grpSpPr>
            <a:xfrm>
              <a:off x="4569312" y="2523566"/>
              <a:ext cx="2889144" cy="923332"/>
              <a:chOff x="1950721" y="1456765"/>
              <a:chExt cx="2012672" cy="2229442"/>
            </a:xfrm>
          </p:grpSpPr>
          <p:sp>
            <p:nvSpPr>
              <p:cNvPr id="138" name="Rectangle 137"/>
              <p:cNvSpPr/>
              <p:nvPr/>
            </p:nvSpPr>
            <p:spPr>
              <a:xfrm>
                <a:off x="2057400" y="2783250"/>
                <a:ext cx="1859280" cy="7431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1371600" algn="dec"/>
                  </a:tabLst>
                  <a:defRPr/>
                </a:pP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1950721" y="1456765"/>
                <a:ext cx="2012672" cy="22294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2286000" algn="dec"/>
                  </a:tabLst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>
                        <a:lumMod val="50000"/>
                      </a:sysClr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Dec. 31 Bal.	79,727.00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2286000" algn="dec"/>
                  </a:tabLst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Dec. 31 Adj.	25,146.00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2286000" algn="dec"/>
                  </a:tabLst>
                  <a:defRPr/>
                </a:pPr>
                <a:r>
                  <a:rPr kumimoji="0" lang="en-US" sz="1800" b="0" i="1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(Dec. 31 Bal.	104,873.00)</a:t>
                </a:r>
              </a:p>
            </p:txBody>
          </p:sp>
        </p:grpSp>
      </p:grpSp>
      <p:sp>
        <p:nvSpPr>
          <p:cNvPr id="147" name="Down Arrow 146"/>
          <p:cNvSpPr/>
          <p:nvPr/>
        </p:nvSpPr>
        <p:spPr>
          <a:xfrm flipV="1">
            <a:off x="5867400" y="4800600"/>
            <a:ext cx="274320" cy="182880"/>
          </a:xfrm>
          <a:prstGeom prst="down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LO8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5</a:t>
            </a:r>
          </a:p>
        </p:txBody>
      </p:sp>
      <p:sp>
        <p:nvSpPr>
          <p:cNvPr id="150" name="Flowchart: Delay 149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7963215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 animBg="1"/>
      <p:bldP spid="1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0809"/>
            <a:ext cx="7886700" cy="672105"/>
          </a:xfrm>
        </p:spPr>
        <p:txBody>
          <a:bodyPr>
            <a:normAutofit/>
          </a:bodyPr>
          <a:lstStyle/>
          <a:p>
            <a:r>
              <a:rPr lang="en-US" sz="3000" dirty="0"/>
              <a:t>Journalizing Annual Depreciation Expense</a:t>
            </a:r>
          </a:p>
        </p:txBody>
      </p:sp>
      <p:pic>
        <p:nvPicPr>
          <p:cNvPr id="41" name="Picture 40" descr="Chapter 19_Page 596_1.jpg"/>
          <p:cNvPicPr>
            <a:picLocks noChangeAspect="1"/>
          </p:cNvPicPr>
          <p:nvPr/>
        </p:nvPicPr>
        <p:blipFill>
          <a:blip r:embed="rId2" cstate="print"/>
          <a:srcRect b="8130"/>
          <a:stretch>
            <a:fillRect/>
          </a:stretch>
        </p:blipFill>
        <p:spPr>
          <a:xfrm>
            <a:off x="914400" y="1500698"/>
            <a:ext cx="5486400" cy="1776401"/>
          </a:xfrm>
          <a:prstGeom prst="rect">
            <a:avLst/>
          </a:prstGeom>
        </p:spPr>
      </p:pic>
      <p:pic>
        <p:nvPicPr>
          <p:cNvPr id="42" name="Picture 41" descr="Chapter 19_Page 596_2.jpg"/>
          <p:cNvPicPr>
            <a:picLocks noChangeAspect="1"/>
          </p:cNvPicPr>
          <p:nvPr/>
        </p:nvPicPr>
        <p:blipFill>
          <a:blip r:embed="rId3" cstate="print"/>
          <a:srcRect b="7722"/>
          <a:stretch>
            <a:fillRect/>
          </a:stretch>
        </p:blipFill>
        <p:spPr>
          <a:xfrm>
            <a:off x="914400" y="3658137"/>
            <a:ext cx="7315200" cy="2056863"/>
          </a:xfrm>
          <a:prstGeom prst="rect">
            <a:avLst/>
          </a:prstGeom>
        </p:spPr>
      </p:pic>
      <p:grpSp>
        <p:nvGrpSpPr>
          <p:cNvPr id="43" name="Group 42"/>
          <p:cNvGrpSpPr/>
          <p:nvPr/>
        </p:nvGrpSpPr>
        <p:grpSpPr>
          <a:xfrm>
            <a:off x="4419600" y="2895600"/>
            <a:ext cx="4269812" cy="2286000"/>
            <a:chOff x="4419600" y="3048000"/>
            <a:chExt cx="4269812" cy="2286000"/>
          </a:xfrm>
        </p:grpSpPr>
        <p:sp>
          <p:nvSpPr>
            <p:cNvPr id="44" name="Line 20"/>
            <p:cNvSpPr>
              <a:spLocks noChangeShapeType="1"/>
            </p:cNvSpPr>
            <p:nvPr/>
          </p:nvSpPr>
          <p:spPr bwMode="auto">
            <a:xfrm flipV="1">
              <a:off x="6400799" y="3200400"/>
              <a:ext cx="304799" cy="205740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9" name="Group 15"/>
            <p:cNvGrpSpPr/>
            <p:nvPr/>
          </p:nvGrpSpPr>
          <p:grpSpPr>
            <a:xfrm>
              <a:off x="4419600" y="3048000"/>
              <a:ext cx="4269812" cy="2286000"/>
              <a:chOff x="-522284" y="6019800"/>
              <a:chExt cx="4269812" cy="2286000"/>
            </a:xfrm>
          </p:grpSpPr>
          <p:grpSp>
            <p:nvGrpSpPr>
              <p:cNvPr id="50" name="Group 14"/>
              <p:cNvGrpSpPr/>
              <p:nvPr/>
            </p:nvGrpSpPr>
            <p:grpSpPr>
              <a:xfrm>
                <a:off x="-522284" y="6019800"/>
                <a:ext cx="2427284" cy="2286000"/>
                <a:chOff x="3120076" y="3048000"/>
                <a:chExt cx="2427284" cy="2286000"/>
              </a:xfrm>
            </p:grpSpPr>
            <p:sp>
              <p:nvSpPr>
                <p:cNvPr id="52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3120076" y="3261360"/>
                  <a:ext cx="2240819" cy="2072640"/>
                </a:xfrm>
                <a:prstGeom prst="line">
                  <a:avLst/>
                </a:prstGeom>
                <a:noFill/>
                <a:ln w="38100">
                  <a:solidFill>
                    <a:srgbClr val="00B0F0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3" name="Rectangle 11"/>
                <p:cNvSpPr>
                  <a:spLocks noChangeArrowheads="1"/>
                </p:cNvSpPr>
                <p:nvPr/>
              </p:nvSpPr>
              <p:spPr bwMode="auto">
                <a:xfrm>
                  <a:off x="5181600" y="3048000"/>
                  <a:ext cx="365760" cy="36576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0000"/>
                    </a:gs>
                    <a:gs pos="80000">
                      <a:srgbClr val="C0504D">
                        <a:shade val="93000"/>
                        <a:satMod val="130000"/>
                      </a:srgbClr>
                    </a:gs>
                    <a:gs pos="100000">
                      <a:srgbClr val="C0504D">
                        <a:shade val="94000"/>
                        <a:satMod val="135000"/>
                      </a:srgbClr>
                    </a:gs>
                  </a:gsLst>
                  <a:lin ang="16200000" scaled="0"/>
                </a:gra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p:spPr>
              <p:txBody>
                <a:bodyPr lIns="0" tIns="0" rIns="0" bIns="0" rtlCol="0" anchor="ctr" anchorCtr="1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1</a:t>
                  </a:r>
                </a:p>
              </p:txBody>
            </p:sp>
          </p:grpSp>
          <p:sp>
            <p:nvSpPr>
              <p:cNvPr id="51" name="TextBox 50"/>
              <p:cNvSpPr txBox="1"/>
              <p:nvPr/>
            </p:nvSpPr>
            <p:spPr>
              <a:xfrm>
                <a:off x="1878105" y="6019800"/>
                <a:ext cx="186942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Debit Depreciation</a:t>
                </a:r>
                <a:b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</a:b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Expense</a:t>
                </a:r>
              </a:p>
            </p:txBody>
          </p:sp>
        </p:grpSp>
      </p:grpSp>
      <p:grpSp>
        <p:nvGrpSpPr>
          <p:cNvPr id="54" name="Group 53"/>
          <p:cNvGrpSpPr/>
          <p:nvPr/>
        </p:nvGrpSpPr>
        <p:grpSpPr>
          <a:xfrm>
            <a:off x="4191000" y="5410200"/>
            <a:ext cx="4581447" cy="791585"/>
            <a:chOff x="4191000" y="5562600"/>
            <a:chExt cx="4581447" cy="791585"/>
          </a:xfrm>
        </p:grpSpPr>
        <p:sp>
          <p:nvSpPr>
            <p:cNvPr id="55" name="Line 20"/>
            <p:cNvSpPr>
              <a:spLocks noChangeShapeType="1"/>
            </p:cNvSpPr>
            <p:nvPr/>
          </p:nvSpPr>
          <p:spPr bwMode="auto">
            <a:xfrm>
              <a:off x="4191000" y="5638800"/>
              <a:ext cx="838200" cy="53340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6" name="Group 10"/>
            <p:cNvGrpSpPr/>
            <p:nvPr/>
          </p:nvGrpSpPr>
          <p:grpSpPr>
            <a:xfrm>
              <a:off x="4810047" y="5562600"/>
              <a:ext cx="3962400" cy="791585"/>
              <a:chOff x="304800" y="5597547"/>
              <a:chExt cx="3962400" cy="791585"/>
            </a:xfrm>
          </p:grpSpPr>
          <p:grpSp>
            <p:nvGrpSpPr>
              <p:cNvPr id="57" name="Group 10"/>
              <p:cNvGrpSpPr/>
              <p:nvPr/>
            </p:nvGrpSpPr>
            <p:grpSpPr>
              <a:xfrm>
                <a:off x="304800" y="5597547"/>
                <a:ext cx="2276552" cy="791585"/>
                <a:chOff x="5181600" y="2622175"/>
                <a:chExt cx="2276552" cy="791585"/>
              </a:xfrm>
            </p:grpSpPr>
            <p:sp>
              <p:nvSpPr>
                <p:cNvPr id="59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5360893" y="2622175"/>
                  <a:ext cx="2097259" cy="609600"/>
                </a:xfrm>
                <a:prstGeom prst="line">
                  <a:avLst/>
                </a:prstGeom>
                <a:noFill/>
                <a:ln w="38100">
                  <a:solidFill>
                    <a:srgbClr val="00B0F0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0" name="Rectangle 11"/>
                <p:cNvSpPr>
                  <a:spLocks noChangeArrowheads="1"/>
                </p:cNvSpPr>
                <p:nvPr/>
              </p:nvSpPr>
              <p:spPr bwMode="auto">
                <a:xfrm>
                  <a:off x="5181600" y="3048000"/>
                  <a:ext cx="365760" cy="36576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0000"/>
                    </a:gs>
                    <a:gs pos="80000">
                      <a:srgbClr val="C0504D">
                        <a:shade val="93000"/>
                        <a:satMod val="130000"/>
                      </a:srgbClr>
                    </a:gs>
                    <a:gs pos="100000">
                      <a:srgbClr val="C0504D">
                        <a:shade val="94000"/>
                        <a:satMod val="135000"/>
                      </a:srgbClr>
                    </a:gs>
                  </a:gsLst>
                  <a:lin ang="16200000" scaled="0"/>
                </a:gra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p:spPr>
              <p:txBody>
                <a:bodyPr lIns="0" tIns="0" rIns="0" bIns="0" rtlCol="0" anchor="ctr" anchorCtr="1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2</a:t>
                  </a:r>
                </a:p>
              </p:txBody>
            </p:sp>
          </p:grpSp>
          <p:sp>
            <p:nvSpPr>
              <p:cNvPr id="58" name="TextBox 12"/>
              <p:cNvSpPr txBox="1"/>
              <p:nvPr/>
            </p:nvSpPr>
            <p:spPr>
              <a:xfrm>
                <a:off x="997547" y="6019800"/>
                <a:ext cx="326965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Credit Accumulated Depreciation</a:t>
                </a:r>
              </a:p>
            </p:txBody>
          </p:sp>
        </p:grpSp>
      </p:grpSp>
      <p:sp>
        <p:nvSpPr>
          <p:cNvPr id="61" name="TextBox 60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LO8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6</a:t>
            </a:r>
          </a:p>
        </p:txBody>
      </p:sp>
      <p:sp>
        <p:nvSpPr>
          <p:cNvPr id="63" name="Flowchart: Delay 62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963215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723585"/>
            <a:ext cx="8281988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Lesson 19-3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Audit Your Understanding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459443" y="1676400"/>
            <a:ext cx="8033657" cy="914400"/>
          </a:xfrm>
        </p:spPr>
        <p:txBody>
          <a:bodyPr>
            <a:normAutofit/>
          </a:bodyPr>
          <a:lstStyle/>
          <a:p>
            <a:pPr marL="369888" indent="-36988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  <a:ea typeface="Times New Roman"/>
                <a:cs typeface="MyriadPro-Regular"/>
              </a:rPr>
              <a:t>1.	</a:t>
            </a:r>
            <a:r>
              <a:rPr lang="en-US" dirty="0">
                <a:ea typeface="Times New Roman"/>
                <a:cs typeface="MyriadPro-Regular"/>
              </a:rPr>
              <a:t>How is accumulated depreciation recorded so as to retain the original cost information for plant assets?</a:t>
            </a:r>
            <a:endParaRPr lang="en-US" sz="2800" dirty="0">
              <a:latin typeface="+mn-lt"/>
              <a:ea typeface="Calibri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1273" y="3048000"/>
            <a:ext cx="7315200" cy="1569660"/>
          </a:xfrm>
          <a:prstGeom prst="rect">
            <a:avLst/>
          </a:prstGeom>
          <a:solidFill>
            <a:srgbClr val="EEECE1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Depreciation is credited to the contra account, Accumulated Depreciation, rather than crediting the asset account.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7</a:t>
            </a:r>
          </a:p>
        </p:txBody>
      </p:sp>
      <p:sp>
        <p:nvSpPr>
          <p:cNvPr id="17" name="Flowchart: Delay 16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63215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76250" y="723585"/>
            <a:ext cx="8281988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Lesson 19-3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Audit Your Understanding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459443" y="1677508"/>
            <a:ext cx="8033657" cy="1065692"/>
          </a:xfrm>
        </p:spPr>
        <p:txBody>
          <a:bodyPr>
            <a:normAutofit/>
          </a:bodyPr>
          <a:lstStyle/>
          <a:p>
            <a:pPr marL="369888" indent="-36988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  <a:ea typeface="Times New Roman"/>
                <a:cs typeface="MyriadPro-Regular"/>
              </a:rPr>
              <a:t>2.	</a:t>
            </a:r>
            <a:r>
              <a:rPr lang="en-US" dirty="0">
                <a:ea typeface="Times New Roman"/>
                <a:cs typeface="MyriadPro-Regular"/>
              </a:rPr>
              <a:t>How does an adjusting entry for depreciation expense change the balance of the asset account?</a:t>
            </a:r>
            <a:endParaRPr lang="en-US" sz="2800" dirty="0">
              <a:latin typeface="+mn-lt"/>
              <a:ea typeface="Calibri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1273" y="3048000"/>
            <a:ext cx="7315200" cy="830997"/>
          </a:xfrm>
          <a:prstGeom prst="rect">
            <a:avLst/>
          </a:prstGeom>
          <a:solidFill>
            <a:srgbClr val="EEECE1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The balance of the asset account is not changed.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8</a:t>
            </a:r>
          </a:p>
        </p:txBody>
      </p:sp>
      <p:sp>
        <p:nvSpPr>
          <p:cNvPr id="19" name="Flowchart: Delay 18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963215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11892"/>
      </a:dk1>
      <a:lt1>
        <a:srgbClr val="FFFFFF"/>
      </a:lt1>
      <a:dk2>
        <a:srgbClr val="006198"/>
      </a:dk2>
      <a:lt2>
        <a:srgbClr val="E7E6E6"/>
      </a:lt2>
      <a:accent1>
        <a:srgbClr val="0098D4"/>
      </a:accent1>
      <a:accent2>
        <a:srgbClr val="00B7E6"/>
      </a:accent2>
      <a:accent3>
        <a:srgbClr val="81CFEC"/>
      </a:accent3>
      <a:accent4>
        <a:srgbClr val="E8255F"/>
      </a:accent4>
      <a:accent5>
        <a:srgbClr val="FF6300"/>
      </a:accent5>
      <a:accent6>
        <a:srgbClr val="F5B600"/>
      </a:accent6>
      <a:hlink>
        <a:srgbClr val="00B7E6"/>
      </a:hlink>
      <a:folHlink>
        <a:srgbClr val="0098D4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effectLst/>
      </a:spPr>
      <a:bodyPr wrap="square" lIns="0" tIns="0" rIns="0" rtlCol="0" anchor="b">
        <a:spAutoFit/>
      </a:bodyPr>
      <a:lstStyle>
        <a:defPPr>
          <a:defRPr sz="2000" smtClean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Gilbertson_C21_11e PPT Template (Read-Only)" id="{9080F0FD-2DBD-B940-951A-23B0D5DCBA39}" vid="{59C5481E-374E-FE4C-AF5C-F3E808802C41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4446</TotalTime>
  <Words>233</Words>
  <Application>Microsoft Macintosh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Custom Design</vt:lpstr>
      <vt:lpstr>LESSON 19-3 Journalizing Depreciation    Expense</vt:lpstr>
      <vt:lpstr>Preparing Plant Asset Records</vt:lpstr>
      <vt:lpstr>Content of Plant Asset Records</vt:lpstr>
      <vt:lpstr>Preparing Plant Asset Records</vt:lpstr>
      <vt:lpstr>Journalizing Annual Depreciation Expense</vt:lpstr>
      <vt:lpstr>Journalizing Annual Depreciation Expense</vt:lpstr>
      <vt:lpstr>Lesson 19-3 Audit Your Understanding</vt:lpstr>
      <vt:lpstr>Lesson 19-3 Audit Your Understanding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McLaughlin</dc:creator>
  <cp:lastModifiedBy>lw-dlf</cp:lastModifiedBy>
  <cp:revision>354</cp:revision>
  <dcterms:created xsi:type="dcterms:W3CDTF">2012-07-02T15:51:50Z</dcterms:created>
  <dcterms:modified xsi:type="dcterms:W3CDTF">2018-02-02T11:41:24Z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-748959103</vt:i4>
  </property>
  <property fmtid="{D5CDD505-2E9C-101B-9397-08002B2CF9AE}" pid="3" name="_NewReviewCycle">
    <vt:lpwstr/>
  </property>
  <property fmtid="{D5CDD505-2E9C-101B-9397-08002B2CF9AE}" pid="4" name="_EmailSubject">
    <vt:lpwstr>C21 PPT Sample Comments</vt:lpwstr>
  </property>
  <property fmtid="{D5CDD505-2E9C-101B-9397-08002B2CF9AE}" pid="5" name="_AuthorEmail">
    <vt:lpwstr>Diane.Bowdler@cengage.com</vt:lpwstr>
  </property>
  <property fmtid="{D5CDD505-2E9C-101B-9397-08002B2CF9AE}" pid="6" name="_AuthorEmailDisplayName">
    <vt:lpwstr>Bowdler, Diane</vt:lpwstr>
  </property>
</Properties>
</file>